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8"/>
  </p:notesMasterIdLst>
  <p:handoutMasterIdLst>
    <p:handoutMasterId r:id="rId19"/>
  </p:handoutMasterIdLst>
  <p:sldIdLst>
    <p:sldId id="257" r:id="rId2"/>
    <p:sldId id="357" r:id="rId3"/>
    <p:sldId id="356" r:id="rId4"/>
    <p:sldId id="369" r:id="rId5"/>
    <p:sldId id="370" r:id="rId6"/>
    <p:sldId id="371" r:id="rId7"/>
    <p:sldId id="372" r:id="rId8"/>
    <p:sldId id="373" r:id="rId9"/>
    <p:sldId id="374" r:id="rId10"/>
    <p:sldId id="375" r:id="rId11"/>
    <p:sldId id="376" r:id="rId12"/>
    <p:sldId id="358" r:id="rId13"/>
    <p:sldId id="359" r:id="rId14"/>
    <p:sldId id="360" r:id="rId15"/>
    <p:sldId id="361" r:id="rId16"/>
    <p:sldId id="264" r:id="rId1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3888">
          <p15:clr>
            <a:srgbClr val="A4A3A4"/>
          </p15:clr>
        </p15:guide>
        <p15:guide id="4" orient="horz" pos="864" userDrawn="1">
          <p15:clr>
            <a:srgbClr val="A4A3A4"/>
          </p15:clr>
        </p15:guide>
        <p15:guide id="5" pos="3839">
          <p15:clr>
            <a:srgbClr val="A4A3A4"/>
          </p15:clr>
        </p15:guide>
        <p15:guide id="6" pos="1007">
          <p15:clr>
            <a:srgbClr val="A4A3A4"/>
          </p15:clr>
        </p15:guide>
        <p15:guide id="7" pos="7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ABFCF23-3B69-468F-B69F-88F6DE6A72F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5118" autoAdjust="0"/>
  </p:normalViewPr>
  <p:slideViewPr>
    <p:cSldViewPr showGuides="1">
      <p:cViewPr varScale="1">
        <p:scale>
          <a:sx n="72" d="100"/>
          <a:sy n="72" d="100"/>
        </p:scale>
        <p:origin x="576" y="66"/>
      </p:cViewPr>
      <p:guideLst>
        <p:guide orient="horz" pos="2160"/>
        <p:guide orient="horz" pos="1008"/>
        <p:guide orient="horz" pos="3888"/>
        <p:guide orient="horz" pos="864"/>
        <p:guide pos="3839"/>
        <p:guide pos="1007"/>
        <p:guide pos="7173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562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B7646E-8811-423A-9C42-2CBFADA00A96}" type="datetimeFigureOut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60E59-1627-4404-ACC5-51C744AB0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25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D677E230-58DD-43ED-96A1-552DDAB53532}" type="datetimeFigureOut">
              <a:rPr lang="en-US" smtClean="0"/>
              <a:pPr/>
              <a:t>4/16/2019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841221E5-7225-48EB-A4EE-420E7BFCF7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669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2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221E5-7225-48EB-A4EE-420E7BFCF70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57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ltGray"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1600200"/>
            <a:ext cx="8329031" cy="2680127"/>
          </a:xfrm>
        </p:spPr>
        <p:txBody>
          <a:bodyPr>
            <a:noAutofit/>
          </a:bodyPr>
          <a:lstStyle>
            <a:lvl1pPr>
              <a:defRPr sz="540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669" y="4344915"/>
            <a:ext cx="7516442" cy="111608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99025" y="6356351"/>
            <a:ext cx="1218883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DD5D026-07A3-4B3D-A22A-59B83A6F6B19}" type="datetime1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14708" y="6356351"/>
            <a:ext cx="3974065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85571" y="6356351"/>
            <a:ext cx="6094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5" name="Picture 2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" name="Rectangle 35"/>
          <p:cNvSpPr/>
          <p:nvPr userDrawn="1"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0114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824F6-04EF-43AA-AF2E-97E711C904C2}" type="datetime1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678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9612" y="685800"/>
            <a:ext cx="1787526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1598613" y="685800"/>
            <a:ext cx="7848599" cy="54864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98735-C34F-4982-87DD-9866505582AB}" type="datetime1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84863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40C726-4EED-4AA2-BD09-884D299C55C0}" type="datetime1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19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454" y="1600201"/>
            <a:ext cx="8283272" cy="2654064"/>
          </a:xfrm>
        </p:spPr>
        <p:txBody>
          <a:bodyPr anchor="b">
            <a:normAutofit/>
          </a:bodyPr>
          <a:lstStyle>
            <a:lvl1pPr algn="l">
              <a:defRPr sz="5400" b="0" cap="none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19454" y="4259996"/>
            <a:ext cx="7264623" cy="1150203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08B0D46-7381-41C8-9E8B-CDF2528DEB86}" type="datetime1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1892563" y="0"/>
            <a:ext cx="304721" cy="6858000"/>
          </a:xfrm>
          <a:prstGeom prst="rect">
            <a:avLst/>
          </a:prstGeom>
          <a:solidFill>
            <a:schemeClr val="tx2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128736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935496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824328" y="1600200"/>
            <a:ext cx="4572000" cy="457200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 baseline="0"/>
            </a:lvl6pPr>
            <a:lvl7pPr>
              <a:defRPr sz="1800" baseline="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A3E9800-CC56-484D-B83D-3B27220F3509}" type="datetime1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845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36615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936615" y="2514706"/>
            <a:ext cx="4572000" cy="3657493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24328" y="1499616"/>
            <a:ext cx="4572000" cy="938784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6824328" y="2514600"/>
            <a:ext cx="4572000" cy="3655568"/>
          </a:xfrm>
        </p:spPr>
        <p:txBody>
          <a:bodyPr>
            <a:normAutofit/>
          </a:bodyPr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1DB942C-21E7-449F-BB8C-AF410E36706C}" type="datetime1">
              <a:rPr lang="en-US" smtClean="0"/>
              <a:t>4/16/2019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6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5582F00F-82E0-4D46-95B6-97582B9DC286}" type="datetime1">
              <a:rPr lang="en-US" smtClean="0"/>
              <a:t>4/16/2019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922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>
          <a:xfrm>
            <a:off x="5180250" y="6356351"/>
            <a:ext cx="1218883" cy="365125"/>
          </a:xfrm>
        </p:spPr>
        <p:txBody>
          <a:bodyPr/>
          <a:lstStyle/>
          <a:p>
            <a:fld id="{01CC358E-0989-4795-AEAD-E31170C25AC2}" type="datetime1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5933" y="6356351"/>
            <a:ext cx="3974065" cy="365125"/>
          </a:xfrm>
        </p:spPr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766796" y="6356351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89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180251" y="482600"/>
            <a:ext cx="6195986" cy="5689600"/>
          </a:xfrm>
        </p:spPr>
        <p:txBody>
          <a:bodyPr>
            <a:normAutofit/>
          </a:bodyPr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 baseline="0"/>
            </a:lvl8pPr>
            <a:lvl9pPr>
              <a:defRPr sz="1800" baseline="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white"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3D8F2FD-7A06-4DF3-8C77-06A94690916F}" type="datetime1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3476394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4240" y="381000"/>
            <a:ext cx="3293422" cy="1371600"/>
          </a:xfrm>
        </p:spPr>
        <p:txBody>
          <a:bodyPr anchor="b">
            <a:normAutofit/>
          </a:bodyPr>
          <a:lstStyle>
            <a:lvl1pPr algn="l">
              <a:defRPr sz="2800" b="0" cap="all" baseline="0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 bwMode="auto">
          <a:xfrm>
            <a:off x="5180251" y="482600"/>
            <a:ext cx="6195986" cy="5689600"/>
          </a:xfrm>
          <a:ln w="19050">
            <a:solidFill>
              <a:schemeClr val="bg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4240" y="1828800"/>
            <a:ext cx="3293422" cy="4343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A8A02-FF32-4556-883F-6C21778C4327}" type="datetime1">
              <a:rPr lang="en-US" smtClean="0"/>
              <a:t>4/16/2019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C1BBB0-96F0-4077-A278-0F3FB5C104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4104" y="0"/>
            <a:ext cx="30472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25645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20000"/>
                <a:lumOff val="80000"/>
              </a:schemeClr>
            </a:gs>
            <a:gs pos="90000">
              <a:schemeClr val="tx2">
                <a:lumMod val="60000"/>
                <a:lumOff val="4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03413" y="177800"/>
            <a:ext cx="9472824" cy="12398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03413" y="1600200"/>
            <a:ext cx="9472824" cy="4572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80250" y="6356351"/>
            <a:ext cx="12188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741535F7-E8D0-4246-B2AC-C2EFB5205E9A}" type="datetime1">
              <a:rPr lang="en-US" smtClean="0"/>
              <a:t>4/16/2019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5933" y="6356351"/>
            <a:ext cx="39740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cap="all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6796" y="6356351"/>
            <a:ext cx="6094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cap="all" baseline="0">
                <a:solidFill>
                  <a:schemeClr val="tx1"/>
                </a:solidFill>
              </a:defRPr>
            </a:lvl1pPr>
          </a:lstStyle>
          <a:p>
            <a:fld id="{7DC1BBB0-96F0-4077-A278-0F3FB5C104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1885691" y="0"/>
            <a:ext cx="304721" cy="6858000"/>
          </a:xfrm>
          <a:prstGeom prst="rect">
            <a:avLst/>
          </a:prstGeom>
          <a:solidFill>
            <a:schemeClr val="tx2">
              <a:alpha val="8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lvl="0" algn="ctr"/>
            <a:endParaRPr/>
          </a:p>
        </p:txBody>
      </p:sp>
      <p:pic>
        <p:nvPicPr>
          <p:cNvPr id="46" name="Picture 2"/>
          <p:cNvPicPr>
            <a:picLocks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0"/>
            <a:ext cx="18034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141518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46888" indent="-246888" algn="l" defTabSz="914400" rtl="0" eaLnBrk="1" latinLnBrk="0" hangingPunct="1">
        <a:lnSpc>
          <a:spcPct val="90000"/>
        </a:lnSpc>
        <a:spcBef>
          <a:spcPts val="1400"/>
        </a:spcBef>
        <a:buFont typeface="Euphemia" pitchFamily="34" charset="0"/>
        <a:buChar char="›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126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784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44168" indent="-246888" algn="l" defTabSz="914400" rtl="0" eaLnBrk="1" latinLnBrk="0" hangingPunct="1">
        <a:lnSpc>
          <a:spcPct val="90000"/>
        </a:lnSpc>
        <a:spcBef>
          <a:spcPts val="6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70992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07568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44144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80720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172968" indent="-246888" algn="l" defTabSz="914400" rtl="0" eaLnBrk="1" latinLnBrk="0" hangingPunct="1">
        <a:lnSpc>
          <a:spcPct val="90000"/>
        </a:lnSpc>
        <a:spcBef>
          <a:spcPts val="600"/>
        </a:spcBef>
        <a:buFont typeface="Euphemia" pitchFamily="34" charset="0"/>
        <a:buChar char="›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>
          <p15:clr>
            <a:srgbClr val="F26B43"/>
          </p15:clr>
        </p15:guide>
        <p15:guide id="1" pos="3839">
          <p15:clr>
            <a:srgbClr val="F26B43"/>
          </p15:clr>
        </p15:guide>
        <p15:guide id="2" pos="1199">
          <p15:clr>
            <a:srgbClr val="F26B43"/>
          </p15:clr>
        </p15:guide>
        <p15:guide id="3" pos="7199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2667000"/>
            <a:ext cx="8329031" cy="1613327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chemeClr val="bg1"/>
                </a:solidFill>
              </a:rPr>
              <a:t>The National Association for Practical Nurse Education and Service, Inc.</a:t>
            </a: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800" b="1" dirty="0"/>
              <a:t>Presents</a:t>
            </a:r>
            <a:br>
              <a:rPr lang="en-US" dirty="0"/>
            </a:br>
            <a:r>
              <a:rPr lang="en-US" dirty="0"/>
              <a:t>Intensive Review in Pharmacology: Unit 5 Mod 9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216F2F-78EC-4C5B-8F10-D62FA9117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6372" y="6356350"/>
            <a:ext cx="6737561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8E5328-549D-4E1F-9525-80EABF887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1330" y="6356351"/>
            <a:ext cx="515210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1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590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0CCB-DE2D-4A32-9C9D-CB346A3AE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084" y="129638"/>
            <a:ext cx="9472824" cy="1239837"/>
          </a:xfr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74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 fontScale="90000"/>
          </a:bodyPr>
          <a:lstStyle/>
          <a:p>
            <a:pPr algn="ctr"/>
            <a:br>
              <a:rPr lang="en-US" sz="6600" b="1" dirty="0"/>
            </a:br>
            <a:r>
              <a:rPr lang="en-US" sz="5300" b="1" dirty="0"/>
              <a:t>Antianginals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1" y="1576119"/>
            <a:ext cx="9472824" cy="4572000"/>
          </a:xfrm>
        </p:spPr>
        <p:txBody>
          <a:bodyPr numCol="1"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Nitrates/Nitrites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(nitroglycerin &amp; isosorbide dinitrate)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Cause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venodilation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via relaxation of the smooth muscles around the veins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Decrease myocardial 0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</a:rPr>
              <a:t>2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demand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Delivery of 0</a:t>
            </a:r>
            <a:r>
              <a:rPr lang="en-US" baseline="-25000" dirty="0">
                <a:solidFill>
                  <a:schemeClr val="tx2">
                    <a:lumMod val="75000"/>
                  </a:schemeClr>
                </a:solidFill>
              </a:rPr>
              <a:t>2 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to ischemic myocardial tissue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Alleviate coronary artery spasms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Side effects - minimal 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Main complaint H/A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Others include orthostatic hypotension and tachycardia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Tolerance can be minimized by having regular nitrate free periods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Interactions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Addictive effect when taken with alcohol, beta blockers, CCBs, or phenothiazines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731520" lvl="2" indent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6812" y="632368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10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30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0CCB-DE2D-4A32-9C9D-CB346A3AE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084" y="129638"/>
            <a:ext cx="9472824" cy="1239837"/>
          </a:xfr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74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 fontScale="90000"/>
          </a:bodyPr>
          <a:lstStyle/>
          <a:p>
            <a:pPr algn="ctr"/>
            <a:br>
              <a:rPr lang="en-US" sz="6600" b="1" dirty="0"/>
            </a:br>
            <a:r>
              <a:rPr lang="en-US" sz="5300" b="1" dirty="0"/>
              <a:t>Antianginals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1" y="1576119"/>
            <a:ext cx="9472824" cy="4572000"/>
          </a:xfrm>
        </p:spPr>
        <p:txBody>
          <a:bodyPr numCol="1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Client Teaching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If no relief after 3 doses q 5 min. for 15 minutes call 911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Burning sensation under tongue shows med is still potent.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Keep fresh supply on hand (lose strength after 3 mos.)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Do not chew or swallow SL and submucosal forms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Teach side-effect. Headache usually disappears in 20 min.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Follow instructions and use accompanying paper for topicals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Avoid activities that induce angina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Avoid foods and beverages that induce angina (ex: caffeine)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Alcohol, Jacuzzis, hot tubs, saunas,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etc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…cause vasodilation and hypotension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marL="731520" lvl="2" indent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6812" y="632368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11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4418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0CCB-DE2D-4A32-9C9D-CB346A3AE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084" y="129638"/>
            <a:ext cx="9472824" cy="1239837"/>
          </a:xfr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74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 fontScale="90000"/>
          </a:bodyPr>
          <a:lstStyle/>
          <a:p>
            <a:pPr algn="ctr"/>
            <a:br>
              <a:rPr lang="en-US" sz="6600" b="1" dirty="0"/>
            </a:br>
            <a:r>
              <a:rPr lang="en-US" sz="5300" b="1" dirty="0"/>
              <a:t>Antihypertensives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1" y="1576119"/>
            <a:ext cx="9472824" cy="4572000"/>
          </a:xfrm>
        </p:spPr>
        <p:txBody>
          <a:bodyPr numCol="1">
            <a:normAutofit fontScale="92500" lnSpcReduction="20000"/>
          </a:bodyPr>
          <a:lstStyle/>
          <a:p>
            <a:pPr marL="365760" lvl="1" indent="0" algn="ctr">
              <a:buNone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Antihypertensives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Ganglionic Blockers – </a:t>
            </a:r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Very potent antihypertensive but non-selective in actions, therefore use is limited because of the many adverse effects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000" b="1" dirty="0" err="1">
                <a:solidFill>
                  <a:schemeClr val="tx2">
                    <a:lumMod val="75000"/>
                  </a:schemeClr>
                </a:solidFill>
              </a:rPr>
              <a:t>Andrenergic</a:t>
            </a:r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 Agents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Centrally acting adrenergic agents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Modify SNS stimulation (increased heart, blood vessel constriction, and release of renin) thereby decreasing B/P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b="1" dirty="0" err="1">
                <a:solidFill>
                  <a:schemeClr val="tx2">
                    <a:lumMod val="75000"/>
                  </a:schemeClr>
                </a:solidFill>
              </a:rPr>
              <a:t>Andrenergic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 neuronal blockers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Deplete stores of norepinephrine - a SNS stimulator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Alpha</a:t>
            </a:r>
            <a:r>
              <a:rPr lang="en-US" sz="2600" b="1" baseline="-25000" dirty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US" sz="2600" b="1" dirty="0">
                <a:solidFill>
                  <a:schemeClr val="tx2">
                    <a:lumMod val="75000"/>
                  </a:schemeClr>
                </a:solidFill>
              </a:rPr>
              <a:t>-blockers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Block Alpha</a:t>
            </a:r>
            <a:r>
              <a:rPr lang="en-US" sz="2400" baseline="-25000" dirty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-blocker receptors thereby causing dilation of arteries and veins, decreased blood pressure. Used more than the above 2 because of fewer adverse effects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6812" y="632368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12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209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0CCB-DE2D-4A32-9C9D-CB346A3AE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084" y="129638"/>
            <a:ext cx="9472824" cy="1239837"/>
          </a:xfr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74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 fontScale="90000"/>
          </a:bodyPr>
          <a:lstStyle/>
          <a:p>
            <a:pPr algn="ctr"/>
            <a:br>
              <a:rPr lang="en-US" sz="6600" b="1" dirty="0"/>
            </a:br>
            <a:r>
              <a:rPr lang="en-US" sz="5300" b="1" dirty="0"/>
              <a:t>Antihypertensives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1" y="1576119"/>
            <a:ext cx="9472824" cy="4572000"/>
          </a:xfrm>
        </p:spPr>
        <p:txBody>
          <a:bodyPr numCol="1">
            <a:normAutofit fontScale="77500" lnSpcReduction="20000"/>
          </a:bodyPr>
          <a:lstStyle/>
          <a:p>
            <a:pPr marL="365760" lvl="1" indent="0" algn="ctr">
              <a:buNone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Antihypertensives</a:t>
            </a:r>
          </a:p>
          <a:p>
            <a:pPr marL="365760" lvl="1" indent="0">
              <a:buNone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ACE Inhibitors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First-line agents for hypertension and CHF. Very safe and effective.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Actions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Decrease systemic vascular resistance.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Indirectly decreases water and sodium resorption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Can stop progression of left ventricular hypertrophy after an M.I.</a:t>
            </a:r>
            <a:endParaRPr lang="en-US" sz="2600" b="1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Side effects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Fatigue, mood changes, dizziness, headaches, dry non-productive cough, first dose hypotensive effect.</a:t>
            </a:r>
          </a:p>
          <a:p>
            <a:pPr lvl="3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Others include loss of taste, proteinuria, hyperkalemia, rash, pruritis, anemia, neutropenia, thrombocytosis and agranulocytosis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Example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Vasotec (enalapril)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sz="2400" dirty="0" err="1">
                <a:solidFill>
                  <a:schemeClr val="tx2">
                    <a:lumMod val="75000"/>
                  </a:schemeClr>
                </a:solidFill>
              </a:rPr>
              <a:t>Zesril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</a:rPr>
              <a:t> (lisinopril)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6812" y="632368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13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082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0CCB-DE2D-4A32-9C9D-CB346A3AE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084" y="129638"/>
            <a:ext cx="9472824" cy="1239837"/>
          </a:xfr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74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 fontScale="90000"/>
          </a:bodyPr>
          <a:lstStyle/>
          <a:p>
            <a:pPr algn="ctr"/>
            <a:br>
              <a:rPr lang="en-US" sz="6600" b="1" dirty="0"/>
            </a:br>
            <a:r>
              <a:rPr lang="en-US" sz="5300" b="1" dirty="0"/>
              <a:t>Antihypertensives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1" y="1576119"/>
            <a:ext cx="9472824" cy="4572000"/>
          </a:xfrm>
        </p:spPr>
        <p:txBody>
          <a:bodyPr numCol="1">
            <a:normAutofit fontScale="55000" lnSpcReduction="20000"/>
          </a:bodyPr>
          <a:lstStyle/>
          <a:p>
            <a:pPr marL="365760" lvl="1" indent="0" algn="ctr">
              <a:buNone/>
            </a:pPr>
            <a:r>
              <a:rPr lang="en-US" sz="3000" b="1" dirty="0">
                <a:solidFill>
                  <a:schemeClr val="tx2">
                    <a:lumMod val="75000"/>
                  </a:schemeClr>
                </a:solidFill>
              </a:rPr>
              <a:t>Antihypertensives</a:t>
            </a:r>
          </a:p>
          <a:p>
            <a:pPr marL="0" indent="0">
              <a:buNone/>
            </a:pPr>
            <a:r>
              <a:rPr lang="en-US" sz="3400" b="1" dirty="0">
                <a:solidFill>
                  <a:schemeClr val="tx2">
                    <a:lumMod val="75000"/>
                  </a:schemeClr>
                </a:solidFill>
              </a:rPr>
              <a:t>ACE Inhibitors (Other points)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400" dirty="0">
                <a:solidFill>
                  <a:schemeClr val="tx2">
                    <a:lumMod val="75000"/>
                  </a:schemeClr>
                </a:solidFill>
              </a:rPr>
              <a:t>Captopril has shortest half-life thus requires more frequent doses. Most other ACE inhibitors can be given once daily.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3400" dirty="0">
                <a:solidFill>
                  <a:schemeClr val="tx2">
                    <a:lumMod val="75000"/>
                  </a:schemeClr>
                </a:solidFill>
              </a:rPr>
              <a:t>Captopril and lisinopril are the only ACE inhibitors that are </a:t>
            </a:r>
            <a:r>
              <a:rPr lang="en-US" sz="3400" b="1" u="sng" dirty="0">
                <a:solidFill>
                  <a:schemeClr val="tx2">
                    <a:lumMod val="75000"/>
                  </a:schemeClr>
                </a:solidFill>
              </a:rPr>
              <a:t>not prodrugs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400" dirty="0">
                <a:solidFill>
                  <a:schemeClr val="tx2">
                    <a:lumMod val="75000"/>
                  </a:schemeClr>
                </a:solidFill>
              </a:rPr>
              <a:t>	*</a:t>
            </a:r>
            <a:r>
              <a:rPr lang="en-US" sz="2900" dirty="0">
                <a:solidFill>
                  <a:schemeClr val="tx2">
                    <a:lumMod val="75000"/>
                  </a:schemeClr>
                </a:solidFill>
              </a:rPr>
              <a:t>prodrugs – compounds that can be metabolized in the body to produce a drug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400" dirty="0">
                <a:solidFill>
                  <a:schemeClr val="tx2">
                    <a:lumMod val="75000"/>
                  </a:schemeClr>
                </a:solidFill>
              </a:rPr>
              <a:t>Enalapril is the only ACE inhibitor that comes in I.V. form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400" dirty="0">
                <a:solidFill>
                  <a:schemeClr val="tx2">
                    <a:lumMod val="75000"/>
                  </a:schemeClr>
                </a:solidFill>
              </a:rPr>
              <a:t>Not recommended during pregnancy, for children, lactating women, patients with heart blocks or bilateral renal stenosis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400" dirty="0">
                <a:solidFill>
                  <a:schemeClr val="tx2">
                    <a:lumMod val="75000"/>
                  </a:schemeClr>
                </a:solidFill>
              </a:rPr>
              <a:t>Some come as combination drug with diuretic (</a:t>
            </a:r>
            <a:r>
              <a:rPr lang="en-US" sz="3400" dirty="0" err="1">
                <a:solidFill>
                  <a:schemeClr val="tx2">
                    <a:lumMod val="75000"/>
                  </a:schemeClr>
                </a:solidFill>
              </a:rPr>
              <a:t>Zestoretic</a:t>
            </a:r>
            <a:r>
              <a:rPr lang="en-US" sz="3400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en-US" sz="3400" b="1" dirty="0" err="1">
                <a:solidFill>
                  <a:schemeClr val="tx2">
                    <a:lumMod val="75000"/>
                  </a:schemeClr>
                </a:solidFill>
              </a:rPr>
              <a:t>Angiotension</a:t>
            </a:r>
            <a:r>
              <a:rPr lang="en-US" sz="3400" b="1" dirty="0">
                <a:solidFill>
                  <a:schemeClr val="tx2">
                    <a:lumMod val="75000"/>
                  </a:schemeClr>
                </a:solidFill>
              </a:rPr>
              <a:t> II Blockers </a:t>
            </a:r>
            <a:r>
              <a:rPr lang="en-US" sz="3400" dirty="0">
                <a:solidFill>
                  <a:schemeClr val="tx2">
                    <a:lumMod val="75000"/>
                  </a:schemeClr>
                </a:solidFill>
              </a:rPr>
              <a:t>(fairly new class)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400" dirty="0">
                <a:solidFill>
                  <a:schemeClr val="tx2">
                    <a:lumMod val="75000"/>
                  </a:schemeClr>
                </a:solidFill>
              </a:rPr>
              <a:t>Differ in that they allow </a:t>
            </a:r>
            <a:r>
              <a:rPr lang="en-US" sz="3400" dirty="0" err="1">
                <a:solidFill>
                  <a:schemeClr val="tx2">
                    <a:lumMod val="75000"/>
                  </a:schemeClr>
                </a:solidFill>
              </a:rPr>
              <a:t>Angiotension</a:t>
            </a:r>
            <a:r>
              <a:rPr lang="en-US" sz="3400" dirty="0">
                <a:solidFill>
                  <a:schemeClr val="tx2">
                    <a:lumMod val="75000"/>
                  </a:schemeClr>
                </a:solidFill>
              </a:rPr>
              <a:t> receptors thus preventing vasoconstriction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400" dirty="0">
                <a:solidFill>
                  <a:schemeClr val="tx2">
                    <a:lumMod val="75000"/>
                  </a:schemeClr>
                </a:solidFill>
              </a:rPr>
              <a:t>Example: Valsartan, </a:t>
            </a:r>
            <a:r>
              <a:rPr lang="en-US" sz="3400" dirty="0" err="1">
                <a:solidFill>
                  <a:schemeClr val="tx2">
                    <a:lumMod val="75000"/>
                  </a:schemeClr>
                </a:solidFill>
              </a:rPr>
              <a:t>slosartan</a:t>
            </a:r>
            <a:endParaRPr lang="en-US" sz="3400" dirty="0">
              <a:solidFill>
                <a:schemeClr val="tx2">
                  <a:lumMod val="75000"/>
                </a:schemeClr>
              </a:solidFill>
            </a:endParaRPr>
          </a:p>
          <a:p>
            <a:pPr marL="1097280" lvl="3" indent="0">
              <a:buNone/>
            </a:pP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6812" y="632368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14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548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0CCB-DE2D-4A32-9C9D-CB346A3AE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084" y="129638"/>
            <a:ext cx="9472824" cy="1239837"/>
          </a:xfr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74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 fontScale="90000"/>
          </a:bodyPr>
          <a:lstStyle/>
          <a:p>
            <a:pPr algn="ctr"/>
            <a:br>
              <a:rPr lang="en-US" sz="6600" b="1" dirty="0"/>
            </a:br>
            <a:r>
              <a:rPr lang="en-US" sz="5300" b="1" dirty="0"/>
              <a:t>Antihypertensives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1" y="1576119"/>
            <a:ext cx="9472824" cy="4572000"/>
          </a:xfrm>
        </p:spPr>
        <p:txBody>
          <a:bodyPr numCol="1">
            <a:normAutofit fontScale="62500" lnSpcReduction="20000"/>
          </a:bodyPr>
          <a:lstStyle/>
          <a:p>
            <a:pPr marL="365760" lvl="1" indent="0" algn="ctr">
              <a:buNone/>
            </a:pPr>
            <a:r>
              <a:rPr lang="en-US" sz="4500" b="1" dirty="0">
                <a:solidFill>
                  <a:schemeClr val="tx2">
                    <a:lumMod val="75000"/>
                  </a:schemeClr>
                </a:solidFill>
              </a:rPr>
              <a:t>Antihypertensives</a:t>
            </a:r>
          </a:p>
          <a:p>
            <a:pPr marL="0" indent="0">
              <a:buNone/>
            </a:pPr>
            <a:r>
              <a:rPr lang="en-US" sz="3400" b="1" dirty="0">
                <a:solidFill>
                  <a:schemeClr val="tx2">
                    <a:lumMod val="75000"/>
                  </a:schemeClr>
                </a:solidFill>
              </a:rPr>
              <a:t>Calcium Channel Blocker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400" dirty="0">
                <a:solidFill>
                  <a:schemeClr val="tx2">
                    <a:lumMod val="75000"/>
                  </a:schemeClr>
                </a:solidFill>
              </a:rPr>
              <a:t>Block the binding of calcium to its receptors thereby preventing contraction and causing relaxation of the smooth muscles.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400" dirty="0">
                <a:solidFill>
                  <a:schemeClr val="tx2">
                    <a:lumMod val="75000"/>
                  </a:schemeClr>
                </a:solidFill>
              </a:rPr>
              <a:t>The effect of this action is decrease systemic vascular resistance and decreased blood pressure.</a:t>
            </a:r>
            <a:endParaRPr lang="en-US" sz="3400" b="1" u="sng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sz="3400" dirty="0">
                <a:solidFill>
                  <a:schemeClr val="tx2">
                    <a:lumMod val="75000"/>
                  </a:schemeClr>
                </a:solidFill>
              </a:rPr>
              <a:t>Very safe and effective. Effects mostly limited to the cardiovascular system.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400" dirty="0">
                <a:solidFill>
                  <a:schemeClr val="tx2">
                    <a:lumMod val="75000"/>
                  </a:schemeClr>
                </a:solidFill>
              </a:rPr>
              <a:t>Adverse effects mostly related to over expression of therapeutic effects</a:t>
            </a:r>
          </a:p>
          <a:p>
            <a:pPr marL="0" indent="0">
              <a:buNone/>
            </a:pPr>
            <a:r>
              <a:rPr lang="en-US" sz="3400" b="1" dirty="0">
                <a:solidFill>
                  <a:schemeClr val="tx2">
                    <a:lumMod val="75000"/>
                  </a:schemeClr>
                </a:solidFill>
              </a:rPr>
              <a:t>Peripheral Vasodilators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400" dirty="0">
                <a:solidFill>
                  <a:schemeClr val="tx2">
                    <a:lumMod val="75000"/>
                  </a:schemeClr>
                </a:solidFill>
              </a:rPr>
              <a:t>Cause peripheral vasodilation which decreases systemic vascular resistance and thus lowers the blood pressure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sz="3400" dirty="0">
                <a:solidFill>
                  <a:schemeClr val="tx2">
                    <a:lumMod val="75000"/>
                  </a:schemeClr>
                </a:solidFill>
              </a:rPr>
              <a:t>Adverse effects include dizziness, headache, anxiety, </a:t>
            </a:r>
            <a:r>
              <a:rPr lang="en-US" sz="3400" b="1" dirty="0">
                <a:solidFill>
                  <a:schemeClr val="tx2">
                    <a:lumMod val="75000"/>
                  </a:schemeClr>
                </a:solidFill>
              </a:rPr>
              <a:t>tachycardia, edema</a:t>
            </a:r>
            <a:r>
              <a:rPr lang="en-US" sz="3400" dirty="0">
                <a:solidFill>
                  <a:schemeClr val="tx2">
                    <a:lumMod val="75000"/>
                  </a:schemeClr>
                </a:solidFill>
              </a:rPr>
              <a:t>, nasal congestion, dyspnea, G.I. Disturbances, anemia</a:t>
            </a:r>
          </a:p>
          <a:p>
            <a:pPr>
              <a:buFont typeface="Wingdings" panose="05000000000000000000" pitchFamily="2" charset="2"/>
              <a:buChar char="v"/>
            </a:pP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6812" y="632368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15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754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8669" y="2667000"/>
            <a:ext cx="8329031" cy="1613327"/>
          </a:xfrm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chemeClr val="bg1"/>
                </a:solidFill>
              </a:rPr>
              <a:t>The National Association for Practical Nurse Education and Service, Inc.</a:t>
            </a:r>
            <a:br>
              <a:rPr lang="en-US" sz="2000" dirty="0">
                <a:solidFill>
                  <a:schemeClr val="bg1"/>
                </a:solidFill>
              </a:rPr>
            </a:br>
            <a:br>
              <a:rPr lang="en-US" sz="2000" dirty="0">
                <a:solidFill>
                  <a:schemeClr val="bg1"/>
                </a:solidFill>
              </a:rPr>
            </a:br>
            <a:r>
              <a:rPr lang="en-US" sz="2800" b="1" dirty="0"/>
              <a:t>Acknowledges</a:t>
            </a:r>
            <a:br>
              <a:rPr lang="en-US" dirty="0"/>
            </a:br>
            <a:r>
              <a:rPr lang="en-US" dirty="0"/>
              <a:t>Benita </a:t>
            </a:r>
            <a:r>
              <a:rPr lang="en-US" dirty="0" err="1"/>
              <a:t>Vaughns</a:t>
            </a:r>
            <a:r>
              <a:rPr lang="en-US" dirty="0"/>
              <a:t>, RN, MSN</a:t>
            </a:r>
            <a:br>
              <a:rPr lang="en-US" dirty="0"/>
            </a:br>
            <a:br>
              <a:rPr lang="en-US" sz="1200" dirty="0"/>
            </a:br>
            <a:r>
              <a:rPr lang="en-US" sz="2800" b="1" dirty="0"/>
              <a:t>For her professional work in creating this slide presentation.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216F2F-78EC-4C5B-8F10-D62FA9117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36372" y="6356350"/>
            <a:ext cx="6737561" cy="365125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8E5328-549D-4E1F-9525-80EABF887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91330" y="6356351"/>
            <a:ext cx="515210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16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348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5177" y="914400"/>
            <a:ext cx="9472824" cy="4572000"/>
          </a:xfrm>
          <a:solidFill>
            <a:schemeClr val="tx2">
              <a:lumMod val="75000"/>
            </a:schemeClr>
          </a:solidFill>
        </p:spPr>
        <p:txBody>
          <a:bodyPr>
            <a:normAutofit/>
          </a:bodyPr>
          <a:lstStyle/>
          <a:p>
            <a:pPr marL="365760" lvl="1" indent="0" algn="ctr">
              <a:buNone/>
            </a:pPr>
            <a:endParaRPr lang="en-US" sz="6000" b="1" dirty="0">
              <a:solidFill>
                <a:schemeClr val="tx2">
                  <a:lumMod val="40000"/>
                  <a:lumOff val="60000"/>
                </a:schemeClr>
              </a:solidFill>
            </a:endParaRPr>
          </a:p>
          <a:p>
            <a:pPr marL="365760" lvl="1" indent="0" algn="ctr">
              <a:buNone/>
            </a:pPr>
            <a:r>
              <a:rPr lang="en-US" sz="6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Drug Therapy Affecting</a:t>
            </a:r>
          </a:p>
          <a:p>
            <a:pPr marL="365760" lvl="1" indent="0" algn="ctr">
              <a:buNone/>
            </a:pPr>
            <a:r>
              <a:rPr lang="en-US" sz="6000" b="1" dirty="0">
                <a:solidFill>
                  <a:schemeClr val="tx2">
                    <a:lumMod val="40000"/>
                    <a:lumOff val="60000"/>
                  </a:schemeClr>
                </a:solidFill>
              </a:rPr>
              <a:t>Cardiovascular System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6812" y="632368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2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464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0CCB-DE2D-4A32-9C9D-CB346A3AE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084" y="129638"/>
            <a:ext cx="9472824" cy="1239837"/>
          </a:xfr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74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 fontScale="90000"/>
          </a:bodyPr>
          <a:lstStyle/>
          <a:p>
            <a:pPr algn="ctr"/>
            <a:br>
              <a:rPr lang="en-US" sz="6600" b="1" dirty="0"/>
            </a:br>
            <a:r>
              <a:rPr lang="en-US" sz="4900" b="1" dirty="0"/>
              <a:t>Drugs Affecting Cardiovascular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1" y="1576119"/>
            <a:ext cx="9472824" cy="4572000"/>
          </a:xfrm>
        </p:spPr>
        <p:txBody>
          <a:bodyPr numCol="2">
            <a:normAutofit/>
          </a:bodyPr>
          <a:lstStyle/>
          <a:p>
            <a:pPr lvl="1"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Antihypertensives	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3000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Diuretics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3000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Cardiac Glycosides</a:t>
            </a:r>
          </a:p>
          <a:p>
            <a:pPr lvl="1">
              <a:buFont typeface="Wingdings" panose="05000000000000000000" pitchFamily="2" charset="2"/>
              <a:buChar char="v"/>
            </a:pPr>
            <a:endParaRPr lang="en-US" sz="3000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</a:rPr>
              <a:t>Antidysrhythmics</a:t>
            </a:r>
            <a:r>
              <a:rPr lang="en-US" sz="2600" dirty="0">
                <a:solidFill>
                  <a:schemeClr val="tx2">
                    <a:lumMod val="75000"/>
                  </a:schemeClr>
                </a:solidFill>
              </a:rPr>
              <a:t>				</a:t>
            </a:r>
          </a:p>
          <a:p>
            <a:pPr marL="731520" lvl="2" indent="0">
              <a:buNone/>
            </a:pPr>
            <a:endParaRPr lang="en-US" sz="2600" dirty="0">
              <a:solidFill>
                <a:schemeClr val="tx2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Antianginal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sz="3000" dirty="0">
              <a:solidFill>
                <a:schemeClr val="tx2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000" dirty="0" err="1">
                <a:solidFill>
                  <a:schemeClr val="tx2">
                    <a:lumMod val="75000"/>
                  </a:schemeClr>
                </a:solidFill>
              </a:rPr>
              <a:t>Antilipemics</a:t>
            </a:r>
            <a:endParaRPr lang="en-US" sz="3000" dirty="0">
              <a:solidFill>
                <a:schemeClr val="tx2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v"/>
            </a:pPr>
            <a:endParaRPr lang="en-US" sz="3000" dirty="0">
              <a:solidFill>
                <a:schemeClr val="tx2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3000" dirty="0">
                <a:solidFill>
                  <a:schemeClr val="tx2">
                    <a:lumMod val="75000"/>
                  </a:schemeClr>
                </a:solidFill>
              </a:rPr>
              <a:t>Anticoagulants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6812" y="632368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3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970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0CCB-DE2D-4A32-9C9D-CB346A3AE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084" y="129638"/>
            <a:ext cx="9472824" cy="1239837"/>
          </a:xfr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74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 fontScale="90000"/>
          </a:bodyPr>
          <a:lstStyle/>
          <a:p>
            <a:pPr algn="ctr"/>
            <a:br>
              <a:rPr lang="en-US" sz="6600" b="1" dirty="0"/>
            </a:br>
            <a:r>
              <a:rPr lang="en-US" sz="5300" b="1" dirty="0"/>
              <a:t>Cardiac Glycosides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1" y="1576119"/>
            <a:ext cx="9472824" cy="4572000"/>
          </a:xfrm>
        </p:spPr>
        <p:txBody>
          <a:bodyPr numCol="1"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(Digitalis)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Major Action – Improves efficiency of the heart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Positive inotropic	</a:t>
            </a:r>
            <a:r>
              <a:rPr lang="en-US" dirty="0"/>
              <a:t>↑force of contraction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Negative chronotropic	</a:t>
            </a:r>
            <a:r>
              <a:rPr lang="en-US" dirty="0"/>
              <a:t>↓heart rate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Negative dromotropic	</a:t>
            </a:r>
            <a:r>
              <a:rPr lang="en-US" dirty="0"/>
              <a:t>↓conduction in AV node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Uses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Congestive Heart Failure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Treatment of Arrythmias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Interaction (mostly increase or decrease effect)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Digoxin dose should be decreased by 5% with some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antiarrythmics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Excess intake of Bran may decrease absorption of digitalis</a:t>
            </a:r>
          </a:p>
          <a:p>
            <a:pPr marL="0" indent="0" algn="ctr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6812" y="632368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4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9571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0CCB-DE2D-4A32-9C9D-CB346A3AE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084" y="129638"/>
            <a:ext cx="9472824" cy="1239837"/>
          </a:xfr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74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 fontScale="90000"/>
          </a:bodyPr>
          <a:lstStyle/>
          <a:p>
            <a:pPr algn="ctr"/>
            <a:br>
              <a:rPr lang="en-US" sz="6600" b="1" dirty="0"/>
            </a:br>
            <a:r>
              <a:rPr lang="en-US" sz="5300" b="1" dirty="0"/>
              <a:t>Cardiac Glycosides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1" y="1576119"/>
            <a:ext cx="9472824" cy="4572000"/>
          </a:xfrm>
        </p:spPr>
        <p:txBody>
          <a:bodyPr numCol="1"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(Digitalis)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Side Effects - Narrow therapeutic window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Arrythmias (especially bradycardia)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G.I. Disturbances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Fatigue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Treatment of Toxicity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Discontinue drug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Get drug levels and electrolyte levels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Supportive therapy for G.I. Symptoms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EKG and appropriate antiarrhythmics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Administer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digibind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with severe overdose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Nursing Considerations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Take pulse for 1 full minute. Withhold if pulse &lt;60 or &gt;120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Patient teaching crucial</a:t>
            </a:r>
          </a:p>
          <a:p>
            <a:pPr marL="0" indent="0" algn="ctr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6812" y="632368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5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167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0CCB-DE2D-4A32-9C9D-CB346A3AE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084" y="129638"/>
            <a:ext cx="9472824" cy="1239837"/>
          </a:xfr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74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 fontScale="90000"/>
          </a:bodyPr>
          <a:lstStyle/>
          <a:p>
            <a:pPr algn="ctr"/>
            <a:br>
              <a:rPr lang="en-US" sz="6600" b="1" dirty="0"/>
            </a:br>
            <a:r>
              <a:rPr lang="en-US" sz="5300" b="1" dirty="0" err="1"/>
              <a:t>Antidysrhythmics</a:t>
            </a:r>
            <a:endParaRPr lang="en-US" sz="53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1" y="1576119"/>
            <a:ext cx="9472824" cy="4572000"/>
          </a:xfrm>
        </p:spPr>
        <p:txBody>
          <a:bodyPr numCol="1"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Action – Alter cardiac electrophysiology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SA node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ectopic pacemakers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Speed of conduction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AV node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AN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Various segments of EKG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Side Effects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Proarrhythmic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G.I. Disturbances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Dizziness, headache, blurred vision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Interactions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Anticoagulants/Phenytoin/Sulfonylurea: more pronounced effect of these drugs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6812" y="632368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6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428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0CCB-DE2D-4A32-9C9D-CB346A3AE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084" y="129638"/>
            <a:ext cx="9472824" cy="1239837"/>
          </a:xfr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74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 fontScale="90000"/>
          </a:bodyPr>
          <a:lstStyle/>
          <a:p>
            <a:pPr algn="ctr"/>
            <a:br>
              <a:rPr lang="en-US" sz="6600" b="1" dirty="0"/>
            </a:br>
            <a:r>
              <a:rPr lang="en-US" sz="5300" b="1" dirty="0" err="1"/>
              <a:t>Antidysrhythmics</a:t>
            </a:r>
            <a:endParaRPr lang="en-US" sz="53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1" y="1576119"/>
            <a:ext cx="9472824" cy="4572000"/>
          </a:xfrm>
        </p:spPr>
        <p:txBody>
          <a:bodyPr numCol="1"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u="sng" dirty="0" err="1">
                <a:solidFill>
                  <a:schemeClr val="tx2">
                    <a:lumMod val="75000"/>
                  </a:schemeClr>
                </a:solidFill>
              </a:rPr>
              <a:t>Quinidex</a:t>
            </a: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 (quinidine)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Class 1a antidysrhythmic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Atrial dysrhythmias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Ventricular dysrhythmias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Conversions of atrial fibrillation</a:t>
            </a:r>
            <a:endParaRPr lang="en-US" b="1" u="sng" dirty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Xylocaine (lidocaine)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</a:rPr>
              <a:t>Class </a:t>
            </a:r>
            <a:r>
              <a:rPr lang="en-US" sz="2100" dirty="0" err="1">
                <a:solidFill>
                  <a:schemeClr val="tx2">
                    <a:lumMod val="75000"/>
                  </a:schemeClr>
                </a:solidFill>
              </a:rPr>
              <a:t>Ib</a:t>
            </a:r>
            <a:r>
              <a:rPr lang="en-US" sz="2100" dirty="0">
                <a:solidFill>
                  <a:schemeClr val="tx2">
                    <a:lumMod val="75000"/>
                  </a:schemeClr>
                </a:solidFill>
              </a:rPr>
              <a:t> antidysrhythmic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sz="2100" dirty="0">
                <a:solidFill>
                  <a:schemeClr val="tx2">
                    <a:lumMod val="75000"/>
                  </a:schemeClr>
                </a:solidFill>
              </a:rPr>
              <a:t>Ventricular dysrhythmias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Inderal (</a:t>
            </a:r>
            <a:r>
              <a:rPr lang="en-US" b="1" u="sng" dirty="0" err="1">
                <a:solidFill>
                  <a:schemeClr val="tx2">
                    <a:lumMod val="75000"/>
                  </a:schemeClr>
                </a:solidFill>
              </a:rPr>
              <a:t>propanolol</a:t>
            </a: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Class II antidysrhythmic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Beta-blocker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Serious dysrhythmias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Angina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Hypertension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b="1" u="sng" dirty="0">
                <a:solidFill>
                  <a:schemeClr val="tx2">
                    <a:lumMod val="75000"/>
                  </a:schemeClr>
                </a:solidFill>
              </a:rPr>
              <a:t>Cardizem (diltiazem)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Class IV antidysrhythmic</a:t>
            </a:r>
          </a:p>
          <a:p>
            <a:pPr lvl="3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Calcium channel blocker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Supraventicular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dysrhythmias</a:t>
            </a:r>
          </a:p>
          <a:p>
            <a:pPr lvl="2">
              <a:buFont typeface="Wingdings" panose="05000000000000000000" pitchFamily="2" charset="2"/>
              <a:buChar char="v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v"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2">
              <a:buFont typeface="Wingdings" panose="05000000000000000000" pitchFamily="2" charset="2"/>
              <a:buChar char="v"/>
            </a:pPr>
            <a:endParaRPr lang="en-U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6812" y="632368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7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346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0CCB-DE2D-4A32-9C9D-CB346A3AE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084" y="129638"/>
            <a:ext cx="9472824" cy="1239837"/>
          </a:xfr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74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 fontScale="90000"/>
          </a:bodyPr>
          <a:lstStyle/>
          <a:p>
            <a:pPr algn="ctr"/>
            <a:br>
              <a:rPr lang="en-US" sz="6600" b="1" dirty="0"/>
            </a:br>
            <a:r>
              <a:rPr lang="en-US" sz="5300" b="1" dirty="0" err="1"/>
              <a:t>Antidysrhythmics</a:t>
            </a:r>
            <a:endParaRPr lang="en-US" sz="53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1" y="1576119"/>
            <a:ext cx="9472824" cy="4572000"/>
          </a:xfrm>
        </p:spPr>
        <p:txBody>
          <a:bodyPr numCol="1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Nursing Considerations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Close monitoring of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Vital signs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Heart rhythm and breath sounds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Skin color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Labs - drug levels, electrolytes,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Intake &amp; output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Therapeutic effectiveness - regular pulse &amp; decreased edema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Side-effects – especially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proarrhythmias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Client Teaching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dosage schedule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side effects to report</a:t>
            </a:r>
          </a:p>
          <a:p>
            <a:pPr marL="731520" lvl="2" indent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6812" y="632368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8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2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F0CCB-DE2D-4A32-9C9D-CB346A3AE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4084" y="129638"/>
            <a:ext cx="9472824" cy="1239837"/>
          </a:xfrm>
          <a:gradFill flip="none" rotWithShape="1">
            <a:gsLst>
              <a:gs pos="0">
                <a:schemeClr val="tx2">
                  <a:lumMod val="40000"/>
                  <a:lumOff val="60000"/>
                </a:schemeClr>
              </a:gs>
              <a:gs pos="74000">
                <a:schemeClr val="accent3">
                  <a:lumMod val="0"/>
                  <a:lumOff val="100000"/>
                </a:schemeClr>
              </a:gs>
              <a:gs pos="100000">
                <a:schemeClr val="accent3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 fontScale="90000"/>
          </a:bodyPr>
          <a:lstStyle/>
          <a:p>
            <a:pPr algn="ctr"/>
            <a:br>
              <a:rPr lang="en-US" sz="6600" b="1" dirty="0"/>
            </a:br>
            <a:r>
              <a:rPr lang="en-US" sz="5300" b="1" dirty="0" err="1"/>
              <a:t>Antidysrhythmics</a:t>
            </a:r>
            <a:endParaRPr lang="en-US" sz="53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6757E-2579-4845-8A5A-B5F002CD31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4051" y="1576119"/>
            <a:ext cx="9472824" cy="4572000"/>
          </a:xfrm>
        </p:spPr>
        <p:txBody>
          <a:bodyPr numCol="1"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Nursing Considerations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Close monitoring of 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Vital signs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Heart rhythm and breath sounds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Skin color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Labs - drug levels, electrolytes,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Intake &amp; output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Therapeutic effectiveness - regular pulse &amp; decreased edema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Side-effects – especially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proarrhythmias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Client Teaching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dosage schedule</a:t>
            </a:r>
          </a:p>
          <a:p>
            <a:pPr lvl="2">
              <a:buFont typeface="Wingdings" panose="05000000000000000000" pitchFamily="2" charset="2"/>
              <a:buChar char="v"/>
            </a:pP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side effects to report</a:t>
            </a:r>
          </a:p>
          <a:p>
            <a:pPr marL="731520" lvl="2" indent="0">
              <a:buNone/>
            </a:pP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C47A1-71DA-411A-AFE8-B0D019CBE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36812" y="6323688"/>
            <a:ext cx="7998249" cy="363538"/>
          </a:xfrm>
        </p:spPr>
        <p:txBody>
          <a:bodyPr/>
          <a:lstStyle/>
          <a:p>
            <a:r>
              <a:rPr lang="en-US" sz="1400" b="1" dirty="0">
                <a:solidFill>
                  <a:schemeClr val="tx2">
                    <a:lumMod val="75000"/>
                  </a:schemeClr>
                </a:solidFill>
              </a:rPr>
              <a:t>NAPNES 2019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4C903-FF6E-4C8E-8B24-2575DB502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95012" y="6354763"/>
            <a:ext cx="609441" cy="365125"/>
          </a:xfrm>
        </p:spPr>
        <p:txBody>
          <a:bodyPr/>
          <a:lstStyle/>
          <a:p>
            <a:fld id="{7DC1BBB0-96F0-4077-A278-0F3FB5C104D3}" type="slidenum">
              <a:rPr lang="en-US" smtClean="0">
                <a:solidFill>
                  <a:schemeClr val="tx2">
                    <a:lumMod val="75000"/>
                  </a:schemeClr>
                </a:solidFill>
              </a:rPr>
              <a:pPr/>
              <a:t>9</a:t>
            </a:fld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195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harmacy design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 w="12700">
          <a:solidFill>
            <a:schemeClr val="accent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tx2">
              <a:lumMod val="20000"/>
              <a:lumOff val="80000"/>
            </a:schemeClr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harmacy design slides.potx" id="{BDD4D5A3-0C20-4887-95F2-BFAB47634035}" vid="{397845B7-7EB0-4CC3-ABEB-6754AD0875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23477</TotalTime>
  <Words>833</Words>
  <Application>Microsoft Office PowerPoint</Application>
  <PresentationFormat>Custom</PresentationFormat>
  <Paragraphs>210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Euphemia</vt:lpstr>
      <vt:lpstr>Franklin Gothic Book</vt:lpstr>
      <vt:lpstr>Wingdings</vt:lpstr>
      <vt:lpstr>Pharmacy design template</vt:lpstr>
      <vt:lpstr>The National Association for Practical Nurse Education and Service, Inc.  Presents Intensive Review in Pharmacology: Unit 5 Mod 9</vt:lpstr>
      <vt:lpstr>PowerPoint Presentation</vt:lpstr>
      <vt:lpstr> Drugs Affecting Cardiovascular System</vt:lpstr>
      <vt:lpstr> Cardiac Glycosides</vt:lpstr>
      <vt:lpstr> Cardiac Glycosides</vt:lpstr>
      <vt:lpstr> Antidysrhythmics</vt:lpstr>
      <vt:lpstr> Antidysrhythmics</vt:lpstr>
      <vt:lpstr> Antidysrhythmics</vt:lpstr>
      <vt:lpstr> Antidysrhythmics</vt:lpstr>
      <vt:lpstr> Antianginals</vt:lpstr>
      <vt:lpstr> Antianginals</vt:lpstr>
      <vt:lpstr> Antihypertensives</vt:lpstr>
      <vt:lpstr> Antihypertensives</vt:lpstr>
      <vt:lpstr> Antihypertensives</vt:lpstr>
      <vt:lpstr> Antihypertensives</vt:lpstr>
      <vt:lpstr>The National Association for Practical Nurse Education and Service, Inc.  Acknowledges Benita Vaughns, RN, MSN  For her professional work in creating this slide presentation.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Intensive Review in Pharmacology</dc:title>
  <dc:creator>kevin campisi</dc:creator>
  <cp:lastModifiedBy>Julie Baron</cp:lastModifiedBy>
  <cp:revision>204</cp:revision>
  <dcterms:created xsi:type="dcterms:W3CDTF">2019-02-24T19:11:26Z</dcterms:created>
  <dcterms:modified xsi:type="dcterms:W3CDTF">2019-04-16T19:08:42Z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