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87" r:id="rId3"/>
    <p:sldId id="288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264" r:id="rId1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BFCF23-3B69-468F-B69F-88F6DE6A72F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5118" autoAdjust="0"/>
  </p:normalViewPr>
  <p:slideViewPr>
    <p:cSldViewPr showGuides="1">
      <p:cViewPr varScale="1">
        <p:scale>
          <a:sx n="72" d="100"/>
          <a:sy n="72" d="100"/>
        </p:scale>
        <p:origin x="576" y="66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6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57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71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D5D026-07A3-4B3D-A22A-59B83A6F6B19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5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Rectangle 35"/>
          <p:cNvSpPr/>
          <p:nvPr userDrawn="1"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24F6-04EF-43AA-AF2E-97E711C904C2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8735-C34F-4982-87DD-9866505582AB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40C726-4EED-4AA2-BD09-884D299C55C0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8B0D46-7381-41C8-9E8B-CDF2528DEB86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3E9800-CC56-484D-B83D-3B27220F3509}" type="datetime1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DB942C-21E7-449F-BB8C-AF410E36706C}" type="datetime1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582F00F-82E0-4D46-95B6-97582B9DC286}" type="datetime1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01CC358E-0989-4795-AEAD-E31170C25AC2}" type="datetime1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D8F2FD-7A06-4DF3-8C77-06A94690916F}" type="datetime1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8A02-FF32-4556-883F-6C21778C4327}" type="datetime1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741535F7-E8D0-4246-B2AC-C2EFB5205E9A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39">
          <p15:clr>
            <a:srgbClr val="F26B43"/>
          </p15:clr>
        </p15:guide>
        <p15:guide id="2" pos="1199">
          <p15:clr>
            <a:srgbClr val="F26B43"/>
          </p15:clr>
        </p15:guide>
        <p15:guide id="3" pos="719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2667000"/>
            <a:ext cx="8329031" cy="1613327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chemeClr val="bg1"/>
                </a:solidFill>
              </a:rPr>
              <a:t>The National Association for Practical Nurse Education and Service, Inc.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800" b="1" dirty="0"/>
              <a:t>Presents</a:t>
            </a:r>
            <a:br>
              <a:rPr lang="en-US" dirty="0"/>
            </a:br>
            <a:r>
              <a:rPr lang="en-US" dirty="0"/>
              <a:t>Intensive Review in Pharmacology: Unit 3 Mod 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16F2F-78EC-4C5B-8F10-D62FA911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6372" y="6356350"/>
            <a:ext cx="6737561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E5328-549D-4E1F-9525-80EABF887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1330" y="6356351"/>
            <a:ext cx="515210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1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5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CNS Analgesics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>
            <a:normAutofit fontScale="62500" lnSpcReduction="20000"/>
          </a:bodyPr>
          <a:lstStyle/>
          <a:p>
            <a:pPr marL="365760" lvl="1" indent="0">
              <a:buNone/>
            </a:pPr>
            <a:r>
              <a:rPr lang="en-US" sz="3500" b="1" dirty="0">
                <a:solidFill>
                  <a:schemeClr val="tx2">
                    <a:lumMod val="75000"/>
                  </a:schemeClr>
                </a:solidFill>
              </a:rPr>
              <a:t>Opioid – Narcotic Examples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b="1" u="sng" dirty="0">
                <a:solidFill>
                  <a:schemeClr val="tx2">
                    <a:lumMod val="75000"/>
                  </a:schemeClr>
                </a:solidFill>
              </a:rPr>
              <a:t>Morphine-like agents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Morphine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Oxymorphone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 err="1">
                <a:solidFill>
                  <a:schemeClr val="tx2">
                    <a:lumMod val="75000"/>
                  </a:schemeClr>
                </a:solidFill>
              </a:rPr>
              <a:t>Hydromophone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Codeine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Hydrocodone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oxycodone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b="1" u="sng" dirty="0">
                <a:solidFill>
                  <a:schemeClr val="tx2">
                    <a:lumMod val="75000"/>
                  </a:schemeClr>
                </a:solidFill>
              </a:rPr>
              <a:t>Meperidine-like agents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Meperidine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Fentanyl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 err="1">
                <a:solidFill>
                  <a:schemeClr val="tx2">
                    <a:lumMod val="75000"/>
                  </a:schemeClr>
                </a:solidFill>
              </a:rPr>
              <a:t>Remifentanyl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 err="1">
                <a:solidFill>
                  <a:schemeClr val="tx2">
                    <a:lumMod val="75000"/>
                  </a:schemeClr>
                </a:solidFill>
              </a:rPr>
              <a:t>Sufentanil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Alfentanil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400" b="1" u="sng" dirty="0">
                <a:solidFill>
                  <a:schemeClr val="tx2">
                    <a:lumMod val="75000"/>
                  </a:schemeClr>
                </a:solidFill>
              </a:rPr>
              <a:t>Methadone-like agents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Methadone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Propoxyphene</a:t>
            </a:r>
          </a:p>
          <a:p>
            <a:pPr marL="731520" lvl="2" indent="0">
              <a:buNone/>
            </a:pPr>
            <a:endParaRPr lang="en-US" sz="3000" b="1" u="sng" dirty="0">
              <a:solidFill>
                <a:schemeClr val="tx2">
                  <a:lumMod val="75000"/>
                </a:schemeClr>
              </a:solidFill>
            </a:endParaRPr>
          </a:p>
          <a:p>
            <a:pPr marL="731520" lvl="2" indent="0">
              <a:buNone/>
            </a:pP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10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43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CNS Analgesics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>
            <a:normAutofit fontScale="70000" lnSpcReduction="20000"/>
          </a:bodyPr>
          <a:lstStyle/>
          <a:p>
            <a:pPr marL="365760" lvl="1" indent="0" algn="ctr">
              <a:buNone/>
            </a:pPr>
            <a:r>
              <a:rPr lang="en-US" sz="4100" b="1" dirty="0">
                <a:solidFill>
                  <a:schemeClr val="tx2">
                    <a:lumMod val="75000"/>
                  </a:schemeClr>
                </a:solidFill>
              </a:rPr>
              <a:t>The Nursing Process for CNS Analgesics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4600" b="1" u="sng" dirty="0">
                <a:solidFill>
                  <a:schemeClr val="tx2">
                    <a:lumMod val="75000"/>
                  </a:schemeClr>
                </a:solidFill>
              </a:rPr>
              <a:t>ASSESSMENT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Need for drug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Can non-narcotic be used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Risk for abuse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Other drugs used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CNS depressants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Alcohol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Age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Geriartic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/pediatric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Medical history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Asthma/Liver/Kidney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Bleeding/Ulcers/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Etc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…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Psychosocial factors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Labs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11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87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br>
              <a:rPr lang="en-US" sz="6600" b="1" dirty="0"/>
            </a:br>
            <a:r>
              <a:rPr lang="en-US" sz="6600" b="1" dirty="0"/>
              <a:t>CNS Analgesics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>
            <a:normAutofit/>
          </a:bodyPr>
          <a:lstStyle/>
          <a:p>
            <a:pPr marL="365760" lvl="1" indent="0" algn="ctr">
              <a:buNone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The Nursing Process for CNS Analgesics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b="1" u="sng" dirty="0">
                <a:solidFill>
                  <a:schemeClr val="tx2">
                    <a:lumMod val="75000"/>
                  </a:schemeClr>
                </a:solidFill>
              </a:rPr>
              <a:t>PLANNING (GOALS)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Therapeutic effect achieved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Compliance with plan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Minimal side effects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Prevention of abuse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Non-pharmacologic control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12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3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br>
              <a:rPr lang="en-US" sz="6600" b="1" dirty="0"/>
            </a:br>
            <a:r>
              <a:rPr lang="en-US" sz="6600" b="1" dirty="0"/>
              <a:t>CNS Analgesics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>
            <a:normAutofit fontScale="92500" lnSpcReduction="20000"/>
          </a:bodyPr>
          <a:lstStyle/>
          <a:p>
            <a:pPr marL="365760" lvl="1" indent="0" algn="ctr">
              <a:buNone/>
            </a:pPr>
            <a:r>
              <a:rPr lang="en-US" sz="3500" b="1" dirty="0">
                <a:solidFill>
                  <a:schemeClr val="tx2">
                    <a:lumMod val="75000"/>
                  </a:schemeClr>
                </a:solidFill>
              </a:rPr>
              <a:t>The Nursing Process for CNS Analgesics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Nursing Interventions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Make appropriate selection (opioid, narcotic, other)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Correctly prepare medications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Medicate before pain become severe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May need to administer antiemetic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Implement safety precautions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Monitor vital signs especially respirations and B/P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Have antagonist and resuscitative equipment on hand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May need to give NSAIDS with meals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13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72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br>
              <a:rPr lang="en-US" sz="6600" b="1" dirty="0"/>
            </a:br>
            <a:r>
              <a:rPr lang="en-US" sz="6600" b="1" dirty="0"/>
              <a:t>CNS Analgesics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>
            <a:normAutofit/>
          </a:bodyPr>
          <a:lstStyle/>
          <a:p>
            <a:pPr marL="365760" lvl="1" indent="0" algn="ctr">
              <a:buNone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The Nursing Process for CNS Analgesics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Patient Teaching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Follow instructions for taking-meds (may take longer for anti-inflammatory effects)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Increase fluids and fiber for management of constipation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Safety precautions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Watch for serious side effects (ex: bleeding, difficulty breathing, etc...) and notify the M.D.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14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78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2667000"/>
            <a:ext cx="8329031" cy="1613327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chemeClr val="bg1"/>
                </a:solidFill>
              </a:rPr>
              <a:t>The National Association for Practical Nurse Education and Service, Inc.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800" b="1" dirty="0"/>
              <a:t>Acknowledges</a:t>
            </a:r>
            <a:br>
              <a:rPr lang="en-US" dirty="0"/>
            </a:br>
            <a:r>
              <a:rPr lang="en-US" dirty="0"/>
              <a:t>Benita </a:t>
            </a:r>
            <a:r>
              <a:rPr lang="en-US" dirty="0" err="1"/>
              <a:t>Vaughns</a:t>
            </a:r>
            <a:r>
              <a:rPr lang="en-US" dirty="0"/>
              <a:t>, RN, MSN</a:t>
            </a:r>
            <a:br>
              <a:rPr lang="en-US" dirty="0"/>
            </a:br>
            <a:br>
              <a:rPr lang="en-US" sz="1200" dirty="0"/>
            </a:br>
            <a:r>
              <a:rPr lang="en-US" sz="2800" b="1" dirty="0"/>
              <a:t>For her professional work in creating this slide presentation.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16F2F-78EC-4C5B-8F10-D62FA911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6372" y="6356350"/>
            <a:ext cx="6737561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E5328-549D-4E1F-9525-80EABF887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1330" y="6356351"/>
            <a:ext cx="515210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15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4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77800"/>
            <a:ext cx="9472824" cy="5970319"/>
          </a:xfrm>
          <a:gradFill>
            <a:gsLst>
              <a:gs pos="100000">
                <a:schemeClr val="tx2">
                  <a:lumMod val="60000"/>
                  <a:lumOff val="40000"/>
                </a:schemeClr>
              </a:gs>
              <a:gs pos="14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endParaRPr lang="en-US" sz="6000" b="1" dirty="0">
              <a:solidFill>
                <a:schemeClr val="tx2">
                  <a:lumMod val="75000"/>
                </a:schemeClr>
              </a:solidFill>
            </a:endParaRPr>
          </a:p>
          <a:p>
            <a:pPr marL="365760" lvl="1" indent="0" algn="ctr">
              <a:buNone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</a:rPr>
              <a:t>Medications Effecting the Central Nervous System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3012" y="629443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  <a:p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2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75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CNS Drug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900" b="1" dirty="0">
                <a:solidFill>
                  <a:schemeClr val="tx2">
                    <a:lumMod val="75000"/>
                  </a:schemeClr>
                </a:solidFill>
              </a:rPr>
              <a:t>Stimulants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900" b="1" dirty="0">
                <a:solidFill>
                  <a:schemeClr val="tx2">
                    <a:lumMod val="75000"/>
                  </a:schemeClr>
                </a:solidFill>
              </a:rPr>
              <a:t>Sedatives/hypnotics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900" b="1" dirty="0">
                <a:solidFill>
                  <a:schemeClr val="tx2">
                    <a:lumMod val="75000"/>
                  </a:schemeClr>
                </a:solidFill>
              </a:rPr>
              <a:t>Antiepileptics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900" b="1" dirty="0">
                <a:solidFill>
                  <a:schemeClr val="tx2">
                    <a:lumMod val="75000"/>
                  </a:schemeClr>
                </a:solidFill>
              </a:rPr>
              <a:t>Analgesics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900" b="1" dirty="0">
                <a:solidFill>
                  <a:schemeClr val="tx2">
                    <a:lumMod val="75000"/>
                  </a:schemeClr>
                </a:solidFill>
              </a:rPr>
              <a:t>Psychotherapeuti</a:t>
            </a:r>
            <a:r>
              <a:rPr lang="en-US" sz="3500" b="1" dirty="0">
                <a:solidFill>
                  <a:schemeClr val="tx2">
                    <a:lumMod val="75000"/>
                  </a:schemeClr>
                </a:solidFill>
              </a:rPr>
              <a:t>cs</a:t>
            </a:r>
            <a:endParaRPr lang="en-US" sz="3500" dirty="0">
              <a:solidFill>
                <a:schemeClr val="tx2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3012" y="629443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3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55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CNS Analgesics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Non-narcotic analgesics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NSAID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Acetaminophen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Narcotic analgesics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Opioids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3012" y="629443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4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75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CNS Analgesics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>
            <a:normAutofit fontScale="85000" lnSpcReduction="10000"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3500" dirty="0">
                <a:solidFill>
                  <a:schemeClr val="tx2">
                    <a:lumMod val="75000"/>
                  </a:schemeClr>
                </a:solidFill>
              </a:rPr>
              <a:t>NSAIDS</a:t>
            </a:r>
            <a:endParaRPr lang="en-US" sz="3000" dirty="0">
              <a:solidFill>
                <a:schemeClr val="tx2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Main uses: Relief of pain, inflammation &amp; fever.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Side effects/Adverse effect: Mainly G.I. Distress. Others include hepatotoxicity, renal failure, altered hemostasis, skin rashes, tinnitus, hearing loss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Misoprostol (Cytotec) can be given to  minimize G.I. Distress. Should not be used in pregnant women because of potential to cause spontaneous abortion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Toxicity: G.I. – N/V, bleeding &amp; CNS – lethargy, numbness, seizures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Manifestations more severe with salicylate toxicity.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Treatment of Toxicity: Syrup of Ipecac, lavage, activated charcoal, alkaline diuresis and other supportive therapies.</a:t>
            </a:r>
          </a:p>
          <a:p>
            <a:pPr marL="1097280" lvl="3" indent="0">
              <a:buNone/>
            </a:pP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3012" y="629443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5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96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CNS Analgesics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>
            <a:normAutofit fontScale="77500" lnSpcReduction="20000"/>
          </a:bodyPr>
          <a:lstStyle/>
          <a:p>
            <a:pPr marL="365760" lvl="1" indent="0">
              <a:buNone/>
            </a:pPr>
            <a:r>
              <a:rPr lang="en-US" sz="3500" b="1" dirty="0">
                <a:solidFill>
                  <a:schemeClr val="tx2">
                    <a:lumMod val="75000"/>
                  </a:schemeClr>
                </a:solidFill>
              </a:rPr>
              <a:t>Examples of NSAIDS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b="1" u="sng" dirty="0">
                <a:solidFill>
                  <a:schemeClr val="tx2">
                    <a:lumMod val="75000"/>
                  </a:schemeClr>
                </a:solidFill>
              </a:rPr>
              <a:t>SALICYCLATES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Aspirin (acetylsalicylic acid) contraindicated for individuals with G.I. Bleeding, other bleeding disorders, peptic ulcers, vitamin K deficiency, children &lt;12 yrs. of age and those with flu-like symptoms.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b="1" u="sng" dirty="0">
                <a:solidFill>
                  <a:schemeClr val="tx2">
                    <a:lumMod val="75000"/>
                  </a:schemeClr>
                </a:solidFill>
              </a:rPr>
              <a:t>ACETIC ACID</a:t>
            </a:r>
            <a:endParaRPr lang="en-US" sz="3000" dirty="0">
              <a:solidFill>
                <a:schemeClr val="tx2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Indocin  (Indomethacin) prescription required. Also used to reverse PDA in premature babies.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Toradol (ketorolac) indicated for use with moderately severe acute pain. Short-term use only.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b="1" u="sng" dirty="0">
                <a:solidFill>
                  <a:schemeClr val="tx2">
                    <a:lumMod val="75000"/>
                  </a:schemeClr>
                </a:solidFill>
              </a:rPr>
              <a:t>PROPIONIC ACID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Advil; Motrin (ibuprofen) relatively safe side-effect and adverse effect profile. Not recommended during last trimester of pregnancy.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b="1" u="sng" dirty="0">
                <a:solidFill>
                  <a:schemeClr val="tx2">
                    <a:lumMod val="75000"/>
                  </a:schemeClr>
                </a:solidFill>
              </a:rPr>
              <a:t>COX-2 INHIBITOR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Celebrex (Celecoxib)</a:t>
            </a:r>
          </a:p>
          <a:p>
            <a:pPr lvl="3">
              <a:buFont typeface="Wingdings" panose="05000000000000000000" pitchFamily="2" charset="2"/>
              <a:buChar char="v"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1097280" lvl="3" indent="0">
              <a:buNone/>
            </a:pP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3012" y="629443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6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CNS Analgesics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sz="3500" b="1" dirty="0">
                <a:solidFill>
                  <a:schemeClr val="tx2">
                    <a:lumMod val="75000"/>
                  </a:schemeClr>
                </a:solidFill>
              </a:rPr>
              <a:t>Acetaminophen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Main Uses: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Pain and fever relief. Has weak anti-inflammatory properties. Good substitute for aspirin unless aspirin is being taken as anti-inflammatory.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Side-effects: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Minimal, but with overdose can cause hepatotoxicity and nephropathy. Acetylcysteine is the antidote for acetaminophen toxicity.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Contraindications: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Hypersensitivity; intolerance to yellow dye no. 5 sugar - tartrazine, saccharin; alcohol abusers, individuals with anemia, kidney disease, or liver disease.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7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01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CNS Analgesics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>
            <a:normAutofit fontScale="92500" lnSpcReduction="20000"/>
          </a:bodyPr>
          <a:lstStyle/>
          <a:p>
            <a:pPr marL="365760" lvl="1" indent="0">
              <a:buNone/>
            </a:pPr>
            <a:r>
              <a:rPr lang="en-US" sz="3500" b="1" dirty="0">
                <a:solidFill>
                  <a:schemeClr val="tx2">
                    <a:lumMod val="75000"/>
                  </a:schemeClr>
                </a:solidFill>
              </a:rPr>
              <a:t>Opioid - Narcotics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Uses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Relieve severe pain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Relieve anxiety (preoperatively &amp; M.I. Clients)</a:t>
            </a:r>
          </a:p>
          <a:p>
            <a:pPr marL="1097280" lvl="3" indent="0">
              <a:buNone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*Adjuvant agents - substances that enhance the immune response to an antigen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Side-effects (related to effects outside of the CNS)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CNS: Sedation, disorientation, lower seizure threshold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Cardiac: 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Hypotension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, palpitations, flushing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Resp.: 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Respiratory Depression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, &amp; aggravation of asthma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G.I. N/V, 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constipation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, biliary tract spasms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G.U. 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Urinary retention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Others: Itching, rash and wheal formation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8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87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CNS Analgesics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>
            <a:normAutofit fontScale="92500" lnSpcReduction="20000"/>
          </a:bodyPr>
          <a:lstStyle/>
          <a:p>
            <a:pPr marL="365760" lvl="1" indent="0">
              <a:buNone/>
            </a:pPr>
            <a:r>
              <a:rPr lang="en-US" sz="3500" b="1" dirty="0">
                <a:solidFill>
                  <a:schemeClr val="tx2">
                    <a:lumMod val="75000"/>
                  </a:schemeClr>
                </a:solidFill>
              </a:rPr>
              <a:t>Opioid - Narcotics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Toxicity/Management of Overdose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Respiratory depression is one of the most severe consequence of toxicity. Opioid antagonist are available for reversal. The main antagonist used is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Narcan (naloxone HCL)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Opioid tolerance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leads to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physical dependence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Manifested by anxiety, irritability, chill, hot flashes, joint pain, rhinorrhea, tearing, diaphoresis, N/V, abdominal cramps, diarrhea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Physical dependence 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is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not 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the same as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psychologic dependence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Opioids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produce marked euphoria which increase the likelihood of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psychologic dependence (addiction)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which is defined as a pattern of compulsive drug use for purposes other than pain management.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9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24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harmacy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harmacy design slides.potx" id="{BDD4D5A3-0C20-4887-95F2-BFAB47634035}" vid="{397845B7-7EB0-4CC3-ABEB-6754AD0875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23453</TotalTime>
  <Words>817</Words>
  <Application>Microsoft Office PowerPoint</Application>
  <PresentationFormat>Custom</PresentationFormat>
  <Paragraphs>155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Euphemia</vt:lpstr>
      <vt:lpstr>Franklin Gothic Book</vt:lpstr>
      <vt:lpstr>Wingdings</vt:lpstr>
      <vt:lpstr>Pharmacy design template</vt:lpstr>
      <vt:lpstr>The National Association for Practical Nurse Education and Service, Inc.  Presents Intensive Review in Pharmacology: Unit 3 Mod 5</vt:lpstr>
      <vt:lpstr>PowerPoint Presentation</vt:lpstr>
      <vt:lpstr>CNS Drug Therapy</vt:lpstr>
      <vt:lpstr>CNS Analgesics</vt:lpstr>
      <vt:lpstr>CNS Analgesics</vt:lpstr>
      <vt:lpstr>CNS Analgesics</vt:lpstr>
      <vt:lpstr>CNS Analgesics</vt:lpstr>
      <vt:lpstr>CNS Analgesics</vt:lpstr>
      <vt:lpstr>CNS Analgesics</vt:lpstr>
      <vt:lpstr>CNS Analgesics</vt:lpstr>
      <vt:lpstr>CNS Analgesics</vt:lpstr>
      <vt:lpstr> CNS Analgesics</vt:lpstr>
      <vt:lpstr> CNS Analgesics</vt:lpstr>
      <vt:lpstr> CNS Analgesics</vt:lpstr>
      <vt:lpstr>The National Association for Practical Nurse Education and Service, Inc.  Acknowledges Benita Vaughns, RN, MSN  For her professional work in creating this slide presentation.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Intensive Review in Pharmacology</dc:title>
  <dc:creator>kevin campisi</dc:creator>
  <cp:lastModifiedBy>Julie Baron</cp:lastModifiedBy>
  <cp:revision>194</cp:revision>
  <dcterms:created xsi:type="dcterms:W3CDTF">2019-02-24T19:11:26Z</dcterms:created>
  <dcterms:modified xsi:type="dcterms:W3CDTF">2019-04-02T18:32:06Z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