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369">
          <p15:clr>
            <a:srgbClr val="A4A3A4"/>
          </p15:clr>
        </p15:guide>
        <p15:guide id="5" pos="338">
          <p15:clr>
            <a:srgbClr val="A4A3A4"/>
          </p15:clr>
        </p15:guide>
        <p15:guide id="6" pos="4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A4A0"/>
    <a:srgbClr val="1D5072"/>
    <a:srgbClr val="204162"/>
    <a:srgbClr val="203E62"/>
    <a:srgbClr val="F4F4F4"/>
    <a:srgbClr val="FFFFFF"/>
    <a:srgbClr val="1B4771"/>
    <a:srgbClr val="0E6095"/>
    <a:srgbClr val="213B5C"/>
    <a:srgbClr val="6B99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-1770" y="-102"/>
      </p:cViewPr>
      <p:guideLst>
        <p:guide orient="horz" pos="2160"/>
        <p:guide orient="horz" pos="1367"/>
        <p:guide orient="horz" pos="369"/>
        <p:guide pos="2880"/>
        <p:guide pos="338"/>
        <p:guide pos="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7034E-80FC-DA47-BE60-7A02AE8D5C46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3237D-4CE7-FE44-8E69-127DEF6C7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53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23593-714D-4865-ADA1-B8BDF8FE67B5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286AB-5D7A-477B-A6BB-42699DD36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10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74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86AB-5D7A-477B-A6BB-42699DD360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0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5429953" y="4344243"/>
            <a:ext cx="32060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600" dirty="0" smtClean="0">
                <a:solidFill>
                  <a:srgbClr val="06A4A0"/>
                </a:solidFill>
              </a:rPr>
              <a:t>Clicker</a:t>
            </a:r>
            <a:r>
              <a:rPr lang="en-US" sz="1600" baseline="0" dirty="0" smtClean="0">
                <a:solidFill>
                  <a:srgbClr val="06A4A0"/>
                </a:solidFill>
              </a:rPr>
              <a:t> Questions</a:t>
            </a:r>
            <a:endParaRPr lang="en-US" sz="1600" dirty="0">
              <a:solidFill>
                <a:srgbClr val="06A4A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279800" y="1371852"/>
            <a:ext cx="346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1D5072"/>
                </a:solidFill>
              </a:rPr>
              <a:t>Chapter 11</a:t>
            </a:r>
            <a:endParaRPr lang="en-US" sz="4000" b="1" dirty="0">
              <a:solidFill>
                <a:srgbClr val="1D507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264902" y="2469463"/>
            <a:ext cx="34987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0" i="1" dirty="0" smtClean="0">
                <a:solidFill>
                  <a:srgbClr val="06A4A0"/>
                </a:solidFill>
                <a:latin typeface="+mn-lt"/>
              </a:rPr>
              <a:t>The Muscular System</a:t>
            </a:r>
            <a:endParaRPr lang="en-US" sz="3200" b="0" i="1" dirty="0">
              <a:solidFill>
                <a:srgbClr val="06A4A0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5572264" y="4054176"/>
            <a:ext cx="2883987" cy="0"/>
          </a:xfrm>
          <a:prstGeom prst="line">
            <a:avLst/>
          </a:prstGeom>
          <a:ln w="22225">
            <a:solidFill>
              <a:srgbClr val="1D50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152400" y="228600"/>
            <a:ext cx="8791576" cy="6124575"/>
          </a:xfrm>
          <a:prstGeom prst="rect">
            <a:avLst/>
          </a:prstGeom>
          <a:noFill/>
          <a:ln w="25400">
            <a:solidFill>
              <a:srgbClr val="1D50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1" y="396194"/>
            <a:ext cx="4748733" cy="57433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22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</a:t>
            </a:r>
            <a:r>
              <a:rPr lang="en-US" smtClean="0"/>
              <a:t>text styles</a:t>
            </a:r>
            <a:endParaRPr lang="en-US" dirty="0" smtClean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4626"/>
            <a:ext cx="9144000" cy="0"/>
          </a:xfrm>
          <a:prstGeom prst="line">
            <a:avLst/>
          </a:prstGeom>
          <a:ln w="88900">
            <a:solidFill>
              <a:srgbClr val="06A4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9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91300"/>
            <a:ext cx="3086100" cy="266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3A4FA6-DEA2-4E41-BA8A-8D57750F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91300"/>
            <a:ext cx="3086100" cy="266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0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591300"/>
            <a:ext cx="3086100" cy="266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4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763" y="192998"/>
            <a:ext cx="8289445" cy="958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69533"/>
            <a:ext cx="8125608" cy="448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83" y="6561993"/>
            <a:ext cx="3086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8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1D5072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000"/>
        </a:spcBef>
        <a:buClrTx/>
        <a:buFont typeface="+mj-lt"/>
        <a:buAutoNum type="alphaLcParenR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71550" indent="-514350" algn="l" defTabSz="914400" rtl="0" eaLnBrk="1" latinLnBrk="0" hangingPunct="1">
        <a:lnSpc>
          <a:spcPct val="100000"/>
        </a:lnSpc>
        <a:spcBef>
          <a:spcPts val="500"/>
        </a:spcBef>
        <a:buClr>
          <a:srgbClr val="06A4A0"/>
        </a:buClr>
        <a:buFont typeface="+mj-lt"/>
        <a:buAutoNum type="alphaLcPeriod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6A4A0"/>
        </a:buClr>
        <a:buFont typeface="+mj-lt"/>
        <a:buAutoNum type="alphaLcPeriod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6A4A0"/>
        </a:buClr>
        <a:buFont typeface="+mj-lt"/>
        <a:buAutoNum type="alphaLcPeriod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6A4A0"/>
        </a:buClr>
        <a:buFont typeface="+mj-lt"/>
        <a:buAutoNum type="alphaLcPeriod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3" y="192998"/>
            <a:ext cx="8588509" cy="9580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What specific facts can you tell me about the </a:t>
            </a:r>
            <a:r>
              <a:rPr lang="en-US" altLang="en-US" i="1" dirty="0">
                <a:ea typeface="ＭＳ Ｐゴシック" pitchFamily="34" charset="-128"/>
              </a:rPr>
              <a:t>extensor carpi </a:t>
            </a:r>
            <a:r>
              <a:rPr lang="en-US" altLang="en-US" i="1" dirty="0" err="1">
                <a:ea typeface="ＭＳ Ｐゴシック" pitchFamily="34" charset="-128"/>
              </a:rPr>
              <a:t>radialis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i="1" dirty="0" err="1">
                <a:ea typeface="ＭＳ Ｐゴシック" pitchFamily="34" charset="-128"/>
              </a:rPr>
              <a:t>longus</a:t>
            </a:r>
            <a:r>
              <a:rPr lang="en-US" altLang="en-US" dirty="0">
                <a:ea typeface="ＭＳ Ｐゴシック" pitchFamily="34" charset="-128"/>
              </a:rPr>
              <a:t>, even if you don’t know the muscle? It is a muscle that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flexes at a joint, probably moves the wrist joint,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extends a joint, probably moves the wrist into abduction,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extends a joint, probably moves the wrist into adduction,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extends a joint, abducts at a joint, 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probably moves the fingers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3" y="192998"/>
            <a:ext cx="8564125" cy="9580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What specific facts can you tell me about the </a:t>
            </a:r>
            <a:r>
              <a:rPr lang="en-US" altLang="en-US" i="1" dirty="0">
                <a:ea typeface="ＭＳ Ｐゴシック" pitchFamily="34" charset="-128"/>
              </a:rPr>
              <a:t>extensor carpi </a:t>
            </a:r>
            <a:r>
              <a:rPr lang="en-US" altLang="en-US" i="1" dirty="0" err="1">
                <a:ea typeface="ＭＳ Ｐゴシック" pitchFamily="34" charset="-128"/>
              </a:rPr>
              <a:t>radialis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i="1" dirty="0" err="1">
                <a:ea typeface="ＭＳ Ｐゴシック" pitchFamily="34" charset="-128"/>
              </a:rPr>
              <a:t>longus</a:t>
            </a:r>
            <a:r>
              <a:rPr lang="en-US" altLang="en-US" dirty="0">
                <a:ea typeface="ＭＳ Ｐゴシック" pitchFamily="34" charset="-128"/>
              </a:rPr>
              <a:t>, even if you don’t know the muscle? It is a muscle that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flexes at a joint, probably moves the wrist joint,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extends a joint, probably moves the wrist into abduction,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extends a joint, probably moves the wrist into adduction, and is long</a:t>
            </a:r>
          </a:p>
          <a:p>
            <a:pPr marL="566737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extends a joint, abducts at a joint, 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probably moves the fingers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is paired correctly with its fascicle arrangement?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0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biceps </a:t>
            </a:r>
            <a:r>
              <a:rPr lang="en-US" altLang="en-US" dirty="0" err="1">
                <a:ea typeface="ＭＳ Ｐゴシック" pitchFamily="34" charset="-128"/>
              </a:rPr>
              <a:t>brachii</a:t>
            </a:r>
            <a:r>
              <a:rPr lang="en-US" altLang="en-US" dirty="0">
                <a:ea typeface="ＭＳ Ｐゴシック" pitchFamily="34" charset="-128"/>
              </a:rPr>
              <a:t> / parallel</a:t>
            </a: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rectus </a:t>
            </a:r>
            <a:r>
              <a:rPr lang="en-US" altLang="en-US" dirty="0" err="1">
                <a:ea typeface="ＭＳ Ｐゴシック" pitchFamily="34" charset="-128"/>
              </a:rPr>
              <a:t>femoris</a:t>
            </a:r>
            <a:r>
              <a:rPr lang="en-US" altLang="en-US" dirty="0">
                <a:ea typeface="ＭＳ Ｐゴシック" pitchFamily="34" charset="-128"/>
              </a:rPr>
              <a:t> / </a:t>
            </a:r>
            <a:r>
              <a:rPr lang="en-US" altLang="en-US" dirty="0" err="1">
                <a:ea typeface="ＭＳ Ｐゴシック" pitchFamily="34" charset="-128"/>
              </a:rPr>
              <a:t>unipennate</a:t>
            </a:r>
            <a:endParaRPr lang="en-US" altLang="en-US" dirty="0">
              <a:ea typeface="ＭＳ Ｐゴシック" pitchFamily="34" charset="-128"/>
            </a:endParaRP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pectoralis</a:t>
            </a:r>
            <a:r>
              <a:rPr lang="en-US" altLang="en-US" dirty="0">
                <a:ea typeface="ＭＳ Ｐゴシック" pitchFamily="34" charset="-128"/>
              </a:rPr>
              <a:t> major / </a:t>
            </a:r>
            <a:r>
              <a:rPr lang="en-US" altLang="en-US" dirty="0" err="1">
                <a:ea typeface="ＭＳ Ｐゴシック" pitchFamily="34" charset="-128"/>
              </a:rPr>
              <a:t>multipennate</a:t>
            </a:r>
            <a:endParaRPr lang="en-US" altLang="en-US" dirty="0">
              <a:ea typeface="ＭＳ Ｐゴシック" pitchFamily="34" charset="-128"/>
            </a:endParaRP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 </a:t>
            </a:r>
            <a:r>
              <a:rPr lang="en-US" altLang="en-US" dirty="0" err="1">
                <a:ea typeface="ＭＳ Ｐゴシック" pitchFamily="34" charset="-128"/>
              </a:rPr>
              <a:t>oris</a:t>
            </a:r>
            <a:r>
              <a:rPr lang="en-US" altLang="en-US" dirty="0">
                <a:ea typeface="ＭＳ Ｐゴシック" pitchFamily="34" charset="-128"/>
              </a:rPr>
              <a:t> / </a:t>
            </a:r>
            <a:r>
              <a:rPr lang="en-US" altLang="en-US" dirty="0" err="1">
                <a:ea typeface="ＭＳ Ｐゴシック" pitchFamily="34" charset="-128"/>
              </a:rPr>
              <a:t>unipennate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is paired correctly with its fascicle arrangement?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0"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biceps </a:t>
            </a: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brachii</a:t>
            </a: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 / parallel</a:t>
            </a: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rectus </a:t>
            </a:r>
            <a:r>
              <a:rPr lang="en-US" altLang="en-US" dirty="0" err="1">
                <a:ea typeface="ＭＳ Ｐゴシック" pitchFamily="34" charset="-128"/>
              </a:rPr>
              <a:t>femoris</a:t>
            </a:r>
            <a:r>
              <a:rPr lang="en-US" altLang="en-US" dirty="0">
                <a:ea typeface="ＭＳ Ｐゴシック" pitchFamily="34" charset="-128"/>
              </a:rPr>
              <a:t> / </a:t>
            </a:r>
            <a:r>
              <a:rPr lang="en-US" altLang="en-US" dirty="0" err="1">
                <a:ea typeface="ＭＳ Ｐゴシック" pitchFamily="34" charset="-128"/>
              </a:rPr>
              <a:t>unipennate</a:t>
            </a:r>
            <a:endParaRPr lang="en-US" altLang="en-US" dirty="0">
              <a:ea typeface="ＭＳ Ｐゴシック" pitchFamily="34" charset="-128"/>
            </a:endParaRP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pectoralis</a:t>
            </a:r>
            <a:r>
              <a:rPr lang="en-US" altLang="en-US" dirty="0">
                <a:ea typeface="ＭＳ Ｐゴシック" pitchFamily="34" charset="-128"/>
              </a:rPr>
              <a:t> major / </a:t>
            </a:r>
            <a:r>
              <a:rPr lang="en-US" altLang="en-US" dirty="0" err="1">
                <a:ea typeface="ＭＳ Ｐゴシック" pitchFamily="34" charset="-128"/>
              </a:rPr>
              <a:t>multipennate</a:t>
            </a:r>
            <a:endParaRPr lang="en-US" altLang="en-US" dirty="0">
              <a:ea typeface="ＭＳ Ｐゴシック" pitchFamily="34" charset="-128"/>
            </a:endParaRPr>
          </a:p>
          <a:p>
            <a:pPr marL="444500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 </a:t>
            </a:r>
            <a:r>
              <a:rPr lang="en-US" altLang="en-US" dirty="0" err="1">
                <a:ea typeface="ＭＳ Ｐゴシック" pitchFamily="34" charset="-128"/>
              </a:rPr>
              <a:t>oris</a:t>
            </a:r>
            <a:r>
              <a:rPr lang="en-US" altLang="en-US" dirty="0">
                <a:ea typeface="ＭＳ Ｐゴシック" pitchFamily="34" charset="-128"/>
              </a:rPr>
              <a:t> / </a:t>
            </a:r>
            <a:r>
              <a:rPr lang="en-US" altLang="en-US" dirty="0" err="1">
                <a:ea typeface="ＭＳ Ｐゴシック" pitchFamily="34" charset="-128"/>
              </a:rPr>
              <a:t>unipennate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The joint between the occipital bone of the skull and the first cervical vertebra (atlas) is part of which type of lever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first-class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second-class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third-class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fulcrum/load/applied force lever system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The joint between the occipital bone of the skull and the first cervical vertebra (atlas) is part of which type of lever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first-class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second-class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third-class lever system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fulcrum/load/applied force lever system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5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type of fascicle arrangement is typical of muscles guarding the opening to the anus and surrounding the eye?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convergent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multipennate</a:t>
            </a:r>
            <a:r>
              <a:rPr lang="en-US" altLang="en-US" dirty="0">
                <a:ea typeface="ＭＳ Ｐゴシック" pitchFamily="34" charset="-128"/>
              </a:rPr>
              <a:t>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parallel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circular muscle (sphincter)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type of fascicle arrangement is typical of muscles guarding the opening to the anus and surrounding the eye?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convergent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multipennate</a:t>
            </a:r>
            <a:r>
              <a:rPr lang="en-US" altLang="en-US" dirty="0">
                <a:ea typeface="ＭＳ Ｐゴシック" pitchFamily="34" charset="-128"/>
              </a:rPr>
              <a:t>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parallel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circular muscle (sphincter)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What statement below would be true with regard to muscle lever systems?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Not every muscle operates as part of a lever system.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A third-class lever is the most common lever system in the body.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Plantar flexion by a large calf muscle involves a first-class lever system.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Both A and B are true.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4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What statement below would be true with regard to muscle lever systems?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Not every muscle operates as part of a lever system.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A third-class lever is the most common lever system in the body.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Plantar flexion by a large calf muscle involves a first-class lever system.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Both A and B are true.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Where is the flexor carpi </a:t>
            </a:r>
            <a:r>
              <a:rPr lang="en-US" altLang="en-US" dirty="0" err="1">
                <a:ea typeface="ＭＳ Ｐゴシック" pitchFamily="34" charset="-128"/>
              </a:rPr>
              <a:t>radialis</a:t>
            </a:r>
            <a:r>
              <a:rPr lang="en-US" altLang="en-US" dirty="0">
                <a:ea typeface="ＭＳ Ｐゴシック" pitchFamily="34" charset="-128"/>
              </a:rPr>
              <a:t> located?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thigh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face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forearm	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foot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altLang="en-US" dirty="0"/>
              <a:t>The benefit of third-class lever systems in muscles is that ______, while the benefit of second-class levers in muscles is 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375904" cy="448066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they operate at a mechanical advantage; they operate at a mechanical disadvantage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speed and distance traveled are increased; a small force can move a heavy weight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the fulcrum lies between the applied force and the load; the load lies between the applied force and the fulcrum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none of the above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altLang="en-US" dirty="0"/>
              <a:t>The benefit of third-class lever systems in muscles is that ______, while the benefit of second-class levers in muscles is 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363712" cy="448066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they operate at a mechanical advantage; they operate at a mechanical disadvantage</a:t>
            </a:r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speed and distance traveled are increased; a small force can move a heavy weight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the fulcrum lies between the applied force and the load; the load lies between the applied force and the fulcrum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none of the above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Why can swallowing help alleviate the pressure sensations at the eardrum (tympanic membrane) when you are in an airplane that is changing altitude?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4533"/>
            <a:ext cx="8125608" cy="4063369"/>
          </a:xfrm>
        </p:spPr>
        <p:txBody>
          <a:bodyPr>
            <a:normAutofit/>
          </a:bodyPr>
          <a:lstStyle/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prevents movement of the uvula.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causes a shift in inner ear structures.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moves the eardrum (tympanic membrane).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enlarges the auditory </a:t>
            </a:r>
            <a:r>
              <a:rPr lang="en-US" altLang="en-US" dirty="0" smtClean="0">
                <a:ea typeface="ＭＳ Ｐゴシック" pitchFamily="34" charset="-128"/>
              </a:rPr>
              <a:t>tube opening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Why can swallowing help alleviate the pressure sensations at the eardrum (tympanic membrane) when you are in an airplane that is changing altitude?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4533"/>
            <a:ext cx="8125608" cy="4063369"/>
          </a:xfrm>
        </p:spPr>
        <p:txBody>
          <a:bodyPr>
            <a:normAutofit/>
          </a:bodyPr>
          <a:lstStyle/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prevents movement of the uvula.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causes a shift in inner ear structures.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dirty="0">
                <a:ea typeface="ＭＳ Ｐゴシック" pitchFamily="34" charset="-128"/>
              </a:rPr>
              <a:t>It moves the eardrum (tympanic membrane).</a:t>
            </a:r>
          </a:p>
          <a:p>
            <a:pPr>
              <a:buFont typeface="+mj-lt"/>
              <a:buAutoNum type="alphaLcPeriod"/>
              <a:tabLst>
                <a:tab pos="574675" algn="l"/>
              </a:tabLst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It enlarges the auditory tube opening.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Adduction and abduction refer to movement in which of these areas?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125608" cy="4480660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fingers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ribs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legs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both A and 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5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Adduction and abduction refer to movement in which of these areas?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125608" cy="4480660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fingers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ribs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legs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both A and 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Which of the following is true about origins and insertions of skeletal muscles?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125608" cy="448066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The position of the origin and insertion is based on the anatomical position.</a:t>
            </a:r>
          </a:p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If a muscle extends from a broad </a:t>
            </a:r>
            <a:r>
              <a:rPr lang="en-US" altLang="en-US" dirty="0" err="1">
                <a:ea typeface="ＭＳ Ｐゴシック" pitchFamily="34" charset="-128"/>
              </a:rPr>
              <a:t>aponeurosis</a:t>
            </a:r>
            <a:r>
              <a:rPr lang="en-US" altLang="en-US" dirty="0">
                <a:ea typeface="ＭＳ Ｐゴシック" pitchFamily="34" charset="-128"/>
              </a:rPr>
              <a:t> and then to a narrow tendon, the </a:t>
            </a:r>
            <a:r>
              <a:rPr lang="en-US" altLang="en-US" dirty="0" err="1">
                <a:ea typeface="ＭＳ Ｐゴシック" pitchFamily="34" charset="-128"/>
              </a:rPr>
              <a:t>aponeurosis</a:t>
            </a:r>
            <a:r>
              <a:rPr lang="en-US" altLang="en-US" dirty="0">
                <a:ea typeface="ＭＳ Ｐゴシック" pitchFamily="34" charset="-128"/>
              </a:rPr>
              <a:t> is the origin.</a:t>
            </a:r>
          </a:p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If the muscle has several tendons at one end and a single tendon at the other end, then the single tendon end is the insertion.</a:t>
            </a:r>
          </a:p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All </a:t>
            </a:r>
            <a:r>
              <a:rPr lang="en-US" altLang="en-US" dirty="0" smtClean="0">
                <a:ea typeface="ＭＳ Ｐゴシック" pitchFamily="34" charset="-128"/>
              </a:rPr>
              <a:t>statements above are true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Which of the following is true about origins and insertions of skeletal muscles?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125608" cy="448066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The position of the origin and insertion is based on the anatomical position.</a:t>
            </a:r>
          </a:p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If a muscle extends from a broad </a:t>
            </a:r>
            <a:r>
              <a:rPr lang="en-US" altLang="en-US" dirty="0" err="1">
                <a:ea typeface="ＭＳ Ｐゴシック" pitchFamily="34" charset="-128"/>
              </a:rPr>
              <a:t>aponeurosis</a:t>
            </a:r>
            <a:r>
              <a:rPr lang="en-US" altLang="en-US" dirty="0">
                <a:ea typeface="ＭＳ Ｐゴシック" pitchFamily="34" charset="-128"/>
              </a:rPr>
              <a:t> and then to a narrow tendon, the </a:t>
            </a:r>
            <a:r>
              <a:rPr lang="en-US" altLang="en-US" dirty="0" err="1">
                <a:ea typeface="ＭＳ Ｐゴシック" pitchFamily="34" charset="-128"/>
              </a:rPr>
              <a:t>aponeurosis</a:t>
            </a:r>
            <a:r>
              <a:rPr lang="en-US" altLang="en-US" dirty="0">
                <a:ea typeface="ＭＳ Ｐゴシック" pitchFamily="34" charset="-128"/>
              </a:rPr>
              <a:t> is the origin.</a:t>
            </a:r>
          </a:p>
          <a:p>
            <a:pPr>
              <a:buFont typeface="+mj-lt"/>
              <a:buAutoNum type="alphaLcPeriod"/>
            </a:pPr>
            <a:r>
              <a:rPr lang="en-US" altLang="en-US" dirty="0">
                <a:ea typeface="ＭＳ Ｐゴシック" pitchFamily="34" charset="-128"/>
              </a:rPr>
              <a:t>If the muscle has several tendons at one end and a single tendon at the other end, then the single tendon end is the insertion.</a:t>
            </a:r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All </a:t>
            </a:r>
            <a:r>
              <a:rPr lang="en-US" altLang="en-US" b="1" dirty="0" smtClean="0">
                <a:solidFill>
                  <a:srgbClr val="06A4A0"/>
                </a:solidFill>
                <a:ea typeface="ＭＳ Ｐゴシック" pitchFamily="34" charset="-128"/>
              </a:rPr>
              <a:t>statements above are </a:t>
            </a: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true.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A muscle that assists another in a movement is a(n) ______, and an example is the relationship between the _____ and the 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81967"/>
            <a:ext cx="7876032" cy="4068225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synergist; </a:t>
            </a:r>
            <a:r>
              <a:rPr lang="en-US" altLang="en-US" dirty="0" err="1"/>
              <a:t>latissimus</a:t>
            </a:r>
            <a:r>
              <a:rPr lang="en-US" altLang="en-US" dirty="0"/>
              <a:t> </a:t>
            </a:r>
            <a:r>
              <a:rPr lang="en-US" altLang="en-US" dirty="0" err="1"/>
              <a:t>dorsi</a:t>
            </a:r>
            <a:r>
              <a:rPr lang="en-US" altLang="en-US" dirty="0"/>
              <a:t>; </a:t>
            </a:r>
            <a:r>
              <a:rPr lang="en-US" altLang="en-US" dirty="0" err="1"/>
              <a:t>teres</a:t>
            </a:r>
            <a:r>
              <a:rPr lang="en-US" altLang="en-US" dirty="0"/>
              <a:t> major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antagonist; </a:t>
            </a:r>
            <a:r>
              <a:rPr lang="en-US" altLang="en-US" dirty="0" err="1"/>
              <a:t>gracilis</a:t>
            </a:r>
            <a:r>
              <a:rPr lang="en-US" altLang="en-US" dirty="0"/>
              <a:t>; </a:t>
            </a:r>
            <a:r>
              <a:rPr lang="en-US" altLang="en-US" dirty="0" err="1"/>
              <a:t>sartorius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/>
              <a:t>prime mover; </a:t>
            </a:r>
            <a:r>
              <a:rPr lang="en-US" altLang="en-US" dirty="0" err="1"/>
              <a:t>brachioradialis</a:t>
            </a:r>
            <a:r>
              <a:rPr lang="en-US" altLang="en-US" dirty="0"/>
              <a:t>; biceps </a:t>
            </a:r>
            <a:r>
              <a:rPr lang="en-US" altLang="en-US" dirty="0" err="1"/>
              <a:t>brachii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/>
              <a:t>fixator; gastrocnemius; </a:t>
            </a:r>
            <a:r>
              <a:rPr lang="en-US" altLang="en-US" dirty="0" err="1"/>
              <a:t>tibialis</a:t>
            </a:r>
            <a:r>
              <a:rPr lang="en-US" altLang="en-US" dirty="0"/>
              <a:t> anterior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/>
              <a:t>A muscle that assists another in a movement is a(n) ______, and an example is the relationship between the _____ and the ______.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948" y="2225389"/>
            <a:ext cx="8443516" cy="4061379"/>
          </a:xfrm>
        </p:spPr>
        <p:txBody>
          <a:bodyPr>
            <a:normAutofit/>
          </a:bodyPr>
          <a:lstStyle/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synergist; </a:t>
            </a:r>
            <a:r>
              <a:rPr lang="en-US" altLang="en-US" b="1" dirty="0" err="1">
                <a:solidFill>
                  <a:srgbClr val="06A4A0"/>
                </a:solidFill>
              </a:rPr>
              <a:t>latissimus</a:t>
            </a:r>
            <a:r>
              <a:rPr lang="en-US" altLang="en-US" b="1" dirty="0">
                <a:solidFill>
                  <a:srgbClr val="06A4A0"/>
                </a:solidFill>
              </a:rPr>
              <a:t> </a:t>
            </a:r>
            <a:r>
              <a:rPr lang="en-US" altLang="en-US" b="1" dirty="0" err="1">
                <a:solidFill>
                  <a:srgbClr val="06A4A0"/>
                </a:solidFill>
              </a:rPr>
              <a:t>dorsi</a:t>
            </a:r>
            <a:r>
              <a:rPr lang="en-US" altLang="en-US" b="1" dirty="0">
                <a:solidFill>
                  <a:srgbClr val="06A4A0"/>
                </a:solidFill>
              </a:rPr>
              <a:t>; </a:t>
            </a:r>
            <a:r>
              <a:rPr lang="en-US" altLang="en-US" b="1" dirty="0" err="1">
                <a:solidFill>
                  <a:srgbClr val="06A4A0"/>
                </a:solidFill>
              </a:rPr>
              <a:t>teres</a:t>
            </a:r>
            <a:r>
              <a:rPr lang="en-US" altLang="en-US" b="1" dirty="0">
                <a:solidFill>
                  <a:srgbClr val="06A4A0"/>
                </a:solidFill>
              </a:rPr>
              <a:t> major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antagonist; </a:t>
            </a:r>
            <a:r>
              <a:rPr lang="en-US" altLang="en-US" dirty="0" err="1"/>
              <a:t>gracilis</a:t>
            </a:r>
            <a:r>
              <a:rPr lang="en-US" altLang="en-US" dirty="0"/>
              <a:t>; </a:t>
            </a:r>
            <a:r>
              <a:rPr lang="en-US" altLang="en-US" dirty="0" err="1"/>
              <a:t>sartorius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/>
              <a:t>prime mover; </a:t>
            </a:r>
            <a:r>
              <a:rPr lang="en-US" altLang="en-US" dirty="0" err="1"/>
              <a:t>brachioradialis</a:t>
            </a:r>
            <a:r>
              <a:rPr lang="en-US" altLang="en-US" dirty="0"/>
              <a:t>; biceps </a:t>
            </a:r>
            <a:r>
              <a:rPr lang="en-US" altLang="en-US" dirty="0" err="1"/>
              <a:t>brachii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/>
              <a:t>fixator; gastrocnemius; </a:t>
            </a:r>
            <a:r>
              <a:rPr lang="en-US" altLang="en-US" dirty="0" err="1"/>
              <a:t>tibialis</a:t>
            </a:r>
            <a:r>
              <a:rPr lang="en-US" altLang="en-US" dirty="0"/>
              <a:t> anterior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Where is the flexor carpi </a:t>
            </a:r>
            <a:r>
              <a:rPr lang="en-US" altLang="en-US" dirty="0" err="1">
                <a:ea typeface="ＭＳ Ｐゴシック" pitchFamily="34" charset="-128"/>
              </a:rPr>
              <a:t>radialis</a:t>
            </a:r>
            <a:r>
              <a:rPr lang="en-US" altLang="en-US" dirty="0">
                <a:ea typeface="ＭＳ Ｐゴシック" pitchFamily="34" charset="-128"/>
              </a:rPr>
              <a:t> located?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thigh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face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b="1" dirty="0">
                <a:solidFill>
                  <a:srgbClr val="06A4A0"/>
                </a:solidFill>
                <a:ea typeface="ＭＳ Ｐゴシック" charset="0"/>
                <a:cs typeface="ＭＳ Ｐゴシック" charset="0"/>
              </a:rPr>
              <a:t>forearm	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foot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The action of the gluteus </a:t>
            </a:r>
            <a:r>
              <a:rPr lang="en-US" altLang="en-US" dirty="0" err="1">
                <a:ea typeface="ＭＳ Ｐゴシック" pitchFamily="34" charset="-128"/>
              </a:rPr>
              <a:t>maximus</a:t>
            </a:r>
            <a:r>
              <a:rPr lang="en-US" altLang="en-US" dirty="0">
                <a:ea typeface="ＭＳ Ｐゴシック" pitchFamily="34" charset="-128"/>
              </a:rPr>
              <a:t> muscle is ______, and it has a common insertion with the ____ at the 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6517"/>
            <a:ext cx="8363712" cy="4423449"/>
          </a:xfrm>
        </p:spPr>
        <p:txBody>
          <a:bodyPr>
            <a:normAutofit/>
          </a:bodyPr>
          <a:lstStyle/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flexion and medial rotation at the hip; </a:t>
            </a:r>
            <a:r>
              <a:rPr lang="en-US" dirty="0" smtClean="0">
                <a:latin typeface="Arial" charset="0"/>
                <a:ea typeface="ＭＳ Ｐゴシック" charset="0"/>
              </a:rPr>
              <a:t>gluteus </a:t>
            </a:r>
            <a:r>
              <a:rPr lang="en-US" dirty="0" err="1">
                <a:latin typeface="Arial" charset="0"/>
                <a:ea typeface="ＭＳ Ｐゴシック" charset="0"/>
              </a:rPr>
              <a:t>medius</a:t>
            </a:r>
            <a:r>
              <a:rPr lang="en-US" dirty="0">
                <a:latin typeface="Arial" charset="0"/>
                <a:ea typeface="ＭＳ Ｐゴシック" charset="0"/>
              </a:rPr>
              <a:t>; greater trochanter</a:t>
            </a:r>
          </a:p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extension and lateral rotation at the hip; tensor fasciae </a:t>
            </a:r>
            <a:r>
              <a:rPr lang="en-US" dirty="0" err="1">
                <a:latin typeface="Arial" charset="0"/>
                <a:ea typeface="ＭＳ Ｐゴシック" charset="0"/>
              </a:rPr>
              <a:t>latae</a:t>
            </a:r>
            <a:r>
              <a:rPr lang="en-US" dirty="0">
                <a:latin typeface="Arial" charset="0"/>
                <a:ea typeface="ＭＳ Ｐゴシック" charset="0"/>
              </a:rPr>
              <a:t>; </a:t>
            </a:r>
            <a:r>
              <a:rPr lang="en-US" dirty="0" err="1">
                <a:latin typeface="Arial" charset="0"/>
                <a:ea typeface="ＭＳ Ｐゴシック" charset="0"/>
              </a:rPr>
              <a:t>iliotibial</a:t>
            </a:r>
            <a:r>
              <a:rPr lang="en-US" dirty="0">
                <a:latin typeface="Arial" charset="0"/>
                <a:ea typeface="ＭＳ Ｐゴシック" charset="0"/>
              </a:rPr>
              <a:t> tract </a:t>
            </a:r>
          </a:p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adduction at the thigh; adductor </a:t>
            </a:r>
            <a:r>
              <a:rPr lang="en-US" dirty="0" err="1">
                <a:latin typeface="Arial" charset="0"/>
                <a:ea typeface="ＭＳ Ｐゴシック" charset="0"/>
              </a:rPr>
              <a:t>magnus</a:t>
            </a:r>
            <a:r>
              <a:rPr lang="en-US" dirty="0">
                <a:latin typeface="Arial" charset="0"/>
                <a:ea typeface="ＭＳ Ｐゴシック" charset="0"/>
              </a:rPr>
              <a:t>; </a:t>
            </a:r>
            <a:r>
              <a:rPr lang="en-US" dirty="0" err="1">
                <a:latin typeface="Arial" charset="0"/>
                <a:ea typeface="ＭＳ Ｐゴシック" charset="0"/>
              </a:rPr>
              <a:t>linea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aspera</a:t>
            </a:r>
            <a:r>
              <a:rPr lang="en-US" dirty="0">
                <a:latin typeface="Arial" charset="0"/>
                <a:ea typeface="ＭＳ Ｐゴシック" charset="0"/>
              </a:rPr>
              <a:t> of the femur</a:t>
            </a:r>
          </a:p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none of the above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4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The action of the gluteus </a:t>
            </a:r>
            <a:r>
              <a:rPr lang="en-US" altLang="en-US" dirty="0" err="1">
                <a:ea typeface="ＭＳ Ｐゴシック" pitchFamily="34" charset="-128"/>
              </a:rPr>
              <a:t>maximus</a:t>
            </a:r>
            <a:r>
              <a:rPr lang="en-US" altLang="en-US" dirty="0">
                <a:ea typeface="ＭＳ Ｐゴシック" pitchFamily="34" charset="-128"/>
              </a:rPr>
              <a:t> muscle is ______, and it has a common insertion with the ____ at the 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6517"/>
            <a:ext cx="8125608" cy="4423449"/>
          </a:xfrm>
        </p:spPr>
        <p:txBody>
          <a:bodyPr/>
          <a:lstStyle/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flexion and medial rotation at the hip; </a:t>
            </a:r>
            <a:r>
              <a:rPr lang="en-US" dirty="0" smtClean="0">
                <a:latin typeface="Arial" charset="0"/>
                <a:ea typeface="ＭＳ Ｐゴシック" charset="0"/>
              </a:rPr>
              <a:t>gluteus </a:t>
            </a:r>
            <a:r>
              <a:rPr lang="en-US" dirty="0" err="1">
                <a:latin typeface="Arial" charset="0"/>
                <a:ea typeface="ＭＳ Ｐゴシック" charset="0"/>
              </a:rPr>
              <a:t>medius</a:t>
            </a:r>
            <a:r>
              <a:rPr lang="en-US" dirty="0">
                <a:latin typeface="Arial" charset="0"/>
                <a:ea typeface="ＭＳ Ｐゴシック" charset="0"/>
              </a:rPr>
              <a:t>; greater trochanter</a:t>
            </a:r>
          </a:p>
          <a:p>
            <a:pPr marL="568325" indent="-568325">
              <a:buFont typeface="+mj-lt"/>
              <a:buAutoNum type="alphaLcPeriod"/>
            </a:pPr>
            <a:r>
              <a:rPr lang="en-US" b="1" dirty="0">
                <a:solidFill>
                  <a:srgbClr val="06A4A0"/>
                </a:solidFill>
                <a:latin typeface="Arial" charset="0"/>
                <a:ea typeface="ＭＳ Ｐゴシック" charset="0"/>
              </a:rPr>
              <a:t>extension and lateral rotation at the hip; tensor fasciae </a:t>
            </a:r>
            <a:r>
              <a:rPr lang="en-US" b="1" dirty="0" err="1">
                <a:solidFill>
                  <a:srgbClr val="06A4A0"/>
                </a:solidFill>
                <a:latin typeface="Arial" charset="0"/>
                <a:ea typeface="ＭＳ Ｐゴシック" charset="0"/>
              </a:rPr>
              <a:t>latae</a:t>
            </a:r>
            <a:r>
              <a:rPr lang="en-US" b="1" dirty="0">
                <a:solidFill>
                  <a:srgbClr val="06A4A0"/>
                </a:solidFill>
                <a:latin typeface="Arial" charset="0"/>
                <a:ea typeface="ＭＳ Ｐゴシック" charset="0"/>
              </a:rPr>
              <a:t>; </a:t>
            </a:r>
            <a:r>
              <a:rPr lang="en-US" b="1" dirty="0" err="1">
                <a:solidFill>
                  <a:srgbClr val="06A4A0"/>
                </a:solidFill>
                <a:latin typeface="Arial" charset="0"/>
                <a:ea typeface="ＭＳ Ｐゴシック" charset="0"/>
              </a:rPr>
              <a:t>iliotibial</a:t>
            </a:r>
            <a:r>
              <a:rPr lang="en-US" b="1" dirty="0">
                <a:solidFill>
                  <a:srgbClr val="06A4A0"/>
                </a:solidFill>
                <a:latin typeface="Arial" charset="0"/>
                <a:ea typeface="ＭＳ Ｐゴシック" charset="0"/>
              </a:rPr>
              <a:t> tract </a:t>
            </a:r>
          </a:p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adduction at the thigh; adductor </a:t>
            </a:r>
            <a:r>
              <a:rPr lang="en-US" dirty="0" err="1">
                <a:latin typeface="Arial" charset="0"/>
                <a:ea typeface="ＭＳ Ｐゴシック" charset="0"/>
              </a:rPr>
              <a:t>magnus</a:t>
            </a:r>
            <a:r>
              <a:rPr lang="en-US" dirty="0">
                <a:latin typeface="Arial" charset="0"/>
                <a:ea typeface="ＭＳ Ｐゴシック" charset="0"/>
              </a:rPr>
              <a:t>; </a:t>
            </a:r>
            <a:r>
              <a:rPr lang="en-US" dirty="0" err="1">
                <a:latin typeface="Arial" charset="0"/>
                <a:ea typeface="ＭＳ Ｐゴシック" charset="0"/>
              </a:rPr>
              <a:t>linea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aspera</a:t>
            </a:r>
            <a:r>
              <a:rPr lang="en-US" dirty="0">
                <a:latin typeface="Arial" charset="0"/>
                <a:ea typeface="ＭＳ Ｐゴシック" charset="0"/>
              </a:rPr>
              <a:t> of the femur</a:t>
            </a:r>
          </a:p>
          <a:p>
            <a:pPr marL="568325" indent="-568325">
              <a:buFont typeface="+mj-lt"/>
              <a:buAutoNum type="alphaLcPeriod"/>
            </a:pPr>
            <a:r>
              <a:rPr lang="en-US" dirty="0">
                <a:latin typeface="Arial" charset="0"/>
                <a:ea typeface="ＭＳ Ｐゴシック" charset="0"/>
              </a:rPr>
              <a:t>none of the above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Damage to the external intercostal muscles would interfere with what important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4953"/>
            <a:ext cx="8125608" cy="4480660"/>
          </a:xfrm>
        </p:spPr>
        <p:txBody>
          <a:bodyPr>
            <a:normAutofit/>
          </a:bodyPr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standing upright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walking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breathing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digesting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Damage to the external intercostal muscles would interfere with what important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4953"/>
            <a:ext cx="8125608" cy="4480660"/>
          </a:xfrm>
        </p:spPr>
        <p:txBody>
          <a:bodyPr>
            <a:normAutofit/>
          </a:bodyPr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standing upright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walking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breathing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digesting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someone hit you in your rectus </a:t>
            </a:r>
            <a:r>
              <a:rPr lang="en-US" altLang="en-US" dirty="0" err="1">
                <a:ea typeface="ＭＳ Ｐゴシック" pitchFamily="34" charset="-128"/>
              </a:rPr>
              <a:t>abdominis</a:t>
            </a:r>
            <a:r>
              <a:rPr lang="en-US" altLang="en-US" dirty="0">
                <a:ea typeface="ＭＳ Ｐゴシック" pitchFamily="34" charset="-128"/>
              </a:rPr>
              <a:t> muscle, how would your body position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lean to the right.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bend backward.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double over.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twist to the left.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6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If someone hit you in your rectus </a:t>
            </a:r>
            <a:r>
              <a:rPr lang="en-US" altLang="en-US" dirty="0" err="1">
                <a:ea typeface="ＭＳ Ｐゴシック" pitchFamily="34" charset="-128"/>
              </a:rPr>
              <a:t>abdominis</a:t>
            </a:r>
            <a:r>
              <a:rPr lang="en-US" altLang="en-US" dirty="0">
                <a:ea typeface="ＭＳ Ｐゴシック" pitchFamily="34" charset="-128"/>
              </a:rPr>
              <a:t> muscle, how would your body position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lean to the right.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bend backward.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You would double over.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You would twist to the left.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2" y="192998"/>
            <a:ext cx="8316498" cy="9580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After spending an afternoon carrying heavy boxes from his basement to his attic, Joe complains that the muscles in his back hurt. Which axial muscle(s) is (are) most likely sore?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83623"/>
            <a:ext cx="8125608" cy="3666569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erector </a:t>
            </a:r>
            <a:r>
              <a:rPr lang="en-US" altLang="en-US" dirty="0" err="1">
                <a:ea typeface="ＭＳ Ｐゴシック" pitchFamily="34" charset="-128"/>
              </a:rPr>
              <a:t>spinae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 </a:t>
            </a:r>
            <a:r>
              <a:rPr lang="en-US" altLang="en-US" dirty="0" err="1">
                <a:ea typeface="ＭＳ Ｐゴシック" pitchFamily="34" charset="-128"/>
              </a:rPr>
              <a:t>oris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geniohyoid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both A and B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After spending an afternoon carrying heavy boxes from his basement to his attic, Joe complains that the muscles in his back hurt. Which axial muscle(s) is (are) most likely sore?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4479"/>
            <a:ext cx="8125608" cy="3655713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erector </a:t>
            </a: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spinae</a:t>
            </a:r>
            <a:endParaRPr lang="en-US" altLang="en-US" b="1" dirty="0">
              <a:solidFill>
                <a:srgbClr val="06A4A0"/>
              </a:solidFill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 </a:t>
            </a:r>
            <a:r>
              <a:rPr lang="en-US" altLang="en-US" dirty="0" err="1">
                <a:ea typeface="ＭＳ Ｐゴシック" pitchFamily="34" charset="-128"/>
              </a:rPr>
              <a:t>oris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geniohyoid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both A and B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4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would be the prime mover for dorsiflexion at the ankle?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gastrocnemius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tibialis</a:t>
            </a:r>
            <a:r>
              <a:rPr lang="en-US" altLang="en-US" dirty="0">
                <a:ea typeface="ＭＳ Ｐゴシック" pitchFamily="34" charset="-128"/>
              </a:rPr>
              <a:t> posterior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soleus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tibialis</a:t>
            </a:r>
            <a:r>
              <a:rPr lang="en-US" altLang="en-US" dirty="0">
                <a:ea typeface="ＭＳ Ｐゴシック" pitchFamily="34" charset="-128"/>
              </a:rPr>
              <a:t> anterior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would be the prime mover for dorsiflexion at the ankle?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gastrocnemius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tibialis</a:t>
            </a:r>
            <a:r>
              <a:rPr lang="en-US" altLang="en-US" dirty="0">
                <a:ea typeface="ＭＳ Ｐゴシック" pitchFamily="34" charset="-128"/>
              </a:rPr>
              <a:t> posterior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soleus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tibialis</a:t>
            </a: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 anterior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facial muscle(s) would you use to close the mouth?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masseter muscle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buccinator</a:t>
            </a:r>
            <a:r>
              <a:rPr lang="en-US" altLang="en-US" dirty="0">
                <a:ea typeface="ＭＳ Ｐゴシック" pitchFamily="34" charset="-128"/>
              </a:rPr>
              <a:t> muscle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zygomaticus</a:t>
            </a:r>
            <a:r>
              <a:rPr lang="en-US" altLang="en-US" dirty="0">
                <a:ea typeface="ＭＳ Ｐゴシック" pitchFamily="34" charset="-128"/>
              </a:rPr>
              <a:t> major and minor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 </a:t>
            </a:r>
            <a:r>
              <a:rPr lang="en-US" altLang="en-US" dirty="0" err="1">
                <a:ea typeface="ＭＳ Ｐゴシック" pitchFamily="34" charset="-128"/>
              </a:rPr>
              <a:t>oris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1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The rotator cuff is formed from ______ muscles and is commonly injured by _______.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rhomboid major and minor muscles and </a:t>
            </a:r>
            <a:r>
              <a:rPr lang="en-US" altLang="en-US" dirty="0" err="1"/>
              <a:t>teres</a:t>
            </a:r>
            <a:r>
              <a:rPr lang="en-US" altLang="en-US" dirty="0"/>
              <a:t> major and minor muscles; piano players</a:t>
            </a:r>
          </a:p>
          <a:p>
            <a:pPr>
              <a:buFont typeface="+mj-lt"/>
              <a:buAutoNum type="alphaLcPeriod"/>
            </a:pPr>
            <a:r>
              <a:rPr lang="en-US" altLang="en-US" dirty="0" err="1"/>
              <a:t>teres</a:t>
            </a:r>
            <a:r>
              <a:rPr lang="en-US" altLang="en-US" dirty="0"/>
              <a:t> major, </a:t>
            </a:r>
            <a:r>
              <a:rPr lang="en-US" altLang="en-US" dirty="0" err="1"/>
              <a:t>teres</a:t>
            </a:r>
            <a:r>
              <a:rPr lang="en-US" altLang="en-US" dirty="0"/>
              <a:t> minor, and </a:t>
            </a:r>
            <a:r>
              <a:rPr lang="en-US" altLang="en-US" dirty="0" err="1"/>
              <a:t>serratus</a:t>
            </a:r>
            <a:r>
              <a:rPr lang="en-US" altLang="en-US" dirty="0"/>
              <a:t> anterior; golfers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lateralis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intermedius</a:t>
            </a:r>
            <a:r>
              <a:rPr lang="en-US" altLang="en-US" dirty="0"/>
              <a:t>, and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medialis</a:t>
            </a:r>
            <a:r>
              <a:rPr lang="en-US" altLang="en-US" dirty="0"/>
              <a:t>; quarterbacks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supraspinatus, </a:t>
            </a:r>
            <a:r>
              <a:rPr lang="en-US" altLang="en-US" dirty="0" err="1"/>
              <a:t>infraspinatus</a:t>
            </a:r>
            <a:r>
              <a:rPr lang="en-US" altLang="en-US" dirty="0"/>
              <a:t>, </a:t>
            </a:r>
            <a:r>
              <a:rPr lang="en-US" altLang="en-US" dirty="0" err="1"/>
              <a:t>subscapularis</a:t>
            </a:r>
            <a:r>
              <a:rPr lang="en-US" altLang="en-US" dirty="0"/>
              <a:t>, and </a:t>
            </a:r>
            <a:r>
              <a:rPr lang="en-US" altLang="en-US" dirty="0" err="1"/>
              <a:t>teres</a:t>
            </a:r>
            <a:r>
              <a:rPr lang="en-US" altLang="en-US" dirty="0"/>
              <a:t> minor; baseball pitchers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5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The rotator cuff is formed from ______ muscles and is commonly injured by _______.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rhomboid major and minor muscles and </a:t>
            </a:r>
            <a:r>
              <a:rPr lang="en-US" altLang="en-US" dirty="0" err="1"/>
              <a:t>teres</a:t>
            </a:r>
            <a:r>
              <a:rPr lang="en-US" altLang="en-US" dirty="0"/>
              <a:t> major and minor muscles; piano players</a:t>
            </a:r>
          </a:p>
          <a:p>
            <a:pPr>
              <a:buFont typeface="+mj-lt"/>
              <a:buAutoNum type="alphaLcPeriod"/>
            </a:pPr>
            <a:r>
              <a:rPr lang="en-US" altLang="en-US" dirty="0" err="1"/>
              <a:t>teres</a:t>
            </a:r>
            <a:r>
              <a:rPr lang="en-US" altLang="en-US" dirty="0"/>
              <a:t> major, </a:t>
            </a:r>
            <a:r>
              <a:rPr lang="en-US" altLang="en-US" dirty="0" err="1"/>
              <a:t>teres</a:t>
            </a:r>
            <a:r>
              <a:rPr lang="en-US" altLang="en-US" dirty="0"/>
              <a:t> minor, and </a:t>
            </a:r>
            <a:r>
              <a:rPr lang="en-US" altLang="en-US" dirty="0" err="1"/>
              <a:t>serratus</a:t>
            </a:r>
            <a:r>
              <a:rPr lang="en-US" altLang="en-US" dirty="0"/>
              <a:t> anterior; golfers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lateralis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intermedius</a:t>
            </a:r>
            <a:r>
              <a:rPr lang="en-US" altLang="en-US" dirty="0"/>
              <a:t>, and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medialis</a:t>
            </a:r>
            <a:r>
              <a:rPr lang="en-US" altLang="en-US" dirty="0"/>
              <a:t>; quarterbacks</a:t>
            </a:r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supraspinatus, </a:t>
            </a:r>
            <a:r>
              <a:rPr lang="en-US" altLang="en-US" b="1" dirty="0" err="1">
                <a:solidFill>
                  <a:srgbClr val="06A4A0"/>
                </a:solidFill>
              </a:rPr>
              <a:t>infraspinatus</a:t>
            </a:r>
            <a:r>
              <a:rPr lang="en-US" altLang="en-US" b="1" dirty="0">
                <a:solidFill>
                  <a:srgbClr val="06A4A0"/>
                </a:solidFill>
              </a:rPr>
              <a:t>, </a:t>
            </a:r>
            <a:r>
              <a:rPr lang="en-US" altLang="en-US" b="1" dirty="0" err="1">
                <a:solidFill>
                  <a:srgbClr val="06A4A0"/>
                </a:solidFill>
              </a:rPr>
              <a:t>subscapularis</a:t>
            </a:r>
            <a:r>
              <a:rPr lang="en-US" altLang="en-US" b="1" dirty="0">
                <a:solidFill>
                  <a:srgbClr val="06A4A0"/>
                </a:solidFill>
              </a:rPr>
              <a:t>, and </a:t>
            </a:r>
            <a:r>
              <a:rPr lang="en-US" altLang="en-US" b="1" dirty="0" err="1">
                <a:solidFill>
                  <a:srgbClr val="06A4A0"/>
                </a:solidFill>
              </a:rPr>
              <a:t>teres</a:t>
            </a:r>
            <a:r>
              <a:rPr lang="en-US" altLang="en-US" b="1" dirty="0">
                <a:solidFill>
                  <a:srgbClr val="06A4A0"/>
                </a:solidFill>
              </a:rPr>
              <a:t> minor; baseball pitchers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Which muscle divides the ventral cavity into the thoracic and </a:t>
            </a:r>
            <a:r>
              <a:rPr lang="en-US" altLang="en-US" dirty="0" err="1"/>
              <a:t>abdominopelvic</a:t>
            </a:r>
            <a:r>
              <a:rPr lang="en-US" altLang="en-US" dirty="0"/>
              <a:t> cavities?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 err="1"/>
              <a:t>sartorius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/>
              <a:t>diaphragm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 err="1"/>
              <a:t>risorius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Which muscle divides the ventral cavity into the thoracic and </a:t>
            </a:r>
            <a:r>
              <a:rPr lang="en-US" altLang="en-US" dirty="0" err="1"/>
              <a:t>abdominopelvic</a:t>
            </a:r>
            <a:r>
              <a:rPr lang="en-US" altLang="en-US" dirty="0"/>
              <a:t> cavities?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 err="1"/>
              <a:t>sartorius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diaphragm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endParaRPr lang="en-US" altLang="en-US" dirty="0"/>
          </a:p>
          <a:p>
            <a:pPr>
              <a:buFont typeface="+mj-lt"/>
              <a:buAutoNum type="alphaLcPeriod"/>
            </a:pPr>
            <a:r>
              <a:rPr lang="en-US" altLang="en-US" dirty="0" err="1"/>
              <a:t>risorius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Which leg movement would be impaired by injury to the gluteus </a:t>
            </a:r>
            <a:r>
              <a:rPr lang="en-US" altLang="en-US" dirty="0" err="1"/>
              <a:t>medius</a:t>
            </a:r>
            <a:r>
              <a:rPr lang="en-US" altLang="en-US" dirty="0"/>
              <a:t> muscle?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flexion at the hip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adduction at the hip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abduction at the hip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lateral rotation at the hip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Which leg movement would be impaired by injury to the gluteus </a:t>
            </a:r>
            <a:r>
              <a:rPr lang="en-US" altLang="en-US" dirty="0" err="1"/>
              <a:t>medius</a:t>
            </a:r>
            <a:r>
              <a:rPr lang="en-US" altLang="en-US" dirty="0"/>
              <a:t> muscle?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flexion at the hip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adduction at the hip</a:t>
            </a:r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abduction at the hip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lateral rotation at the hip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is considered the ideal site for an intramuscular injection?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biceps </a:t>
            </a:r>
            <a:r>
              <a:rPr lang="en-US" altLang="en-US" dirty="0" err="1">
                <a:ea typeface="ＭＳ Ｐゴシック" pitchFamily="34" charset="-128"/>
              </a:rPr>
              <a:t>brachii</a:t>
            </a:r>
            <a:endParaRPr lang="en-US" altLang="en-US" dirty="0">
              <a:ea typeface="ＭＳ Ｐゴシック" pitchFamily="34" charset="-128"/>
            </a:endParaRP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masseter</a:t>
            </a: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tibialis</a:t>
            </a:r>
            <a:r>
              <a:rPr lang="en-US" altLang="en-US" dirty="0">
                <a:ea typeface="ＭＳ Ｐゴシック" pitchFamily="34" charset="-128"/>
              </a:rPr>
              <a:t> anterior</a:t>
            </a: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vastus</a:t>
            </a: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dirty="0" err="1">
                <a:ea typeface="ＭＳ Ｐゴシック" pitchFamily="34" charset="-128"/>
              </a:rPr>
              <a:t>lateralis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is considered the ideal site for an intramuscular injection?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biceps </a:t>
            </a:r>
            <a:r>
              <a:rPr lang="en-US" altLang="en-US" dirty="0" err="1">
                <a:ea typeface="ＭＳ Ｐゴシック" pitchFamily="34" charset="-128"/>
              </a:rPr>
              <a:t>brachii</a:t>
            </a:r>
            <a:endParaRPr lang="en-US" altLang="en-US" dirty="0">
              <a:ea typeface="ＭＳ Ｐゴシック" pitchFamily="34" charset="-128"/>
            </a:endParaRP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masseter</a:t>
            </a: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tibialis</a:t>
            </a:r>
            <a:r>
              <a:rPr lang="en-US" altLang="en-US" dirty="0">
                <a:ea typeface="ＭＳ Ｐゴシック" pitchFamily="34" charset="-128"/>
              </a:rPr>
              <a:t> anterior</a:t>
            </a:r>
          </a:p>
          <a:p>
            <a:pPr marL="568325" indent="-568325">
              <a:buFont typeface="+mj-lt"/>
              <a:buAutoNum type="alphaLcPeriod"/>
              <a:defRPr/>
            </a:pP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vastus</a:t>
            </a: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 </a:t>
            </a: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lateralis</a:t>
            </a:r>
            <a:endParaRPr lang="en-US" altLang="en-US" b="1" dirty="0">
              <a:solidFill>
                <a:srgbClr val="06A4A0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You often hear of athletes who suffer a pulled “hamstring.” To what does this phrase refer?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biceps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gracilis</a:t>
            </a:r>
            <a:r>
              <a:rPr lang="en-US" altLang="en-US" dirty="0"/>
              <a:t>, and adductor </a:t>
            </a:r>
            <a:r>
              <a:rPr lang="en-US" altLang="en-US" dirty="0" err="1"/>
              <a:t>magnus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lateralis</a:t>
            </a:r>
            <a:r>
              <a:rPr lang="en-US" altLang="en-US" dirty="0"/>
              <a:t>, and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medialis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dirty="0" err="1"/>
              <a:t>sartorius</a:t>
            </a:r>
            <a:r>
              <a:rPr lang="en-US" altLang="en-US" dirty="0"/>
              <a:t>, </a:t>
            </a:r>
            <a:r>
              <a:rPr lang="en-US" altLang="en-US" dirty="0" err="1"/>
              <a:t>gracilis</a:t>
            </a:r>
            <a:r>
              <a:rPr lang="en-US" altLang="en-US" dirty="0"/>
              <a:t>, and rectus </a:t>
            </a:r>
            <a:r>
              <a:rPr lang="en-US" altLang="en-US" dirty="0" err="1"/>
              <a:t>femoris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semitendinosus, biceps </a:t>
            </a:r>
            <a:r>
              <a:rPr lang="en-US" altLang="en-US" dirty="0" err="1"/>
              <a:t>femoris</a:t>
            </a:r>
            <a:r>
              <a:rPr lang="en-US" altLang="en-US" dirty="0"/>
              <a:t>, and semimembranosus muscle damage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You often hear of athletes who suffer a pulled “hamstring.” To what does this phrase refer?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altLang="en-US" dirty="0"/>
              <a:t>biceps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gracilis</a:t>
            </a:r>
            <a:r>
              <a:rPr lang="en-US" altLang="en-US" dirty="0"/>
              <a:t>, and adductor </a:t>
            </a:r>
            <a:r>
              <a:rPr lang="en-US" altLang="en-US" dirty="0" err="1"/>
              <a:t>magnus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dirty="0"/>
              <a:t>rectus </a:t>
            </a:r>
            <a:r>
              <a:rPr lang="en-US" altLang="en-US" dirty="0" err="1"/>
              <a:t>femoris</a:t>
            </a:r>
            <a:r>
              <a:rPr lang="en-US" altLang="en-US" dirty="0"/>
              <a:t>,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lateralis</a:t>
            </a:r>
            <a:r>
              <a:rPr lang="en-US" altLang="en-US" dirty="0"/>
              <a:t>, and </a:t>
            </a:r>
            <a:r>
              <a:rPr lang="en-US" altLang="en-US" dirty="0" err="1"/>
              <a:t>vastus</a:t>
            </a:r>
            <a:r>
              <a:rPr lang="en-US" altLang="en-US" dirty="0"/>
              <a:t> </a:t>
            </a:r>
            <a:r>
              <a:rPr lang="en-US" altLang="en-US" dirty="0" err="1"/>
              <a:t>medialis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dirty="0" err="1"/>
              <a:t>sartorius</a:t>
            </a:r>
            <a:r>
              <a:rPr lang="en-US" altLang="en-US" dirty="0"/>
              <a:t>, </a:t>
            </a:r>
            <a:r>
              <a:rPr lang="en-US" altLang="en-US" dirty="0" err="1"/>
              <a:t>gracilis</a:t>
            </a:r>
            <a:r>
              <a:rPr lang="en-US" altLang="en-US" dirty="0"/>
              <a:t>, and rectus </a:t>
            </a:r>
            <a:r>
              <a:rPr lang="en-US" altLang="en-US" dirty="0" err="1"/>
              <a:t>femoris</a:t>
            </a:r>
            <a:r>
              <a:rPr lang="en-US" altLang="en-US" dirty="0"/>
              <a:t> damage</a:t>
            </a:r>
          </a:p>
          <a:p>
            <a:pPr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semitendinosus, biceps </a:t>
            </a:r>
            <a:r>
              <a:rPr lang="en-US" altLang="en-US" b="1" dirty="0" err="1">
                <a:solidFill>
                  <a:srgbClr val="06A4A0"/>
                </a:solidFill>
              </a:rPr>
              <a:t>femoris</a:t>
            </a:r>
            <a:r>
              <a:rPr lang="en-US" altLang="en-US" b="1" dirty="0">
                <a:solidFill>
                  <a:srgbClr val="06A4A0"/>
                </a:solidFill>
              </a:rPr>
              <a:t>, and semimembranosus muscle damage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facial muscle(s) would you use to close the mouth?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masseter muscle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buccinator</a:t>
            </a:r>
            <a:r>
              <a:rPr lang="en-US" altLang="en-US" dirty="0">
                <a:ea typeface="ＭＳ Ｐゴシック" pitchFamily="34" charset="-128"/>
              </a:rPr>
              <a:t> muscle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dirty="0" err="1">
                <a:ea typeface="ＭＳ Ｐゴシック" pitchFamily="34" charset="-128"/>
              </a:rPr>
              <a:t>zygomaticus</a:t>
            </a:r>
            <a:r>
              <a:rPr lang="en-US" altLang="en-US" dirty="0">
                <a:ea typeface="ＭＳ Ｐゴシック" pitchFamily="34" charset="-128"/>
              </a:rPr>
              <a:t> major and minor</a:t>
            </a:r>
          </a:p>
          <a:p>
            <a:pPr marL="574675" indent="-574675"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orbicularis </a:t>
            </a:r>
            <a:r>
              <a:rPr lang="en-US" altLang="en-US" b="1" dirty="0" err="1">
                <a:solidFill>
                  <a:srgbClr val="06A4A0"/>
                </a:solidFill>
                <a:ea typeface="ＭＳ Ｐゴシック" pitchFamily="34" charset="-128"/>
              </a:rPr>
              <a:t>oris</a:t>
            </a:r>
            <a:endParaRPr lang="en-US" altLang="en-US" b="1" dirty="0">
              <a:solidFill>
                <a:srgbClr val="06A4A0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Once an individual reaches an age of approximately 65 years old, several factors can compromise their ability to exercise. Which of the following factors would play a role in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507633"/>
            <a:ext cx="8168641" cy="37425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Skeletal muscles have increased amounts of fibrous tissue.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Blood flow increases to skeletal muscle to compensate for changes in the cardiovascular system.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The thermoregulatory centers keep the elderly cooler so it is easier for them to do sustained activity.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There is an increase in the size of satellite </a:t>
            </a:r>
            <a:br>
              <a:rPr lang="en-US" altLang="en-US" dirty="0"/>
            </a:br>
            <a:r>
              <a:rPr lang="en-US" altLang="en-US" dirty="0"/>
              <a:t>cells as we age.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Once an individual reaches an age of approximately 65 years old, several factors can compromise their ability to exercise. Which of the following factors would play a role in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40201"/>
            <a:ext cx="8125608" cy="37099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b="1" dirty="0">
                <a:solidFill>
                  <a:srgbClr val="06A4A0"/>
                </a:solidFill>
              </a:rPr>
              <a:t>Skeletal muscles have increased amounts of fibrous tissue.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Blood flow increases to skeletal muscle to compensate for changes in the cardiovascular system.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The thermoregulatory centers keep the elderly cooler so it is easier for them to do sustained activity.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dirty="0"/>
              <a:t>There is an increase in the size of satellite </a:t>
            </a:r>
            <a:br>
              <a:rPr lang="en-US" altLang="en-US" dirty="0"/>
            </a:br>
            <a:r>
              <a:rPr lang="en-US" altLang="en-US" dirty="0"/>
              <a:t>cells as we age.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3" y="192998"/>
            <a:ext cx="8511806" cy="958065"/>
          </a:xfrm>
        </p:spPr>
        <p:txBody>
          <a:bodyPr>
            <a:noAutofit/>
          </a:bodyPr>
          <a:lstStyle/>
          <a:p>
            <a:r>
              <a:rPr lang="en-US" altLang="en-US" dirty="0"/>
              <a:t>Why is the sternocleidomastoid considered an axial muscle, while the </a:t>
            </a:r>
            <a:r>
              <a:rPr lang="en-US" altLang="en-US" dirty="0" err="1"/>
              <a:t>serratus</a:t>
            </a:r>
            <a:r>
              <a:rPr lang="en-US" altLang="en-US" dirty="0"/>
              <a:t> anterior is considered an appendicular muscle?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550" y="1803147"/>
            <a:ext cx="8125608" cy="448066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The sternocleidomastoid has both insertions on the axial skeleton, and the </a:t>
            </a:r>
            <a:r>
              <a:rPr lang="en-US" altLang="en-US" sz="2600" dirty="0" err="1"/>
              <a:t>serratus</a:t>
            </a:r>
            <a:r>
              <a:rPr lang="en-US" altLang="en-US" sz="2600" dirty="0"/>
              <a:t> anterior has only its origin on the axial skeleton.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The action of the sternocleidomastoid is on the axial skeleton, and the action of the </a:t>
            </a:r>
            <a:r>
              <a:rPr lang="en-US" altLang="en-US" sz="2600" dirty="0" err="1"/>
              <a:t>serratus</a:t>
            </a:r>
            <a:r>
              <a:rPr lang="en-US" altLang="en-US" sz="2600" dirty="0"/>
              <a:t> anterior is on the appendicular skeleton.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The </a:t>
            </a:r>
            <a:r>
              <a:rPr lang="en-US" altLang="en-US" sz="2600" dirty="0" err="1"/>
              <a:t>serratus</a:t>
            </a:r>
            <a:r>
              <a:rPr lang="en-US" altLang="en-US" sz="2600" dirty="0"/>
              <a:t> anterior has its insertion on the appendicular skeleton, and the sternocleidomastoid’s </a:t>
            </a:r>
            <a:r>
              <a:rPr lang="en-US" altLang="en-US" sz="2600" dirty="0" smtClean="0"/>
              <a:t>insertion </a:t>
            </a:r>
            <a:r>
              <a:rPr lang="en-US" altLang="en-US" sz="2600" dirty="0"/>
              <a:t>on the clavicle is not considered.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Both B and 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3" y="192998"/>
            <a:ext cx="8511806" cy="958065"/>
          </a:xfrm>
        </p:spPr>
        <p:txBody>
          <a:bodyPr>
            <a:noAutofit/>
          </a:bodyPr>
          <a:lstStyle/>
          <a:p>
            <a:r>
              <a:rPr lang="en-US" altLang="en-US" dirty="0"/>
              <a:t>Why is the sternocleidomastoid considered an axial muscle, while the </a:t>
            </a:r>
            <a:r>
              <a:rPr lang="en-US" altLang="en-US" dirty="0" err="1"/>
              <a:t>serratus</a:t>
            </a:r>
            <a:r>
              <a:rPr lang="en-US" altLang="en-US" dirty="0"/>
              <a:t> anterior is considered an appendicular muscle?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06" y="1799841"/>
            <a:ext cx="8176098" cy="448066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altLang="en-US" sz="2600" dirty="0"/>
              <a:t>The sternocleidomastoid has both insertions on the axial skeleton, and the </a:t>
            </a:r>
            <a:r>
              <a:rPr lang="en-US" altLang="en-US" sz="2600" dirty="0" err="1"/>
              <a:t>serratus</a:t>
            </a:r>
            <a:r>
              <a:rPr lang="en-US" altLang="en-US" sz="2600" dirty="0"/>
              <a:t> anterior has only its origin on the axial skeleton.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b="1" dirty="0">
                <a:solidFill>
                  <a:srgbClr val="06A4A0"/>
                </a:solidFill>
              </a:rPr>
              <a:t>The action of the sternocleidomastoid is on the axial skeleton, and the action of the </a:t>
            </a:r>
            <a:r>
              <a:rPr lang="en-US" altLang="en-US" sz="2600" b="1" dirty="0" err="1">
                <a:solidFill>
                  <a:srgbClr val="06A4A0"/>
                </a:solidFill>
              </a:rPr>
              <a:t>serratus</a:t>
            </a:r>
            <a:r>
              <a:rPr lang="en-US" altLang="en-US" sz="2600" b="1" dirty="0">
                <a:solidFill>
                  <a:srgbClr val="06A4A0"/>
                </a:solidFill>
              </a:rPr>
              <a:t> anterior is on the appendicular skeleton.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The </a:t>
            </a:r>
            <a:r>
              <a:rPr lang="en-US" altLang="en-US" sz="2600" dirty="0" err="1"/>
              <a:t>serratus</a:t>
            </a:r>
            <a:r>
              <a:rPr lang="en-US" altLang="en-US" sz="2600" dirty="0"/>
              <a:t> anterior has its insertion on the appendicular skeleton, and the </a:t>
            </a:r>
            <a:r>
              <a:rPr lang="en-US" altLang="en-US" sz="2600" dirty="0" smtClean="0"/>
              <a:t>sternocleidomastoid’s insertion </a:t>
            </a:r>
            <a:r>
              <a:rPr lang="en-US" altLang="en-US" sz="2600" dirty="0"/>
              <a:t>on the clavicle is not considered.</a:t>
            </a:r>
          </a:p>
          <a:p>
            <a:pPr>
              <a:lnSpc>
                <a:spcPct val="110000"/>
              </a:lnSpc>
              <a:buFont typeface="+mj-lt"/>
              <a:buAutoNum type="alphaLcPeriod"/>
            </a:pPr>
            <a:r>
              <a:rPr lang="en-US" altLang="en-US" sz="2600" dirty="0"/>
              <a:t>Both B and 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8383" y="6561993"/>
            <a:ext cx="3086100" cy="266700"/>
          </a:xfrm>
        </p:spPr>
        <p:txBody>
          <a:bodyPr/>
          <a:lstStyle/>
          <a:p>
            <a:r>
              <a:rPr lang="en-US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3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are you using when you shrug your shoulders?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trapezius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supraspinatus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deltoid muscles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sternocleidomastoid muscles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Which muscle are you using when you shrug your shoulders?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trapezius muscle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supraspinatus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deltoid muscles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sternocleidomastoid muscles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The term _____ means muscle fascicles that run straight, and the term _____ means the fascicles run at a slant.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302752" cy="4480660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transverse; rectus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rectus; oblique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lateral; transverse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orbicularis; oblique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The term _____ means muscle fascicles that run straight, and the term _____ means the fascicles run at a slant.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9533"/>
            <a:ext cx="8327136" cy="4480660"/>
          </a:xfrm>
        </p:spPr>
        <p:txBody>
          <a:bodyPr/>
          <a:lstStyle/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transverse; rectus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b="1" dirty="0">
                <a:solidFill>
                  <a:srgbClr val="06A4A0"/>
                </a:solidFill>
                <a:ea typeface="ＭＳ Ｐゴシック" pitchFamily="34" charset="-128"/>
              </a:rPr>
              <a:t>rectus; oblique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lateral; transverse</a:t>
            </a:r>
          </a:p>
          <a:p>
            <a:pPr>
              <a:buFont typeface="+mj-lt"/>
              <a:buAutoNum type="alphaLcPeriod"/>
              <a:defRPr/>
            </a:pPr>
            <a:r>
              <a:rPr lang="en-US" altLang="en-US" dirty="0">
                <a:ea typeface="ＭＳ Ｐゴシック" pitchFamily="34" charset="-128"/>
              </a:rPr>
              <a:t>orbicularis; oblique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© 2015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2801</Words>
  <Application>Microsoft Office PowerPoint</Application>
  <PresentationFormat>On-screen Show (4:3)</PresentationFormat>
  <Paragraphs>391</Paragraphs>
  <Slides>53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PowerPoint Presentation</vt:lpstr>
      <vt:lpstr>Where is the flexor carpi radialis located?</vt:lpstr>
      <vt:lpstr>Where is the flexor carpi radialis located?</vt:lpstr>
      <vt:lpstr>Which facial muscle(s) would you use to close the mouth?</vt:lpstr>
      <vt:lpstr>Which facial muscle(s) would you use to close the mouth?</vt:lpstr>
      <vt:lpstr>Which muscle are you using when you shrug your shoulders?</vt:lpstr>
      <vt:lpstr>Which muscle are you using when you shrug your shoulders?</vt:lpstr>
      <vt:lpstr>The term _____ means muscle fascicles that run straight, and the term _____ means the fascicles run at a slant.</vt:lpstr>
      <vt:lpstr>The term _____ means muscle fascicles that run straight, and the term _____ means the fascicles run at a slant.</vt:lpstr>
      <vt:lpstr>What specific facts can you tell me about the extensor carpi radialis longus, even if you don’t know the muscle? It is a muscle that</vt:lpstr>
      <vt:lpstr>What specific facts can you tell me about the extensor carpi radialis longus, even if you don’t know the muscle? It is a muscle that</vt:lpstr>
      <vt:lpstr>Which muscle is paired correctly with its fascicle arrangement?</vt:lpstr>
      <vt:lpstr>Which muscle is paired correctly with its fascicle arrangement?</vt:lpstr>
      <vt:lpstr>The joint between the occipital bone of the skull and the first cervical vertebra (atlas) is part of which type of lever system?</vt:lpstr>
      <vt:lpstr>The joint between the occipital bone of the skull and the first cervical vertebra (atlas) is part of which type of lever system?</vt:lpstr>
      <vt:lpstr>Which type of fascicle arrangement is typical of muscles guarding the opening to the anus and surrounding the eye?</vt:lpstr>
      <vt:lpstr>Which type of fascicle arrangement is typical of muscles guarding the opening to the anus and surrounding the eye?</vt:lpstr>
      <vt:lpstr>What statement below would be true with regard to muscle lever systems?</vt:lpstr>
      <vt:lpstr>What statement below would be true with regard to muscle lever systems?</vt:lpstr>
      <vt:lpstr>The benefit of third-class lever systems in muscles is that ______, while the benefit of second-class levers in muscles is ______.</vt:lpstr>
      <vt:lpstr>The benefit of third-class lever systems in muscles is that ______, while the benefit of second-class levers in muscles is ______.</vt:lpstr>
      <vt:lpstr>Why can swallowing help alleviate the pressure sensations at the eardrum (tympanic membrane) when you are in an airplane that is changing altitude?</vt:lpstr>
      <vt:lpstr>Why can swallowing help alleviate the pressure sensations at the eardrum (tympanic membrane) when you are in an airplane that is changing altitude?</vt:lpstr>
      <vt:lpstr>Adduction and abduction refer to movement in which of these areas?</vt:lpstr>
      <vt:lpstr>Adduction and abduction refer to movement in which of these areas?</vt:lpstr>
      <vt:lpstr>Which of the following is true about origins and insertions of skeletal muscles?</vt:lpstr>
      <vt:lpstr>Which of the following is true about origins and insertions of skeletal muscles?</vt:lpstr>
      <vt:lpstr>A muscle that assists another in a movement is a(n) ______, and an example is the relationship between the _____ and the ______.</vt:lpstr>
      <vt:lpstr>A muscle that assists another in a movement is a(n) ______, and an example is the relationship between the _____ and the ______.</vt:lpstr>
      <vt:lpstr>The action of the gluteus maximus muscle is ______, and it has a common insertion with the ____ at the ______.</vt:lpstr>
      <vt:lpstr>The action of the gluteus maximus muscle is ______, and it has a common insertion with the ____ at the ______.</vt:lpstr>
      <vt:lpstr>Damage to the external intercostal muscles would interfere with what important process?</vt:lpstr>
      <vt:lpstr>Damage to the external intercostal muscles would interfere with what important process?</vt:lpstr>
      <vt:lpstr>If someone hit you in your rectus abdominis muscle, how would your body position change?</vt:lpstr>
      <vt:lpstr>If someone hit you in your rectus abdominis muscle, how would your body position change?</vt:lpstr>
      <vt:lpstr>After spending an afternoon carrying heavy boxes from his basement to his attic, Joe complains that the muscles in his back hurt. Which axial muscle(s) is (are) most likely sore?</vt:lpstr>
      <vt:lpstr>After spending an afternoon carrying heavy boxes from his basement to his attic, Joe complains that the muscles in his back hurt. Which axial muscle(s) is (are) most likely sore?</vt:lpstr>
      <vt:lpstr>Which muscle would be the prime mover for dorsiflexion at the ankle?</vt:lpstr>
      <vt:lpstr>Which muscle would be the prime mover for dorsiflexion at the ankle?</vt:lpstr>
      <vt:lpstr>The rotator cuff is formed from ______ muscles and is commonly injured by _______.</vt:lpstr>
      <vt:lpstr>The rotator cuff is formed from ______ muscles and is commonly injured by _______.</vt:lpstr>
      <vt:lpstr>Which muscle divides the ventral cavity into the thoracic and abdominopelvic cavities?</vt:lpstr>
      <vt:lpstr>Which muscle divides the ventral cavity into the thoracic and abdominopelvic cavities?</vt:lpstr>
      <vt:lpstr>Which leg movement would be impaired by injury to the gluteus medius muscle?</vt:lpstr>
      <vt:lpstr>Which leg movement would be impaired by injury to the gluteus medius muscle?</vt:lpstr>
      <vt:lpstr>Which muscle is considered the ideal site for an intramuscular injection?</vt:lpstr>
      <vt:lpstr>Which muscle is considered the ideal site for an intramuscular injection?</vt:lpstr>
      <vt:lpstr>You often hear of athletes who suffer a pulled “hamstring.” To what does this phrase refer?</vt:lpstr>
      <vt:lpstr>You often hear of athletes who suffer a pulled “hamstring.” To what does this phrase refer?</vt:lpstr>
      <vt:lpstr>Once an individual reaches an age of approximately 65 years old, several factors can compromise their ability to exercise. Which of the following factors would play a role in this?</vt:lpstr>
      <vt:lpstr>Once an individual reaches an age of approximately 65 years old, several factors can compromise their ability to exercise. Which of the following factors would play a role in this?</vt:lpstr>
      <vt:lpstr>Why is the sternocleidomastoid considered an axial muscle, while the serratus anterior is considered an appendicular muscle?</vt:lpstr>
      <vt:lpstr>Why is the sternocleidomastoid considered an axial muscle, while the serratus anterior is considered an appendicular muscle?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Hastings</dc:creator>
  <cp:lastModifiedBy>Donna King</cp:lastModifiedBy>
  <cp:revision>99</cp:revision>
  <dcterms:created xsi:type="dcterms:W3CDTF">2013-10-29T17:07:36Z</dcterms:created>
  <dcterms:modified xsi:type="dcterms:W3CDTF">2014-01-13T20:08:59Z</dcterms:modified>
</cp:coreProperties>
</file>