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5"/>
  </p:notesMasterIdLst>
  <p:sldIdLst>
    <p:sldId id="256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261" r:id="rId53"/>
    <p:sldId id="262" r:id="rId54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52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56E"/>
    <a:srgbClr val="A5A5A5"/>
    <a:srgbClr val="5AB96E"/>
    <a:srgbClr val="005528"/>
    <a:srgbClr val="EB4600"/>
    <a:srgbClr val="0F3A9A"/>
    <a:srgbClr val="D9ECE4"/>
    <a:srgbClr val="00984A"/>
    <a:srgbClr val="0F3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2" autoAdjust="0"/>
    <p:restoredTop sz="95337" autoAdjust="0"/>
  </p:normalViewPr>
  <p:slideViewPr>
    <p:cSldViewPr>
      <p:cViewPr varScale="1">
        <p:scale>
          <a:sx n="104" d="100"/>
          <a:sy n="104" d="100"/>
        </p:scale>
        <p:origin x="-1740" y="-90"/>
      </p:cViewPr>
      <p:guideLst>
        <p:guide orient="horz" pos="1296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F38685C-C7CB-4D7F-90D6-FA26A318A7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262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65C8532-69D0-489B-8230-ECC3107B2730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63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C1C4E52-BFCC-4854-BA42-3FA1FF5AB030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3754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9B10ADE2-93AF-4D90-A46B-58430D1059E1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2474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96105A0A-12D0-41C7-9AFB-BA0EF248EBB8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8985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E3CB646-591C-4014-9215-0E46D2DFE19B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1405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A20AB37F-C0DF-4C57-A8C2-97081E4C8080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6687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E17FA819-147F-4AF5-8C37-12C286E3F1C3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4946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997C9B41-9839-4696-8DEF-7F65498F99C3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2286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325AD4A4-C001-40D9-9EEC-0AEA8604620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2361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304E8726-DC62-487C-A178-3D71B5983B5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7192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6C335B69-DE5A-4BD5-8119-905E6C4FAC92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7246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3E13116-FBF8-4894-8367-9FF13FC67E2A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5606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EC23457F-D989-48EE-8D89-554EAEDD8FE2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3158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C854499-C168-49D8-87E2-AFF70147A309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1691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7E66AD18-5ED8-4938-A3DF-543C9908BE2E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478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149C69A6-ECAE-4B72-92D3-F04EC5D2E869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46965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7AB5AB2F-2F3C-4190-93BB-0B553852190B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51673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A56EC65E-6A28-487E-9944-09674D3F8A30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1069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61DE350A-FBE6-4172-B96D-84EA3BB4D54E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53531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C61BE137-6A75-4815-A630-D71C3C2E8939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  <p:sp>
        <p:nvSpPr>
          <p:cNvPr id="849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99673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15FED2A-4D8B-4B15-9215-A230126E6196}" type="slidenum">
              <a:rPr lang="en-US" altLang="en-US" sz="1200" smtClean="0"/>
              <a:pPr/>
              <a:t>28</a:t>
            </a:fld>
            <a:endParaRPr lang="en-US" alt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4773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15392506-9985-4E4E-915C-A687FF5397CB}" type="slidenum">
              <a:rPr lang="en-US" altLang="en-US" sz="1200" smtClean="0"/>
              <a:pPr/>
              <a:t>29</a:t>
            </a:fld>
            <a:endParaRPr lang="en-US" altLang="en-US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1029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5C2A215D-BC90-4BD1-B960-D68FCB4E2CB4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86661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70DB251-4AD7-466F-B7D5-4EEDE717B202}" type="slidenum">
              <a:rPr lang="en-US" altLang="en-US" sz="1200" smtClean="0"/>
              <a:pPr/>
              <a:t>30</a:t>
            </a:fld>
            <a:endParaRPr lang="en-US" alt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77894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4DF07B77-C16E-43CD-A97E-60D45F020C0A}" type="slidenum">
              <a:rPr lang="en-US" altLang="en-US" sz="1200" smtClean="0"/>
              <a:pPr/>
              <a:t>31</a:t>
            </a:fld>
            <a:endParaRPr lang="en-US" altLang="en-US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78163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DDAC72C-A7B6-41F1-81AB-FF78A1C17DE7}" type="slidenum">
              <a:rPr lang="en-US" altLang="en-US" sz="1200" smtClean="0"/>
              <a:pPr/>
              <a:t>32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40446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E4CEC144-AD3C-428D-8422-B150650079FA}" type="slidenum">
              <a:rPr lang="en-US" altLang="en-US" sz="1200" smtClean="0"/>
              <a:pPr/>
              <a:t>33</a:t>
            </a:fld>
            <a:endParaRPr lang="en-US" altLang="en-US" sz="12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74984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43DD536-CDA4-486C-903F-7E0A59408AA0}" type="slidenum">
              <a:rPr lang="en-US" altLang="en-US" sz="1200" smtClean="0"/>
              <a:pPr/>
              <a:t>34</a:t>
            </a:fld>
            <a:endParaRPr lang="en-US" altLang="en-US" sz="12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19347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82D49397-F0CC-4610-97AC-FBFEB7F1D176}" type="slidenum">
              <a:rPr lang="en-US" altLang="en-US" sz="1200" smtClean="0"/>
              <a:pPr/>
              <a:t>35</a:t>
            </a:fld>
            <a:endParaRPr lang="en-US" altLang="en-US" sz="12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51329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A8ACFD6-008C-4794-BC5E-0293BBC2DF0B}" type="slidenum">
              <a:rPr lang="en-US" altLang="en-US" sz="1200" smtClean="0"/>
              <a:pPr/>
              <a:t>36</a:t>
            </a:fld>
            <a:endParaRPr lang="en-US" alt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08264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BCC752F8-C8E1-4CD2-8FB6-6F2037B99201}" type="slidenum">
              <a:rPr lang="en-US" altLang="en-US" sz="1200" smtClean="0"/>
              <a:pPr/>
              <a:t>37</a:t>
            </a:fld>
            <a:endParaRPr lang="en-US" altLang="en-US" sz="12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91417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0014BB9-61DE-4338-B32D-6ABFE569A794}" type="slidenum">
              <a:rPr lang="en-US" altLang="en-US" sz="1200" smtClean="0"/>
              <a:pPr/>
              <a:t>38</a:t>
            </a:fld>
            <a:endParaRPr lang="en-US" altLang="en-US" sz="120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00186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D517106E-0706-4973-85B1-DAD165839D45}" type="slidenum">
              <a:rPr lang="en-US" altLang="en-US" sz="1200" smtClean="0"/>
              <a:pPr/>
              <a:t>39</a:t>
            </a:fld>
            <a:endParaRPr lang="en-US" altLang="en-US" sz="120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346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5E920EBC-0053-4707-B7F5-A50957D7534F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17800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70ECDB29-56E7-4FEF-ACBE-5726030338A0}" type="slidenum">
              <a:rPr lang="en-US" altLang="en-US" sz="1200" smtClean="0"/>
              <a:pPr/>
              <a:t>40</a:t>
            </a:fld>
            <a:endParaRPr lang="en-US" altLang="en-US" sz="120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85269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59C9E881-AA91-4305-8EEE-409A08C19C89}" type="slidenum">
              <a:rPr lang="en-US" altLang="en-US" sz="1200" smtClean="0"/>
              <a:pPr/>
              <a:t>41</a:t>
            </a:fld>
            <a:endParaRPr lang="en-US" altLang="en-US" sz="120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69858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6459B323-0935-4FA7-BCAD-4B5DE1D282EF}" type="slidenum">
              <a:rPr lang="en-US" altLang="en-US" sz="1200" smtClean="0"/>
              <a:pPr/>
              <a:t>42</a:t>
            </a:fld>
            <a:endParaRPr lang="en-US" altLang="en-US" sz="120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2037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E6D8755-7D7F-407C-B4FD-F352A4889C59}" type="slidenum">
              <a:rPr lang="en-US" altLang="en-US" sz="1200" smtClean="0"/>
              <a:pPr/>
              <a:t>43</a:t>
            </a:fld>
            <a:endParaRPr lang="en-US" altLang="en-US" sz="120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66744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1230690-2429-4E0B-81EA-4232AEAE5A8D}" type="slidenum">
              <a:rPr lang="en-US" altLang="en-US" sz="1200" smtClean="0"/>
              <a:pPr/>
              <a:t>44</a:t>
            </a:fld>
            <a:endParaRPr lang="en-US" altLang="en-US" sz="120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23750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C1FB482-258D-424E-ACE5-5E7B2959E422}" type="slidenum">
              <a:rPr lang="en-US" altLang="en-US" sz="1200" smtClean="0"/>
              <a:pPr/>
              <a:t>45</a:t>
            </a:fld>
            <a:endParaRPr lang="en-US" altLang="en-US" sz="120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149639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EB974185-F659-4AAB-B369-397AA8F4289E}" type="slidenum">
              <a:rPr lang="en-US" altLang="en-US" sz="1200" smtClean="0"/>
              <a:pPr/>
              <a:t>46</a:t>
            </a:fld>
            <a:endParaRPr lang="en-US" altLang="en-US" sz="120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84419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19E20EC-E576-4DC6-A80A-DE84E672CFC3}" type="slidenum">
              <a:rPr lang="en-US" altLang="en-US" sz="1200" smtClean="0"/>
              <a:pPr/>
              <a:t>47</a:t>
            </a:fld>
            <a:endParaRPr lang="en-US" alt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204620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A74F6EB-653B-4653-BE94-D4F4A2495A21}" type="slidenum">
              <a:rPr lang="en-US" altLang="en-US" sz="1200" smtClean="0"/>
              <a:pPr/>
              <a:t>48</a:t>
            </a:fld>
            <a:endParaRPr lang="en-US" alt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46124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B8B5AD3D-3057-48CB-9DBB-046F6EDD7430}" type="slidenum">
              <a:rPr lang="en-US" altLang="en-US" sz="1200" smtClean="0"/>
              <a:pPr/>
              <a:t>49</a:t>
            </a:fld>
            <a:endParaRPr lang="en-US" altLang="en-US" sz="120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3804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04EAAA2-B3EA-41EC-8DD7-CFA860D47821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754179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D8214B29-4E75-4548-AB46-A96EE1AB8965}" type="slidenum">
              <a:rPr lang="en-US" altLang="en-US" sz="1200" smtClean="0"/>
              <a:pPr/>
              <a:t>50</a:t>
            </a:fld>
            <a:endParaRPr lang="en-US" altLang="en-US" sz="120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151735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1A8AAD85-F581-4F3C-B3DD-54121A0C2CC4}" type="slidenum">
              <a:rPr lang="en-US" altLang="en-US" sz="1200" smtClean="0"/>
              <a:pPr/>
              <a:t>51</a:t>
            </a:fld>
            <a:endParaRPr lang="en-US" altLang="en-US" sz="120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67312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B583218F-9DBC-494B-9C0C-D712D43816A6}" type="slidenum">
              <a:rPr lang="en-US" altLang="en-US" sz="1200" smtClean="0"/>
              <a:pPr/>
              <a:t>52</a:t>
            </a:fld>
            <a:endParaRPr lang="en-US" altLang="en-US" sz="120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124873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1788C6EB-FADC-4D46-8EAB-CF38F0F3C95E}" type="slidenum">
              <a:rPr lang="en-US" altLang="en-US" sz="1200" smtClean="0"/>
              <a:pPr/>
              <a:t>53</a:t>
            </a:fld>
            <a:endParaRPr lang="en-US" altLang="en-US" sz="1200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0056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4429D65-3A19-41EC-B116-355F8217AC68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0825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75E2CF1-D0A7-4753-9E13-5A60C7A5FADC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3838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5941BBF2-7C87-48DB-B05E-FB7D9D21180F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6651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6DDB30AA-C11C-41E1-8551-95A41FC94516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718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5"/>
          <p:cNvSpPr>
            <a:spLocks noChangeArrowheads="1"/>
          </p:cNvSpPr>
          <p:nvPr userDrawn="1"/>
        </p:nvSpPr>
        <p:spPr bwMode="auto">
          <a:xfrm>
            <a:off x="0" y="2057400"/>
            <a:ext cx="9144000" cy="4800600"/>
          </a:xfrm>
          <a:prstGeom prst="rect">
            <a:avLst/>
          </a:prstGeom>
          <a:solidFill>
            <a:srgbClr val="0F31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136525"/>
            <a:ext cx="9131300" cy="914400"/>
          </a:xfrm>
          <a:prstGeom prst="rect">
            <a:avLst/>
          </a:prstGeom>
          <a:gradFill rotWithShape="0">
            <a:gsLst>
              <a:gs pos="0">
                <a:srgbClr val="00984A"/>
              </a:gs>
              <a:gs pos="50000">
                <a:srgbClr val="D9ECE4"/>
              </a:gs>
              <a:gs pos="100000">
                <a:srgbClr val="00984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Line 43"/>
          <p:cNvSpPr>
            <a:spLocks noChangeShapeType="1"/>
          </p:cNvSpPr>
          <p:nvPr userDrawn="1"/>
        </p:nvSpPr>
        <p:spPr bwMode="auto">
          <a:xfrm>
            <a:off x="2101850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86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87"/>
          <p:cNvSpPr>
            <a:spLocks noChangeShapeType="1"/>
          </p:cNvSpPr>
          <p:nvPr userDrawn="1"/>
        </p:nvSpPr>
        <p:spPr bwMode="auto">
          <a:xfrm>
            <a:off x="2101850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1"/>
          <p:cNvSpPr>
            <a:spLocks noChangeShapeType="1"/>
          </p:cNvSpPr>
          <p:nvPr userDrawn="1"/>
        </p:nvSpPr>
        <p:spPr bwMode="auto">
          <a:xfrm>
            <a:off x="3746500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2"/>
          <p:cNvSpPr>
            <a:spLocks noChangeShapeType="1"/>
          </p:cNvSpPr>
          <p:nvPr userDrawn="1"/>
        </p:nvSpPr>
        <p:spPr bwMode="auto">
          <a:xfrm>
            <a:off x="5392738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3"/>
          <p:cNvSpPr>
            <a:spLocks noChangeShapeType="1"/>
          </p:cNvSpPr>
          <p:nvPr userDrawn="1"/>
        </p:nvSpPr>
        <p:spPr bwMode="auto">
          <a:xfrm>
            <a:off x="7037388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2"/>
          <p:cNvSpPr>
            <a:spLocks noChangeShapeType="1"/>
          </p:cNvSpPr>
          <p:nvPr userDrawn="1"/>
        </p:nvSpPr>
        <p:spPr bwMode="auto">
          <a:xfrm>
            <a:off x="7037388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3"/>
          <p:cNvSpPr>
            <a:spLocks noChangeShapeType="1"/>
          </p:cNvSpPr>
          <p:nvPr userDrawn="1"/>
        </p:nvSpPr>
        <p:spPr bwMode="auto">
          <a:xfrm>
            <a:off x="5392738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4"/>
          <p:cNvSpPr>
            <a:spLocks noChangeShapeType="1"/>
          </p:cNvSpPr>
          <p:nvPr userDrawn="1"/>
        </p:nvSpPr>
        <p:spPr bwMode="auto">
          <a:xfrm>
            <a:off x="3746500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26"/>
          <p:cNvSpPr>
            <a:spLocks noChangeShapeType="1"/>
          </p:cNvSpPr>
          <p:nvPr userDrawn="1"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4"/>
          <p:cNvSpPr>
            <a:spLocks noChangeArrowheads="1"/>
          </p:cNvSpPr>
          <p:nvPr userDrawn="1"/>
        </p:nvSpPr>
        <p:spPr bwMode="auto">
          <a:xfrm>
            <a:off x="76200" y="6537325"/>
            <a:ext cx="19827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l">
              <a:defRPr/>
            </a:pPr>
            <a:r>
              <a:rPr lang="en-US" altLang="en-US" sz="1000" smtClean="0">
                <a:solidFill>
                  <a:srgbClr val="F8F8F8"/>
                </a:solidFill>
              </a:rPr>
              <a:t>© 2015 Pearson Education, Inc.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563" y="227013"/>
            <a:ext cx="8775700" cy="731837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309331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146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411163"/>
            <a:ext cx="2193925" cy="5986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411163"/>
            <a:ext cx="6429375" cy="5986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987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87306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953943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644650"/>
            <a:ext cx="4129088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44650"/>
            <a:ext cx="4129087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99285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7807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58918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61148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80833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46627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8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136525"/>
            <a:ext cx="9131300" cy="1279525"/>
          </a:xfrm>
          <a:prstGeom prst="rect">
            <a:avLst/>
          </a:prstGeom>
          <a:gradFill rotWithShape="0">
            <a:gsLst>
              <a:gs pos="0">
                <a:srgbClr val="00984A"/>
              </a:gs>
              <a:gs pos="50000">
                <a:srgbClr val="D9ECE4"/>
              </a:gs>
              <a:gs pos="100000">
                <a:srgbClr val="00984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411163"/>
            <a:ext cx="87757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644650"/>
            <a:ext cx="84105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13"/>
          <p:cNvSpPr>
            <a:spLocks noChangeArrowheads="1"/>
          </p:cNvSpPr>
          <p:nvPr userDrawn="1"/>
        </p:nvSpPr>
        <p:spPr bwMode="auto">
          <a:xfrm>
            <a:off x="76200" y="6537325"/>
            <a:ext cx="19827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l">
              <a:defRPr/>
            </a:pPr>
            <a:r>
              <a:rPr lang="en-US" altLang="en-US" sz="1000" smtClean="0">
                <a:solidFill>
                  <a:srgbClr val="F8F8F8"/>
                </a:solidFill>
              </a:rPr>
              <a:t>© 2015 Pearson Education, Inc.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9pPr>
    </p:titleStyle>
    <p:bodyStyle>
      <a:lvl1pPr marL="338138" indent="-338138" algn="l" rtl="0" eaLnBrk="0" fontAlgn="base" hangingPunct="0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204913" indent="-571500" algn="l" rtl="0" eaLnBrk="0" fontAlgn="base" hangingPunct="0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2pPr>
      <a:lvl3pPr marL="1890713" indent="-571500" algn="l" rtl="0" eaLnBrk="0" fontAlgn="base" hangingPunct="0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3pPr>
      <a:lvl4pPr marL="2576513" indent="-571500" algn="l" rtl="0" eaLnBrk="0" fontAlgn="base" hangingPunct="0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4pPr>
      <a:lvl5pPr marL="3262313" indent="-571500" algn="l" rtl="0" eaLnBrk="0" fontAlgn="base" hangingPunct="0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5pPr>
      <a:lvl6pPr marL="37195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6pPr>
      <a:lvl7pPr marL="41767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7pPr>
      <a:lvl8pPr marL="46339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8pPr>
      <a:lvl9pPr marL="50911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22.xml"/><Relationship Id="rId18" Type="http://schemas.openxmlformats.org/officeDocument/2006/relationships/slide" Target="slide32.xml"/><Relationship Id="rId26" Type="http://schemas.openxmlformats.org/officeDocument/2006/relationships/slide" Target="slide48.xml"/><Relationship Id="rId3" Type="http://schemas.openxmlformats.org/officeDocument/2006/relationships/slide" Target="slide4.xml"/><Relationship Id="rId21" Type="http://schemas.openxmlformats.org/officeDocument/2006/relationships/slide" Target="slide38.xml"/><Relationship Id="rId7" Type="http://schemas.openxmlformats.org/officeDocument/2006/relationships/slide" Target="slide10.xml"/><Relationship Id="rId12" Type="http://schemas.openxmlformats.org/officeDocument/2006/relationships/slide" Target="slide20.xml"/><Relationship Id="rId17" Type="http://schemas.openxmlformats.org/officeDocument/2006/relationships/slide" Target="slide30.xml"/><Relationship Id="rId25" Type="http://schemas.openxmlformats.org/officeDocument/2006/relationships/slide" Target="slide46.xml"/><Relationship Id="rId2" Type="http://schemas.openxmlformats.org/officeDocument/2006/relationships/notesSlide" Target="../notesSlides/notesSlide1.xml"/><Relationship Id="rId16" Type="http://schemas.openxmlformats.org/officeDocument/2006/relationships/slide" Target="slide28.xml"/><Relationship Id="rId20" Type="http://schemas.openxmlformats.org/officeDocument/2006/relationships/slide" Target="slide3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8.xml"/><Relationship Id="rId24" Type="http://schemas.openxmlformats.org/officeDocument/2006/relationships/slide" Target="slide44.xml"/><Relationship Id="rId5" Type="http://schemas.openxmlformats.org/officeDocument/2006/relationships/slide" Target="slide6.xml"/><Relationship Id="rId15" Type="http://schemas.openxmlformats.org/officeDocument/2006/relationships/slide" Target="slide26.xml"/><Relationship Id="rId23" Type="http://schemas.openxmlformats.org/officeDocument/2006/relationships/slide" Target="slide42.xml"/><Relationship Id="rId28" Type="http://schemas.openxmlformats.org/officeDocument/2006/relationships/slide" Target="slide52.xml"/><Relationship Id="rId10" Type="http://schemas.openxmlformats.org/officeDocument/2006/relationships/slide" Target="slide16.xml"/><Relationship Id="rId19" Type="http://schemas.openxmlformats.org/officeDocument/2006/relationships/slide" Target="slide34.xml"/><Relationship Id="rId4" Type="http://schemas.openxmlformats.org/officeDocument/2006/relationships/slide" Target="slide2.xml"/><Relationship Id="rId9" Type="http://schemas.openxmlformats.org/officeDocument/2006/relationships/slide" Target="slide14.xml"/><Relationship Id="rId14" Type="http://schemas.openxmlformats.org/officeDocument/2006/relationships/slide" Target="slide24.xml"/><Relationship Id="rId22" Type="http://schemas.openxmlformats.org/officeDocument/2006/relationships/slide" Target="slide40.xml"/><Relationship Id="rId27" Type="http://schemas.openxmlformats.org/officeDocument/2006/relationships/slide" Target="slide5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Chapter 9 – Joints </a:t>
            </a:r>
            <a:endParaRPr lang="en-US" altLang="en-US" dirty="0" smtClean="0"/>
          </a:p>
        </p:txBody>
      </p:sp>
      <p:sp>
        <p:nvSpPr>
          <p:cNvPr id="3075" name="Text Box 30"/>
          <p:cNvSpPr txBox="1">
            <a:spLocks noChangeArrowheads="1"/>
          </p:cNvSpPr>
          <p:nvPr/>
        </p:nvSpPr>
        <p:spPr bwMode="auto">
          <a:xfrm>
            <a:off x="533401" y="1141413"/>
            <a:ext cx="1385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sz="1600" b="1" dirty="0" smtClean="0"/>
              <a:t>We Don’t Have Cavities</a:t>
            </a:r>
            <a:endParaRPr lang="en-US" sz="1600" b="1" dirty="0"/>
          </a:p>
        </p:txBody>
      </p:sp>
      <p:sp>
        <p:nvSpPr>
          <p:cNvPr id="3076" name="Text Box 31"/>
          <p:cNvSpPr txBox="1">
            <a:spLocks noChangeArrowheads="1"/>
          </p:cNvSpPr>
          <p:nvPr/>
        </p:nvSpPr>
        <p:spPr bwMode="auto">
          <a:xfrm>
            <a:off x="2286000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sz="1600" b="1" dirty="0"/>
              <a:t>Structure and Function</a:t>
            </a:r>
          </a:p>
        </p:txBody>
      </p:sp>
      <p:sp>
        <p:nvSpPr>
          <p:cNvPr id="3077" name="Text Box 32"/>
          <p:cNvSpPr txBox="1">
            <a:spLocks noChangeArrowheads="1"/>
          </p:cNvSpPr>
          <p:nvPr/>
        </p:nvSpPr>
        <p:spPr bwMode="auto">
          <a:xfrm>
            <a:off x="3930650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sz="1600" b="1" dirty="0"/>
              <a:t>In Motion</a:t>
            </a:r>
          </a:p>
        </p:txBody>
      </p:sp>
      <p:sp>
        <p:nvSpPr>
          <p:cNvPr id="3078" name="Text Box 33"/>
          <p:cNvSpPr txBox="1">
            <a:spLocks noChangeArrowheads="1"/>
          </p:cNvSpPr>
          <p:nvPr/>
        </p:nvSpPr>
        <p:spPr bwMode="auto">
          <a:xfrm>
            <a:off x="7219950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sz="1600" b="1" dirty="0"/>
              <a:t>Trick or Treat</a:t>
            </a:r>
          </a:p>
        </p:txBody>
      </p:sp>
      <p:sp>
        <p:nvSpPr>
          <p:cNvPr id="3079" name="Text Box 34"/>
          <p:cNvSpPr txBox="1">
            <a:spLocks noChangeArrowheads="1"/>
          </p:cNvSpPr>
          <p:nvPr/>
        </p:nvSpPr>
        <p:spPr bwMode="auto">
          <a:xfrm>
            <a:off x="5575300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sz="1600" b="1" dirty="0"/>
              <a:t>Disjointed</a:t>
            </a:r>
          </a:p>
        </p:txBody>
      </p:sp>
      <p:sp>
        <p:nvSpPr>
          <p:cNvPr id="3080" name="Text Box 36"/>
          <p:cNvSpPr txBox="1">
            <a:spLocks noChangeArrowheads="1"/>
          </p:cNvSpPr>
          <p:nvPr/>
        </p:nvSpPr>
        <p:spPr bwMode="auto">
          <a:xfrm>
            <a:off x="639763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3" action="ppaction://hlinksldjump"/>
              </a:rPr>
              <a:t>$200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1" name="Text Box 37"/>
          <p:cNvSpPr txBox="1">
            <a:spLocks noChangeArrowheads="1"/>
          </p:cNvSpPr>
          <p:nvPr/>
        </p:nvSpPr>
        <p:spPr bwMode="auto">
          <a:xfrm>
            <a:off x="639763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4" action="ppaction://hlinksldjump"/>
              </a:rPr>
              <a:t>$100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2" name="Text Box 38"/>
          <p:cNvSpPr txBox="1">
            <a:spLocks noChangeArrowheads="1"/>
          </p:cNvSpPr>
          <p:nvPr/>
        </p:nvSpPr>
        <p:spPr bwMode="auto">
          <a:xfrm>
            <a:off x="639763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5" action="ppaction://hlinksldjump"/>
              </a:rPr>
              <a:t>$300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3" name="Text Box 39"/>
          <p:cNvSpPr txBox="1">
            <a:spLocks noChangeArrowheads="1"/>
          </p:cNvSpPr>
          <p:nvPr/>
        </p:nvSpPr>
        <p:spPr bwMode="auto">
          <a:xfrm>
            <a:off x="639763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6" action="ppaction://hlinksldjump"/>
              </a:rPr>
              <a:t>$400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4" name="Text Box 40"/>
          <p:cNvSpPr txBox="1">
            <a:spLocks noChangeArrowheads="1"/>
          </p:cNvSpPr>
          <p:nvPr/>
        </p:nvSpPr>
        <p:spPr bwMode="auto">
          <a:xfrm>
            <a:off x="639763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7" action="ppaction://hlinksldjump"/>
              </a:rPr>
              <a:t>$500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5" name="Text Box 41"/>
          <p:cNvSpPr txBox="1">
            <a:spLocks noChangeArrowheads="1"/>
          </p:cNvSpPr>
          <p:nvPr/>
        </p:nvSpPr>
        <p:spPr bwMode="auto">
          <a:xfrm>
            <a:off x="2284413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8" action="ppaction://hlinksldjump"/>
              </a:rPr>
              <a:t>$100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6" name="Text Box 42"/>
          <p:cNvSpPr txBox="1">
            <a:spLocks noChangeArrowheads="1"/>
          </p:cNvSpPr>
          <p:nvPr/>
        </p:nvSpPr>
        <p:spPr bwMode="auto">
          <a:xfrm>
            <a:off x="2284413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9" action="ppaction://hlinksldjump"/>
              </a:rPr>
              <a:t>$200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7" name="Text Box 43"/>
          <p:cNvSpPr txBox="1">
            <a:spLocks noChangeArrowheads="1"/>
          </p:cNvSpPr>
          <p:nvPr/>
        </p:nvSpPr>
        <p:spPr bwMode="auto">
          <a:xfrm>
            <a:off x="2284413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0" action="ppaction://hlinksldjump"/>
              </a:rPr>
              <a:t>$300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8" name="Text Box 44"/>
          <p:cNvSpPr txBox="1">
            <a:spLocks noChangeArrowheads="1"/>
          </p:cNvSpPr>
          <p:nvPr/>
        </p:nvSpPr>
        <p:spPr bwMode="auto">
          <a:xfrm>
            <a:off x="2284413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1" action="ppaction://hlinksldjump"/>
              </a:rPr>
              <a:t>$400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9" name="Text Box 45"/>
          <p:cNvSpPr txBox="1">
            <a:spLocks noChangeArrowheads="1"/>
          </p:cNvSpPr>
          <p:nvPr/>
        </p:nvSpPr>
        <p:spPr bwMode="auto">
          <a:xfrm>
            <a:off x="2284413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2" action="ppaction://hlinksldjump"/>
              </a:rPr>
              <a:t>$500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0" name="Text Box 46"/>
          <p:cNvSpPr txBox="1">
            <a:spLocks noChangeArrowheads="1"/>
          </p:cNvSpPr>
          <p:nvPr/>
        </p:nvSpPr>
        <p:spPr bwMode="auto">
          <a:xfrm>
            <a:off x="3930650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3" action="ppaction://hlinksldjump"/>
              </a:rPr>
              <a:t>$100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1" name="Text Box 47"/>
          <p:cNvSpPr txBox="1">
            <a:spLocks noChangeArrowheads="1"/>
          </p:cNvSpPr>
          <p:nvPr/>
        </p:nvSpPr>
        <p:spPr bwMode="auto">
          <a:xfrm>
            <a:off x="3930650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4" action="ppaction://hlinksldjump"/>
              </a:rPr>
              <a:t>$200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2" name="Text Box 48"/>
          <p:cNvSpPr txBox="1">
            <a:spLocks noChangeArrowheads="1"/>
          </p:cNvSpPr>
          <p:nvPr/>
        </p:nvSpPr>
        <p:spPr bwMode="auto">
          <a:xfrm>
            <a:off x="3930650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5" action="ppaction://hlinksldjump"/>
              </a:rPr>
              <a:t>$300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3" name="Text Box 49"/>
          <p:cNvSpPr txBox="1">
            <a:spLocks noChangeArrowheads="1"/>
          </p:cNvSpPr>
          <p:nvPr/>
        </p:nvSpPr>
        <p:spPr bwMode="auto">
          <a:xfrm>
            <a:off x="3930650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6" action="ppaction://hlinksldjump"/>
              </a:rPr>
              <a:t>$400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4" name="Text Box 50"/>
          <p:cNvSpPr txBox="1">
            <a:spLocks noChangeArrowheads="1"/>
          </p:cNvSpPr>
          <p:nvPr/>
        </p:nvSpPr>
        <p:spPr bwMode="auto">
          <a:xfrm>
            <a:off x="3930650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7" action="ppaction://hlinksldjump"/>
              </a:rPr>
              <a:t>$500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5" name="Text Box 51"/>
          <p:cNvSpPr txBox="1">
            <a:spLocks noChangeArrowheads="1"/>
          </p:cNvSpPr>
          <p:nvPr/>
        </p:nvSpPr>
        <p:spPr bwMode="auto">
          <a:xfrm>
            <a:off x="5562600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8" action="ppaction://hlinksldjump"/>
              </a:rPr>
              <a:t>$100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6" name="Text Box 52"/>
          <p:cNvSpPr txBox="1">
            <a:spLocks noChangeArrowheads="1"/>
          </p:cNvSpPr>
          <p:nvPr/>
        </p:nvSpPr>
        <p:spPr bwMode="auto">
          <a:xfrm>
            <a:off x="5575300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9" action="ppaction://hlinksldjump"/>
              </a:rPr>
              <a:t>$200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7" name="Text Box 53"/>
          <p:cNvSpPr txBox="1">
            <a:spLocks noChangeArrowheads="1"/>
          </p:cNvSpPr>
          <p:nvPr/>
        </p:nvSpPr>
        <p:spPr bwMode="auto">
          <a:xfrm>
            <a:off x="5575300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0" action="ppaction://hlinksldjump"/>
              </a:rPr>
              <a:t>$300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8" name="Text Box 54"/>
          <p:cNvSpPr txBox="1">
            <a:spLocks noChangeArrowheads="1"/>
          </p:cNvSpPr>
          <p:nvPr/>
        </p:nvSpPr>
        <p:spPr bwMode="auto">
          <a:xfrm>
            <a:off x="5575300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1" action="ppaction://hlinksldjump"/>
              </a:rPr>
              <a:t>$400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9" name="Text Box 55"/>
          <p:cNvSpPr txBox="1">
            <a:spLocks noChangeArrowheads="1"/>
          </p:cNvSpPr>
          <p:nvPr/>
        </p:nvSpPr>
        <p:spPr bwMode="auto">
          <a:xfrm>
            <a:off x="5575300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2" action="ppaction://hlinksldjump"/>
              </a:rPr>
              <a:t>$500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7219950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38100" dist="35921" dir="2700000" algn="ctr" rotWithShape="0">
                    <a:schemeClr val="bg1">
                      <a:alpha val="44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en-US" sz="3000" b="1" u="sng">
                <a:solidFill>
                  <a:srgbClr val="EB4600"/>
                </a:solidFill>
                <a:hlinkClick r:id="rId23" action="ppaction://hlinksldjump"/>
              </a:rPr>
              <a:t>$100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101" name="Text Box 57"/>
          <p:cNvSpPr txBox="1">
            <a:spLocks noChangeArrowheads="1"/>
          </p:cNvSpPr>
          <p:nvPr/>
        </p:nvSpPr>
        <p:spPr bwMode="auto">
          <a:xfrm>
            <a:off x="7219950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4" action="ppaction://hlinksldjump"/>
              </a:rPr>
              <a:t>$200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102" name="Text Box 58"/>
          <p:cNvSpPr txBox="1">
            <a:spLocks noChangeArrowheads="1"/>
          </p:cNvSpPr>
          <p:nvPr/>
        </p:nvSpPr>
        <p:spPr bwMode="auto">
          <a:xfrm>
            <a:off x="7219950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5" action="ppaction://hlinksldjump"/>
              </a:rPr>
              <a:t>$300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103" name="Text Box 59"/>
          <p:cNvSpPr txBox="1">
            <a:spLocks noChangeArrowheads="1"/>
          </p:cNvSpPr>
          <p:nvPr/>
        </p:nvSpPr>
        <p:spPr bwMode="auto">
          <a:xfrm>
            <a:off x="7219950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6" action="ppaction://hlinksldjump"/>
              </a:rPr>
              <a:t>$400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104" name="Text Box 60"/>
          <p:cNvSpPr txBox="1">
            <a:spLocks noChangeArrowheads="1"/>
          </p:cNvSpPr>
          <p:nvPr/>
        </p:nvSpPr>
        <p:spPr bwMode="auto">
          <a:xfrm>
            <a:off x="7219950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7" action="ppaction://hlinksldjump"/>
              </a:rPr>
              <a:t>$500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105" name="Rectangle 61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FINAL ROUND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1: </a:t>
            </a:r>
            <a:r>
              <a:rPr lang="en-US" altLang="en-US" sz="2000" b="0" dirty="0"/>
              <a:t>We Don’t Have Cavities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$500 Question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The vertebral column does not contain intervertebral discs between ________. The absence of discs is significant because ______.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sacral </a:t>
            </a:r>
            <a:r>
              <a:rPr lang="en-US" altLang="en-US" dirty="0">
                <a:ea typeface="ＭＳ Ｐゴシック" pitchFamily="34" charset="-128"/>
              </a:rPr>
              <a:t>vertebrae; these vertebrae are fused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coccygeal </a:t>
            </a:r>
            <a:r>
              <a:rPr lang="en-US" altLang="en-US" dirty="0">
                <a:ea typeface="ＭＳ Ｐゴシック" pitchFamily="34" charset="-128"/>
              </a:rPr>
              <a:t>vertebrae; these vertebrae are fused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 </a:t>
            </a:r>
            <a:r>
              <a:rPr lang="en-US" altLang="en-US" dirty="0">
                <a:ea typeface="ＭＳ Ｐゴシック" pitchFamily="34" charset="-128"/>
              </a:rPr>
              <a:t>atlas and the axis; a disc would prevent rotation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all </a:t>
            </a:r>
            <a:r>
              <a:rPr lang="en-US" altLang="en-US" dirty="0">
                <a:ea typeface="ＭＳ Ｐゴシック" pitchFamily="34" charset="-128"/>
              </a:rPr>
              <a:t>of the above</a:t>
            </a:r>
          </a:p>
        </p:txBody>
      </p:sp>
      <p:sp>
        <p:nvSpPr>
          <p:cNvPr id="12292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12293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1: </a:t>
            </a:r>
            <a:r>
              <a:rPr lang="en-US" altLang="en-US" sz="2000" b="0" dirty="0"/>
              <a:t>We Don’t Have Cavities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$500 Answer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The vertebral column does not contain intervertebral discs between ________. The absence of discs is significant because ______.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sacral vertebrae; these vertebrae are fused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coccygeal vertebrae; these vertebrae are fused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the atlas and the axis; a disc would prevent rotation</a:t>
            </a:r>
          </a:p>
          <a:p>
            <a:pPr marL="546100" indent="-54610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all of the above</a:t>
            </a:r>
          </a:p>
        </p:txBody>
      </p:sp>
      <p:sp>
        <p:nvSpPr>
          <p:cNvPr id="13316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457200"/>
            <a:ext cx="8775700" cy="731837"/>
          </a:xfrm>
        </p:spPr>
        <p:txBody>
          <a:bodyPr/>
          <a:lstStyle/>
          <a:p>
            <a:pPr eaLnBrk="1" hangingPunct="1"/>
            <a:r>
              <a:rPr lang="en-US" altLang="en-US" sz="2000" b="0" dirty="0" smtClean="0"/>
              <a:t>Topic 2: </a:t>
            </a:r>
            <a:r>
              <a:rPr lang="en-US" altLang="en-US" sz="2000" b="0" dirty="0" smtClean="0">
                <a:ea typeface="ＭＳ Ｐゴシック" pitchFamily="34" charset="-128"/>
              </a:rPr>
              <a:t>Structure and Function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$100 Question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 err="1">
                <a:latin typeface="Arial" charset="0"/>
              </a:rPr>
              <a:t>Bursae</a:t>
            </a:r>
            <a:r>
              <a:rPr lang="en-US" dirty="0">
                <a:latin typeface="Arial" charset="0"/>
              </a:rPr>
              <a:t> contain which fluid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dirty="0" smtClean="0">
                <a:latin typeface="Arial" charset="0"/>
              </a:rPr>
              <a:t>blood</a:t>
            </a:r>
            <a:endParaRPr lang="en-US" dirty="0">
              <a:latin typeface="Arial" charset="0"/>
            </a:endParaRP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dirty="0" smtClean="0">
                <a:latin typeface="Arial" charset="0"/>
              </a:rPr>
              <a:t>lymph</a:t>
            </a:r>
            <a:endParaRPr lang="en-US" dirty="0">
              <a:latin typeface="Arial" charset="0"/>
            </a:endParaRP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dirty="0" smtClean="0">
                <a:latin typeface="Arial" charset="0"/>
              </a:rPr>
              <a:t>synovial</a:t>
            </a:r>
            <a:endParaRPr lang="en-US" dirty="0">
              <a:latin typeface="Arial" charset="0"/>
            </a:endParaRP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dirty="0" smtClean="0">
                <a:latin typeface="Arial" charset="0"/>
              </a:rPr>
              <a:t>interstitial</a:t>
            </a:r>
            <a:endParaRPr lang="en-US" dirty="0">
              <a:latin typeface="Arial" charset="0"/>
            </a:endParaRPr>
          </a:p>
        </p:txBody>
      </p:sp>
      <p:sp>
        <p:nvSpPr>
          <p:cNvPr id="14340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14341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2: </a:t>
            </a:r>
            <a:r>
              <a:rPr lang="en-US" altLang="en-US" sz="2000" b="0" dirty="0">
                <a:ea typeface="ＭＳ Ｐゴシック" pitchFamily="34" charset="-128"/>
              </a:rPr>
              <a:t>Structure and Function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$100 Answer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 err="1">
                <a:latin typeface="Arial" charset="0"/>
              </a:rPr>
              <a:t>Bursae</a:t>
            </a:r>
            <a:r>
              <a:rPr lang="en-US" dirty="0">
                <a:latin typeface="Arial" charset="0"/>
              </a:rPr>
              <a:t> contain which fluid?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</a:rPr>
              <a:t>blood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</a:rPr>
              <a:t>lymph</a:t>
            </a:r>
          </a:p>
          <a:p>
            <a:pPr marL="546100" indent="-546100" eaLnBrk="1" hangingPunct="1">
              <a:buFont typeface="+mj-lt"/>
              <a:buAutoNum type="alphaLcPeriod"/>
            </a:pPr>
            <a:r>
              <a:rPr lang="en-US" b="1" dirty="0">
                <a:latin typeface="Arial" charset="0"/>
              </a:rPr>
              <a:t>synovial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</a:rPr>
              <a:t>interstitial</a:t>
            </a:r>
          </a:p>
        </p:txBody>
      </p:sp>
      <p:sp>
        <p:nvSpPr>
          <p:cNvPr id="15364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2: </a:t>
            </a:r>
            <a:r>
              <a:rPr lang="en-US" altLang="en-US" sz="2000" b="0" dirty="0">
                <a:ea typeface="ＭＳ Ｐゴシック" pitchFamily="34" charset="-128"/>
              </a:rPr>
              <a:t>Structure and Function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$200 Question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Which of these characteristics is NOT a component of synovial joints?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ends </a:t>
            </a:r>
            <a:r>
              <a:rPr lang="en-US" altLang="en-US" dirty="0">
                <a:ea typeface="ＭＳ Ｐゴシック" pitchFamily="34" charset="-128"/>
              </a:rPr>
              <a:t>of opposing bones covered by articular cartilage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joint </a:t>
            </a:r>
            <a:r>
              <a:rPr lang="en-US" altLang="en-US" dirty="0">
                <a:ea typeface="ＭＳ Ｐゴシック" pitchFamily="34" charset="-128"/>
              </a:rPr>
              <a:t>cavity enclosed by an articular capsule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synovial </a:t>
            </a:r>
            <a:r>
              <a:rPr lang="en-US" altLang="en-US" dirty="0">
                <a:ea typeface="ＭＳ Ｐゴシック" pitchFamily="34" charset="-128"/>
              </a:rPr>
              <a:t>membrane made of dense regular connective tissue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synovial </a:t>
            </a:r>
            <a:r>
              <a:rPr lang="en-US" altLang="en-US" dirty="0">
                <a:ea typeface="ＭＳ Ｐゴシック" pitchFamily="34" charset="-128"/>
              </a:rPr>
              <a:t>fluid</a:t>
            </a:r>
          </a:p>
        </p:txBody>
      </p:sp>
      <p:sp>
        <p:nvSpPr>
          <p:cNvPr id="16388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1638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2: </a:t>
            </a:r>
            <a:r>
              <a:rPr lang="en-US" altLang="en-US" sz="2000" b="0" dirty="0">
                <a:ea typeface="ＭＳ Ｐゴシック" pitchFamily="34" charset="-128"/>
              </a:rPr>
              <a:t>Structure and Function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$200 Answer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654098"/>
            <a:ext cx="8626475" cy="47529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Which of these characteristics is NOT a component of synovial joints?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ends of opposing bones covered by articular cartilage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joint cavity enclosed by an articular capsule</a:t>
            </a:r>
          </a:p>
          <a:p>
            <a:pPr marL="565150" indent="-565150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synovial membrane made of dense regular connective tissue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synovial fluid</a:t>
            </a:r>
          </a:p>
        </p:txBody>
      </p:sp>
      <p:sp>
        <p:nvSpPr>
          <p:cNvPr id="17412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2: </a:t>
            </a:r>
            <a:r>
              <a:rPr lang="en-US" altLang="en-US" sz="2000" b="0" dirty="0">
                <a:ea typeface="ＭＳ Ｐゴシック" pitchFamily="34" charset="-128"/>
              </a:rPr>
              <a:t>Structure and Function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$300 Question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dirty="0">
                <a:ea typeface="ＭＳ Ｐゴシック" pitchFamily="34" charset="-128"/>
              </a:rPr>
              <a:t>Joints are classified </a:t>
            </a:r>
            <a:r>
              <a:rPr lang="en-US" altLang="en-US" sz="2800" i="1" dirty="0">
                <a:ea typeface="ＭＳ Ｐゴシック" pitchFamily="34" charset="-128"/>
              </a:rPr>
              <a:t>structurally</a:t>
            </a:r>
            <a:r>
              <a:rPr lang="en-US" altLang="en-US" sz="2800" dirty="0">
                <a:ea typeface="ＭＳ Ｐゴシック" pitchFamily="34" charset="-128"/>
              </a:rPr>
              <a:t> as _____, based on _____.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800" dirty="0">
              <a:ea typeface="ＭＳ Ｐゴシック" pitchFamily="34" charset="-128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sutures</a:t>
            </a:r>
            <a:r>
              <a:rPr lang="en-US" altLang="en-US" sz="2800" dirty="0">
                <a:ea typeface="ＭＳ Ｐゴシック" pitchFamily="34" charset="-128"/>
              </a:rPr>
              <a:t>, </a:t>
            </a:r>
            <a:r>
              <a:rPr lang="en-US" altLang="en-US" sz="2800" dirty="0" err="1">
                <a:ea typeface="ＭＳ Ｐゴシック" pitchFamily="34" charset="-128"/>
              </a:rPr>
              <a:t>gomphoses</a:t>
            </a:r>
            <a:r>
              <a:rPr lang="en-US" altLang="en-US" sz="2800" dirty="0">
                <a:ea typeface="ＭＳ Ｐゴシック" pitchFamily="34" charset="-128"/>
              </a:rPr>
              <a:t>, or </a:t>
            </a:r>
            <a:r>
              <a:rPr lang="en-US" altLang="en-US" sz="2800" dirty="0" err="1">
                <a:ea typeface="ＭＳ Ｐゴシック" pitchFamily="34" charset="-128"/>
              </a:rPr>
              <a:t>synchondroses</a:t>
            </a:r>
            <a:r>
              <a:rPr lang="en-US" altLang="en-US" sz="2800" dirty="0">
                <a:ea typeface="ＭＳ Ｐゴシック" pitchFamily="34" charset="-128"/>
              </a:rPr>
              <a:t>; locomotion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cartilaginous</a:t>
            </a:r>
            <a:r>
              <a:rPr lang="en-US" altLang="en-US" sz="2800" dirty="0">
                <a:ea typeface="ＭＳ Ｐゴシック" pitchFamily="34" charset="-128"/>
              </a:rPr>
              <a:t>, fibrous, bony, or synovial;  </a:t>
            </a:r>
            <a:r>
              <a:rPr lang="en-US" altLang="en-US" sz="2800" dirty="0" smtClean="0">
                <a:ea typeface="ＭＳ Ｐゴシック" pitchFamily="34" charset="-128"/>
              </a:rPr>
              <a:t/>
            </a:r>
            <a:br>
              <a:rPr lang="en-US" altLang="en-US" sz="2800" dirty="0" smtClean="0">
                <a:ea typeface="ＭＳ Ｐゴシック" pitchFamily="34" charset="-128"/>
              </a:rPr>
            </a:br>
            <a:r>
              <a:rPr lang="en-US" altLang="en-US" sz="2800" dirty="0" smtClean="0">
                <a:ea typeface="ＭＳ Ｐゴシック" pitchFamily="34" charset="-128"/>
              </a:rPr>
              <a:t>material </a:t>
            </a:r>
            <a:r>
              <a:rPr lang="en-US" altLang="en-US" sz="2800" dirty="0">
                <a:ea typeface="ＭＳ Ｐゴシック" pitchFamily="34" charset="-128"/>
              </a:rPr>
              <a:t>binding the joint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sz="2800" dirty="0" err="1" smtClean="0">
                <a:ea typeface="ＭＳ Ｐゴシック" pitchFamily="34" charset="-128"/>
              </a:rPr>
              <a:t>synarthroses</a:t>
            </a:r>
            <a:r>
              <a:rPr lang="en-US" altLang="en-US" sz="2800" dirty="0">
                <a:ea typeface="ＭＳ Ｐゴシック" pitchFamily="34" charset="-128"/>
              </a:rPr>
              <a:t>, </a:t>
            </a:r>
            <a:r>
              <a:rPr lang="en-US" altLang="en-US" sz="2800" dirty="0" err="1">
                <a:ea typeface="ＭＳ Ｐゴシック" pitchFamily="34" charset="-128"/>
              </a:rPr>
              <a:t>amphiarthroses</a:t>
            </a:r>
            <a:r>
              <a:rPr lang="en-US" altLang="en-US" sz="2800" dirty="0">
                <a:ea typeface="ＭＳ Ｐゴシック" pitchFamily="34" charset="-128"/>
              </a:rPr>
              <a:t>, or </a:t>
            </a:r>
            <a:r>
              <a:rPr lang="en-US" altLang="en-US" sz="2800" dirty="0" err="1">
                <a:ea typeface="ＭＳ Ｐゴシック" pitchFamily="34" charset="-128"/>
              </a:rPr>
              <a:t>diarthroses</a:t>
            </a:r>
            <a:r>
              <a:rPr lang="en-US" altLang="en-US" sz="2800" dirty="0">
                <a:ea typeface="ＭＳ Ｐゴシック" pitchFamily="34" charset="-128"/>
              </a:rPr>
              <a:t>; amount of movement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sz="2800" dirty="0" err="1" smtClean="0">
                <a:ea typeface="ＭＳ Ｐゴシック" pitchFamily="34" charset="-128"/>
              </a:rPr>
              <a:t>monaxial</a:t>
            </a:r>
            <a:r>
              <a:rPr lang="en-US" altLang="en-US" sz="2800" dirty="0">
                <a:ea typeface="ＭＳ Ｐゴシック" pitchFamily="34" charset="-128"/>
              </a:rPr>
              <a:t>, biaxial, or </a:t>
            </a:r>
            <a:r>
              <a:rPr lang="en-US" altLang="en-US" sz="2800" dirty="0" err="1">
                <a:ea typeface="ＭＳ Ｐゴシック" pitchFamily="34" charset="-128"/>
              </a:rPr>
              <a:t>triaxial</a:t>
            </a:r>
            <a:r>
              <a:rPr lang="en-US" altLang="en-US" sz="2800" dirty="0" smtClean="0">
                <a:ea typeface="ＭＳ Ｐゴシック" pitchFamily="34" charset="-128"/>
              </a:rPr>
              <a:t>; </a:t>
            </a:r>
            <a:r>
              <a:rPr lang="en-US" altLang="en-US" sz="2800" dirty="0">
                <a:ea typeface="ＭＳ Ｐゴシック" pitchFamily="34" charset="-128"/>
              </a:rPr>
              <a:t>number </a:t>
            </a:r>
            <a:r>
              <a:rPr lang="en-US" altLang="en-US" sz="2800" dirty="0" smtClean="0">
                <a:ea typeface="ＭＳ Ｐゴシック" pitchFamily="34" charset="-128"/>
              </a:rPr>
              <a:t/>
            </a:r>
            <a:br>
              <a:rPr lang="en-US" altLang="en-US" sz="2800" dirty="0" smtClean="0">
                <a:ea typeface="ＭＳ Ｐゴシック" pitchFamily="34" charset="-128"/>
              </a:rPr>
            </a:br>
            <a:r>
              <a:rPr lang="en-US" altLang="en-US" sz="2800" dirty="0" smtClean="0">
                <a:ea typeface="ＭＳ Ｐゴシック" pitchFamily="34" charset="-128"/>
              </a:rPr>
              <a:t>of </a:t>
            </a:r>
            <a:r>
              <a:rPr lang="en-US" altLang="en-US" sz="2800" dirty="0">
                <a:ea typeface="ＭＳ Ｐゴシック" pitchFamily="34" charset="-128"/>
              </a:rPr>
              <a:t>planes of movement</a:t>
            </a:r>
          </a:p>
        </p:txBody>
      </p:sp>
      <p:sp>
        <p:nvSpPr>
          <p:cNvPr id="18436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18437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2: </a:t>
            </a:r>
            <a:r>
              <a:rPr lang="en-US" altLang="en-US" sz="2000" b="0" dirty="0">
                <a:ea typeface="ＭＳ Ｐゴシック" pitchFamily="34" charset="-128"/>
              </a:rPr>
              <a:t>Structure and Function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$300 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dirty="0">
                <a:ea typeface="ＭＳ Ｐゴシック" pitchFamily="34" charset="-128"/>
              </a:rPr>
              <a:t>Joints are classified </a:t>
            </a:r>
            <a:r>
              <a:rPr lang="en-US" altLang="en-US" sz="2800" i="1" dirty="0">
                <a:ea typeface="ＭＳ Ｐゴシック" pitchFamily="34" charset="-128"/>
              </a:rPr>
              <a:t>structurally</a:t>
            </a:r>
            <a:r>
              <a:rPr lang="en-US" altLang="en-US" sz="2800" dirty="0">
                <a:ea typeface="ＭＳ Ｐゴシック" pitchFamily="34" charset="-128"/>
              </a:rPr>
              <a:t> as _____, based on _____.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800" dirty="0">
              <a:ea typeface="ＭＳ Ｐゴシック" pitchFamily="34" charset="-128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sutures, </a:t>
            </a: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gomphoses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, or </a:t>
            </a: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synchondroses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; locomotion</a:t>
            </a:r>
          </a:p>
          <a:p>
            <a:pPr marL="555625" indent="-555625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sz="2800" b="1" dirty="0">
                <a:ea typeface="ＭＳ Ｐゴシック" pitchFamily="34" charset="-128"/>
              </a:rPr>
              <a:t>cartilaginous, fibrous, bony, or synovial;  material binding the joint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synarthroses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, </a:t>
            </a: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amphiarthroses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, or </a:t>
            </a: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diarthroses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; amount of movement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monaxial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, biaxial, or </a:t>
            </a: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triaxial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; number </a:t>
            </a:r>
            <a:b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</a:b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of planes of movement</a:t>
            </a:r>
          </a:p>
        </p:txBody>
      </p:sp>
      <p:sp>
        <p:nvSpPr>
          <p:cNvPr id="19460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2: </a:t>
            </a:r>
            <a:r>
              <a:rPr lang="en-US" altLang="en-US" sz="2000" b="0" dirty="0">
                <a:ea typeface="ＭＳ Ｐゴシック" pitchFamily="34" charset="-128"/>
              </a:rPr>
              <a:t>Structure and Function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$400 Question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644650"/>
            <a:ext cx="8626475" cy="47529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800" dirty="0">
                <a:ea typeface="ＭＳ Ｐゴシック" pitchFamily="34" charset="-128"/>
              </a:rPr>
              <a:t>Joints are classified </a:t>
            </a:r>
            <a:r>
              <a:rPr lang="en-US" altLang="en-US" sz="2800" i="1" dirty="0">
                <a:ea typeface="ＭＳ Ｐゴシック" pitchFamily="34" charset="-128"/>
              </a:rPr>
              <a:t>functionally</a:t>
            </a:r>
            <a:r>
              <a:rPr lang="en-US" altLang="en-US" sz="2800" dirty="0">
                <a:ea typeface="ＭＳ Ｐゴシック" pitchFamily="34" charset="-128"/>
              </a:rPr>
              <a:t> as _____, which is based on _____.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800" dirty="0">
                <a:ea typeface="ＭＳ Ｐゴシック" pitchFamily="34" charset="-128"/>
              </a:rPr>
              <a:t> 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sutures</a:t>
            </a:r>
            <a:r>
              <a:rPr lang="en-US" altLang="en-US" sz="2800" dirty="0">
                <a:ea typeface="ＭＳ Ｐゴシック" pitchFamily="34" charset="-128"/>
              </a:rPr>
              <a:t>, </a:t>
            </a:r>
            <a:r>
              <a:rPr lang="en-US" altLang="en-US" sz="2800" dirty="0" err="1">
                <a:ea typeface="ＭＳ Ｐゴシック" pitchFamily="34" charset="-128"/>
              </a:rPr>
              <a:t>gomphoses</a:t>
            </a:r>
            <a:r>
              <a:rPr lang="en-US" altLang="en-US" sz="2800" dirty="0">
                <a:ea typeface="ＭＳ Ｐゴシック" pitchFamily="34" charset="-128"/>
              </a:rPr>
              <a:t>, or </a:t>
            </a:r>
            <a:r>
              <a:rPr lang="en-US" altLang="en-US" sz="2800" dirty="0" err="1">
                <a:ea typeface="ＭＳ Ｐゴシック" pitchFamily="34" charset="-128"/>
              </a:rPr>
              <a:t>synchondroses</a:t>
            </a:r>
            <a:r>
              <a:rPr lang="en-US" altLang="en-US" sz="2800" dirty="0">
                <a:ea typeface="ＭＳ Ｐゴシック" pitchFamily="34" charset="-128"/>
              </a:rPr>
              <a:t>;  location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cartilaginous</a:t>
            </a:r>
            <a:r>
              <a:rPr lang="en-US" altLang="en-US" sz="2800" dirty="0">
                <a:ea typeface="ＭＳ Ｐゴシック" pitchFamily="34" charset="-128"/>
              </a:rPr>
              <a:t>, fibrous, or synovial; material binding the joint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 err="1" smtClean="0">
                <a:ea typeface="ＭＳ Ｐゴシック" pitchFamily="34" charset="-128"/>
              </a:rPr>
              <a:t>synarthroses</a:t>
            </a:r>
            <a:r>
              <a:rPr lang="en-US" altLang="en-US" sz="2800" dirty="0">
                <a:ea typeface="ＭＳ Ｐゴシック" pitchFamily="34" charset="-128"/>
              </a:rPr>
              <a:t>, </a:t>
            </a:r>
            <a:r>
              <a:rPr lang="en-US" altLang="en-US" sz="2800" dirty="0" err="1">
                <a:ea typeface="ＭＳ Ｐゴシック" pitchFamily="34" charset="-128"/>
              </a:rPr>
              <a:t>amphiarthroses</a:t>
            </a:r>
            <a:r>
              <a:rPr lang="en-US" altLang="en-US" sz="2800" dirty="0">
                <a:ea typeface="ＭＳ Ｐゴシック" pitchFamily="34" charset="-128"/>
              </a:rPr>
              <a:t>, or </a:t>
            </a:r>
            <a:r>
              <a:rPr lang="en-US" altLang="en-US" sz="2800" dirty="0" err="1">
                <a:ea typeface="ＭＳ Ｐゴシック" pitchFamily="34" charset="-128"/>
              </a:rPr>
              <a:t>diarthroses</a:t>
            </a:r>
            <a:r>
              <a:rPr lang="en-US" altLang="en-US" sz="2800" dirty="0">
                <a:ea typeface="ＭＳ Ｐゴシック" pitchFamily="34" charset="-128"/>
              </a:rPr>
              <a:t>; amount of movement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 err="1" smtClean="0">
                <a:ea typeface="ＭＳ Ｐゴシック" pitchFamily="34" charset="-128"/>
              </a:rPr>
              <a:t>monaxial</a:t>
            </a:r>
            <a:r>
              <a:rPr lang="en-US" altLang="en-US" sz="2800" dirty="0">
                <a:ea typeface="ＭＳ Ｐゴシック" pitchFamily="34" charset="-128"/>
              </a:rPr>
              <a:t>, biaxial, or </a:t>
            </a:r>
            <a:r>
              <a:rPr lang="en-US" altLang="en-US" sz="2800" dirty="0" err="1">
                <a:ea typeface="ＭＳ Ｐゴシック" pitchFamily="34" charset="-128"/>
              </a:rPr>
              <a:t>triaxial</a:t>
            </a:r>
            <a:r>
              <a:rPr lang="en-US" altLang="en-US" sz="2800" dirty="0">
                <a:ea typeface="ＭＳ Ｐゴシック" pitchFamily="34" charset="-128"/>
              </a:rPr>
              <a:t>; </a:t>
            </a:r>
            <a:r>
              <a:rPr lang="en-US" altLang="en-US" sz="2800" dirty="0" smtClean="0">
                <a:ea typeface="ＭＳ Ｐゴシック" pitchFamily="34" charset="-128"/>
              </a:rPr>
              <a:t/>
            </a:r>
            <a:br>
              <a:rPr lang="en-US" altLang="en-US" sz="2800" dirty="0" smtClean="0">
                <a:ea typeface="ＭＳ Ｐゴシック" pitchFamily="34" charset="-128"/>
              </a:rPr>
            </a:br>
            <a:r>
              <a:rPr lang="en-US" altLang="en-US" sz="2800" dirty="0" smtClean="0">
                <a:ea typeface="ＭＳ Ｐゴシック" pitchFamily="34" charset="-128"/>
              </a:rPr>
              <a:t>number </a:t>
            </a:r>
            <a:r>
              <a:rPr lang="en-US" altLang="en-US" sz="2800" dirty="0">
                <a:ea typeface="ＭＳ Ｐゴシック" pitchFamily="34" charset="-128"/>
              </a:rPr>
              <a:t>of planes of movement</a:t>
            </a:r>
          </a:p>
        </p:txBody>
      </p:sp>
      <p:sp>
        <p:nvSpPr>
          <p:cNvPr id="20484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20485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2: </a:t>
            </a:r>
            <a:r>
              <a:rPr lang="en-US" altLang="en-US" sz="2000" b="0" dirty="0">
                <a:ea typeface="ＭＳ Ｐゴシック" pitchFamily="34" charset="-128"/>
              </a:rPr>
              <a:t>Structure and Function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$400 Answer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800" dirty="0">
                <a:ea typeface="ＭＳ Ｐゴシック" pitchFamily="34" charset="-128"/>
              </a:rPr>
              <a:t>Joints are classified </a:t>
            </a:r>
            <a:r>
              <a:rPr lang="en-US" altLang="en-US" sz="2800" i="1" dirty="0">
                <a:ea typeface="ＭＳ Ｐゴシック" pitchFamily="34" charset="-128"/>
              </a:rPr>
              <a:t>functionally</a:t>
            </a:r>
            <a:r>
              <a:rPr lang="en-US" altLang="en-US" sz="2800" dirty="0">
                <a:ea typeface="ＭＳ Ｐゴシック" pitchFamily="34" charset="-128"/>
              </a:rPr>
              <a:t> as _____, which is based on _____.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800" dirty="0">
                <a:ea typeface="ＭＳ Ｐゴシック" pitchFamily="34" charset="-128"/>
              </a:rPr>
              <a:t> 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sutures, </a:t>
            </a: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gomphoses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, or </a:t>
            </a: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synchondroses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;  location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cartilaginous, fibrous, or synovial; material binding the joint</a:t>
            </a:r>
          </a:p>
          <a:p>
            <a:pPr marL="573088" indent="-573088" eaLnBrk="1" hangingPunct="1">
              <a:buFont typeface="+mj-lt"/>
              <a:buAutoNum type="alphaLcPeriod"/>
              <a:defRPr/>
            </a:pPr>
            <a:r>
              <a:rPr lang="en-US" altLang="en-US" sz="2800" b="1" dirty="0" err="1">
                <a:ea typeface="ＭＳ Ｐゴシック" pitchFamily="34" charset="-128"/>
              </a:rPr>
              <a:t>synarthroses</a:t>
            </a:r>
            <a:r>
              <a:rPr lang="en-US" altLang="en-US" sz="2800" b="1" dirty="0">
                <a:ea typeface="ＭＳ Ｐゴシック" pitchFamily="34" charset="-128"/>
              </a:rPr>
              <a:t>, </a:t>
            </a:r>
            <a:r>
              <a:rPr lang="en-US" altLang="en-US" sz="2800" b="1" dirty="0" err="1">
                <a:ea typeface="ＭＳ Ｐゴシック" pitchFamily="34" charset="-128"/>
              </a:rPr>
              <a:t>amphiarthroses</a:t>
            </a:r>
            <a:r>
              <a:rPr lang="en-US" altLang="en-US" sz="2800" b="1" dirty="0">
                <a:ea typeface="ＭＳ Ｐゴシック" pitchFamily="34" charset="-128"/>
              </a:rPr>
              <a:t>, or </a:t>
            </a:r>
            <a:r>
              <a:rPr lang="en-US" altLang="en-US" sz="2800" b="1" dirty="0" err="1">
                <a:ea typeface="ＭＳ Ｐゴシック" pitchFamily="34" charset="-128"/>
              </a:rPr>
              <a:t>diarthroses</a:t>
            </a:r>
            <a:r>
              <a:rPr lang="en-US" altLang="en-US" sz="2800" b="1" dirty="0">
                <a:ea typeface="ＭＳ Ｐゴシック" pitchFamily="34" charset="-128"/>
              </a:rPr>
              <a:t>; amount of movement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monaxial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, biaxial, or </a:t>
            </a: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triaxial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; </a:t>
            </a:r>
            <a:b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</a:b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number of planes of movement</a:t>
            </a:r>
          </a:p>
        </p:txBody>
      </p:sp>
      <p:sp>
        <p:nvSpPr>
          <p:cNvPr id="21508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1: We Don’t Have Cavities</a:t>
            </a:r>
            <a:br>
              <a:rPr lang="en-US" altLang="en-US" sz="2000" b="0" dirty="0" smtClean="0"/>
            </a:br>
            <a:r>
              <a:rPr lang="en-US" altLang="en-US" dirty="0" smtClean="0"/>
              <a:t>$100 Question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All synovial joints </a:t>
            </a:r>
            <a:r>
              <a:rPr lang="en-US" altLang="en-US" dirty="0" smtClean="0">
                <a:ea typeface="ＭＳ Ｐゴシック" pitchFamily="34" charset="-128"/>
              </a:rPr>
              <a:t>are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synarthroses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amphiarthroses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diarthroses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syndesmoses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100" name="Rectangl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4101" name="Rectangle 11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 b="0" dirty="0"/>
              <a:t>Topic 2: </a:t>
            </a:r>
            <a:r>
              <a:rPr lang="en-US" altLang="en-US" sz="2000" b="0" dirty="0">
                <a:ea typeface="ＭＳ Ｐゴシック" pitchFamily="34" charset="-128"/>
              </a:rPr>
              <a:t>Structure and Function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$500 Question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z="2800" dirty="0"/>
              <a:t>The anterior and posterior cruciate ligaments of the knee are distinctive in what way?</a:t>
            </a:r>
          </a:p>
          <a:p>
            <a:pPr marL="0" indent="0"/>
            <a:endParaRPr lang="en-US" altLang="en-US" sz="2800" dirty="0"/>
          </a:p>
          <a:p>
            <a:pPr marL="514350" indent="-514350">
              <a:buFont typeface="+mj-lt"/>
              <a:buAutoNum type="alphaLcPeriod"/>
            </a:pPr>
            <a:r>
              <a:rPr lang="en-US" altLang="en-US" sz="2800" dirty="0" smtClean="0"/>
              <a:t>They </a:t>
            </a:r>
            <a:r>
              <a:rPr lang="en-US" altLang="en-US" sz="2800" dirty="0"/>
              <a:t>tighten only when the knee is fully extended.</a:t>
            </a:r>
          </a:p>
          <a:p>
            <a:pPr marL="514350" indent="-514350">
              <a:buFont typeface="+mj-lt"/>
              <a:buAutoNum type="alphaLcPeriod"/>
            </a:pPr>
            <a:r>
              <a:rPr lang="en-US" altLang="en-US" sz="2800" dirty="0" smtClean="0"/>
              <a:t>They </a:t>
            </a:r>
            <a:r>
              <a:rPr lang="en-US" altLang="en-US" sz="2800" dirty="0"/>
              <a:t>are inside the joint capsule and prevent anterior and posterior movement of the femur.</a:t>
            </a:r>
          </a:p>
          <a:p>
            <a:pPr marL="514350" indent="-514350">
              <a:buFont typeface="+mj-lt"/>
              <a:buAutoNum type="alphaLcPeriod"/>
            </a:pPr>
            <a:r>
              <a:rPr lang="en-US" altLang="en-US" sz="2800" dirty="0" smtClean="0"/>
              <a:t>They </a:t>
            </a:r>
            <a:r>
              <a:rPr lang="en-US" altLang="en-US" sz="2800" dirty="0"/>
              <a:t>reinforce the joint’s posterior surface.</a:t>
            </a:r>
          </a:p>
          <a:p>
            <a:pPr marL="514350" indent="-514350">
              <a:buFont typeface="+mj-lt"/>
              <a:buAutoNum type="alphaLcPeriod"/>
            </a:pPr>
            <a:r>
              <a:rPr lang="en-US" altLang="en-US" sz="2800" dirty="0" smtClean="0"/>
              <a:t>They </a:t>
            </a:r>
            <a:r>
              <a:rPr lang="en-US" altLang="en-US" sz="2800" dirty="0"/>
              <a:t>work with the patellar ligament 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to support the anterior </a:t>
            </a:r>
            <a:r>
              <a:rPr lang="en-US" altLang="en-US" sz="2800" dirty="0" smtClean="0"/>
              <a:t>surface of </a:t>
            </a:r>
            <a:r>
              <a:rPr lang="en-US" altLang="en-US" sz="2800" dirty="0"/>
              <a:t>the joint.</a:t>
            </a:r>
          </a:p>
        </p:txBody>
      </p:sp>
      <p:sp>
        <p:nvSpPr>
          <p:cNvPr id="22532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22533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2: </a:t>
            </a:r>
            <a:r>
              <a:rPr lang="en-US" altLang="en-US" sz="2000" b="0" dirty="0">
                <a:ea typeface="ＭＳ Ｐゴシック" pitchFamily="34" charset="-128"/>
              </a:rPr>
              <a:t>Structure and Function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$500 Answer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z="2800" dirty="0"/>
              <a:t>The anterior and posterior cruciate ligaments of the knee are distinctive in what way?</a:t>
            </a:r>
          </a:p>
          <a:p>
            <a:pPr marL="0" indent="0"/>
            <a:endParaRPr lang="en-US" altLang="en-US" sz="2800" dirty="0"/>
          </a:p>
          <a:p>
            <a:pPr marL="514350" indent="-514350">
              <a:buFont typeface="+mj-lt"/>
              <a:buAutoNum type="alphaLcPeriod"/>
            </a:pPr>
            <a:r>
              <a:rPr lang="en-US" altLang="en-US" sz="2800" dirty="0">
                <a:solidFill>
                  <a:srgbClr val="5AA56E"/>
                </a:solidFill>
              </a:rPr>
              <a:t>They tighten only when the knee is fully extended.</a:t>
            </a:r>
          </a:p>
          <a:p>
            <a:pPr marL="555625" indent="-555625">
              <a:buFont typeface="+mj-lt"/>
              <a:buAutoNum type="alphaLcPeriod"/>
            </a:pPr>
            <a:r>
              <a:rPr lang="en-US" altLang="en-US" sz="2800" b="1" dirty="0"/>
              <a:t>They are inside the joint capsule and prevent anterior and posterior movement of the femur.</a:t>
            </a:r>
          </a:p>
          <a:p>
            <a:pPr marL="514350" indent="-514350">
              <a:buFont typeface="+mj-lt"/>
              <a:buAutoNum type="alphaLcPeriod"/>
            </a:pPr>
            <a:r>
              <a:rPr lang="en-US" altLang="en-US" sz="2800" dirty="0">
                <a:solidFill>
                  <a:srgbClr val="5AA56E"/>
                </a:solidFill>
              </a:rPr>
              <a:t>They reinforce the joint’s posterior surface.</a:t>
            </a:r>
          </a:p>
          <a:p>
            <a:pPr marL="514350" indent="-514350">
              <a:buFont typeface="+mj-lt"/>
              <a:buAutoNum type="alphaLcPeriod"/>
            </a:pPr>
            <a:r>
              <a:rPr lang="en-US" altLang="en-US" sz="2800" dirty="0">
                <a:solidFill>
                  <a:srgbClr val="5AA56E"/>
                </a:solidFill>
              </a:rPr>
              <a:t>They work with the patellar ligament  to support the anterior surface of the joint.</a:t>
            </a:r>
          </a:p>
        </p:txBody>
      </p:sp>
      <p:sp>
        <p:nvSpPr>
          <p:cNvPr id="23556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398463"/>
            <a:ext cx="8775700" cy="731837"/>
          </a:xfrm>
        </p:spPr>
        <p:txBody>
          <a:bodyPr/>
          <a:lstStyle/>
          <a:p>
            <a:pPr eaLnBrk="1" hangingPunct="1"/>
            <a:r>
              <a:rPr lang="en-US" altLang="en-US" sz="2000" b="0" dirty="0" smtClean="0"/>
              <a:t>Topic 3: In Motion</a:t>
            </a:r>
            <a:br>
              <a:rPr lang="en-US" altLang="en-US" sz="2000" b="0" dirty="0" smtClean="0"/>
            </a:br>
            <a:r>
              <a:rPr lang="en-US" altLang="en-US" dirty="0" smtClean="0"/>
              <a:t>$100 Question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631950"/>
            <a:ext cx="8410575" cy="47529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Which joints are considered pivot joints?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 </a:t>
            </a:r>
            <a:r>
              <a:rPr lang="en-US" altLang="en-US" dirty="0">
                <a:ea typeface="ＭＳ Ｐゴシック" pitchFamily="34" charset="-128"/>
              </a:rPr>
              <a:t>joint between the tibia and fibula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 </a:t>
            </a:r>
            <a:r>
              <a:rPr lang="en-US" altLang="en-US" dirty="0">
                <a:ea typeface="ＭＳ Ｐゴシック" pitchFamily="34" charset="-128"/>
              </a:rPr>
              <a:t>joint between the pollex and metacarpal I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 </a:t>
            </a:r>
            <a:r>
              <a:rPr lang="en-US" altLang="en-US" dirty="0">
                <a:ea typeface="ＭＳ Ｐゴシック" pitchFamily="34" charset="-128"/>
              </a:rPr>
              <a:t>joints between the carpal bones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 </a:t>
            </a:r>
            <a:r>
              <a:rPr lang="en-US" altLang="en-US" dirty="0">
                <a:ea typeface="ＭＳ Ｐゴシック" pitchFamily="34" charset="-128"/>
              </a:rPr>
              <a:t>joint at the proximal radius and ulna</a:t>
            </a:r>
          </a:p>
        </p:txBody>
      </p:sp>
      <p:sp>
        <p:nvSpPr>
          <p:cNvPr id="24580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451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24581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2944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3: </a:t>
            </a:r>
            <a:r>
              <a:rPr lang="en-US" altLang="en-US" sz="2000" b="0" dirty="0"/>
              <a:t>In Motion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$100 Answer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Which joints are considered pivot joints?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the joint between the tibia and fibula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the joint between the pollex and metacarpal I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the joints between the carpal bones</a:t>
            </a:r>
          </a:p>
          <a:p>
            <a:pPr marL="565150" indent="-565150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the joint at the proximal radius and ulna</a:t>
            </a:r>
          </a:p>
        </p:txBody>
      </p:sp>
      <p:sp>
        <p:nvSpPr>
          <p:cNvPr id="25604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3: </a:t>
            </a:r>
            <a:r>
              <a:rPr lang="en-US" altLang="en-US" sz="2000" b="0" dirty="0"/>
              <a:t>In Motion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$200 Question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Which of the following joints is a biaxial synovial </a:t>
            </a:r>
            <a:r>
              <a:rPr lang="en-US" altLang="en-US" dirty="0" err="1">
                <a:ea typeface="ＭＳ Ｐゴシック" pitchFamily="34" charset="-128"/>
              </a:rPr>
              <a:t>condyloid</a:t>
            </a:r>
            <a:r>
              <a:rPr lang="en-US" altLang="en-US" dirty="0">
                <a:ea typeface="ＭＳ Ｐゴシック" pitchFamily="34" charset="-128"/>
              </a:rPr>
              <a:t> joint?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 </a:t>
            </a:r>
            <a:r>
              <a:rPr lang="en-US" altLang="en-US" dirty="0">
                <a:ea typeface="ＭＳ Ｐゴシック" pitchFamily="34" charset="-128"/>
              </a:rPr>
              <a:t>joint between metacarpal I and the thumb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 </a:t>
            </a:r>
            <a:r>
              <a:rPr lang="en-US" altLang="en-US" dirty="0" err="1">
                <a:ea typeface="ＭＳ Ｐゴシック" pitchFamily="34" charset="-128"/>
              </a:rPr>
              <a:t>radiocarpal</a:t>
            </a:r>
            <a:r>
              <a:rPr lang="en-US" altLang="en-US" dirty="0">
                <a:ea typeface="ＭＳ Ｐゴシック" pitchFamily="34" charset="-128"/>
              </a:rPr>
              <a:t> joint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 </a:t>
            </a:r>
            <a:r>
              <a:rPr lang="en-US" altLang="en-US" dirty="0">
                <a:ea typeface="ＭＳ Ｐゴシック" pitchFamily="34" charset="-128"/>
              </a:rPr>
              <a:t>pivot joint at C</a:t>
            </a:r>
            <a:r>
              <a:rPr lang="en-US" altLang="en-US" baseline="-25000" dirty="0">
                <a:ea typeface="ＭＳ Ｐゴシック" pitchFamily="34" charset="-128"/>
              </a:rPr>
              <a:t>1</a:t>
            </a:r>
            <a:r>
              <a:rPr lang="en-US" altLang="en-US" dirty="0">
                <a:ea typeface="ＭＳ Ｐゴシック" pitchFamily="34" charset="-128"/>
              </a:rPr>
              <a:t> and C</a:t>
            </a:r>
            <a:r>
              <a:rPr lang="en-US" altLang="en-US" baseline="-25000" dirty="0">
                <a:ea typeface="ＭＳ Ｐゴシック" pitchFamily="34" charset="-128"/>
              </a:rPr>
              <a:t>2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 </a:t>
            </a:r>
            <a:r>
              <a:rPr lang="en-US" altLang="en-US" dirty="0">
                <a:ea typeface="ＭＳ Ｐゴシック" pitchFamily="34" charset="-128"/>
              </a:rPr>
              <a:t>hinge joint between the proximal and medial phalanges</a:t>
            </a:r>
          </a:p>
        </p:txBody>
      </p:sp>
      <p:sp>
        <p:nvSpPr>
          <p:cNvPr id="26628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2662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3: </a:t>
            </a:r>
            <a:r>
              <a:rPr lang="en-US" altLang="en-US" sz="2000" b="0" dirty="0"/>
              <a:t>In Motion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$200 Answer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Which of the following joints is a biaxial synovial </a:t>
            </a:r>
            <a:r>
              <a:rPr lang="en-US" altLang="en-US" dirty="0" err="1">
                <a:ea typeface="ＭＳ Ｐゴシック" pitchFamily="34" charset="-128"/>
              </a:rPr>
              <a:t>condyloid</a:t>
            </a:r>
            <a:r>
              <a:rPr lang="en-US" altLang="en-US" dirty="0">
                <a:ea typeface="ＭＳ Ｐゴシック" pitchFamily="34" charset="-128"/>
              </a:rPr>
              <a:t> joint?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the joint between metacarpal I and the thumb</a:t>
            </a:r>
          </a:p>
          <a:p>
            <a:pPr marL="573088" indent="-573088" eaLnBrk="1" hangingPunct="1">
              <a:buFont typeface="+mj-lt"/>
              <a:buAutoNum type="alphaLcPeriod"/>
              <a:tabLst>
                <a:tab pos="620713" algn="l"/>
              </a:tabLst>
              <a:defRPr/>
            </a:pPr>
            <a:r>
              <a:rPr lang="en-US" altLang="en-US" b="1" dirty="0">
                <a:ea typeface="ＭＳ Ｐゴシック" pitchFamily="34" charset="-128"/>
              </a:rPr>
              <a:t>the </a:t>
            </a:r>
            <a:r>
              <a:rPr lang="en-US" altLang="en-US" b="1" dirty="0" err="1">
                <a:ea typeface="ＭＳ Ｐゴシック" pitchFamily="34" charset="-128"/>
              </a:rPr>
              <a:t>radiocarpal</a:t>
            </a:r>
            <a:r>
              <a:rPr lang="en-US" altLang="en-US" b="1" dirty="0">
                <a:ea typeface="ＭＳ Ｐゴシック" pitchFamily="34" charset="-128"/>
              </a:rPr>
              <a:t> joint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the pivot joint at C</a:t>
            </a:r>
            <a:r>
              <a:rPr lang="en-US" altLang="en-US" baseline="-25000" dirty="0">
                <a:solidFill>
                  <a:srgbClr val="5AA56E"/>
                </a:solidFill>
                <a:ea typeface="ＭＳ Ｐゴシック" pitchFamily="34" charset="-128"/>
              </a:rPr>
              <a:t>1</a:t>
            </a: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 and C</a:t>
            </a:r>
            <a:r>
              <a:rPr lang="en-US" altLang="en-US" baseline="-25000" dirty="0">
                <a:solidFill>
                  <a:srgbClr val="5AA56E"/>
                </a:solidFill>
                <a:ea typeface="ＭＳ Ｐゴシック" pitchFamily="34" charset="-128"/>
              </a:rPr>
              <a:t>2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the hinge joint between the proximal and medial phalanges</a:t>
            </a:r>
          </a:p>
        </p:txBody>
      </p:sp>
      <p:sp>
        <p:nvSpPr>
          <p:cNvPr id="27652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3: </a:t>
            </a:r>
            <a:r>
              <a:rPr lang="en-US" altLang="en-US" sz="2000" b="0" dirty="0"/>
              <a:t>In Motion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$300 Question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itchFamily="34" charset="-128"/>
              </a:rPr>
              <a:t>When you do jumping jacks, which lower limb movements are necessary?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altLang="en-US" dirty="0" smtClean="0">
                <a:ea typeface="ＭＳ Ｐゴシック" pitchFamily="34" charset="-128"/>
              </a:rPr>
              <a:t>flexion </a:t>
            </a:r>
            <a:r>
              <a:rPr lang="en-US" altLang="en-US" dirty="0">
                <a:ea typeface="ＭＳ Ｐゴシック" pitchFamily="34" charset="-128"/>
              </a:rPr>
              <a:t>and extension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altLang="en-US" dirty="0" smtClean="0">
                <a:ea typeface="ＭＳ Ｐゴシック" pitchFamily="34" charset="-128"/>
              </a:rPr>
              <a:t>abduction </a:t>
            </a:r>
            <a:r>
              <a:rPr lang="en-US" altLang="en-US" dirty="0">
                <a:ea typeface="ＭＳ Ｐゴシック" pitchFamily="34" charset="-128"/>
              </a:rPr>
              <a:t>and adduction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altLang="en-US" dirty="0" smtClean="0">
                <a:ea typeface="ＭＳ Ｐゴシック" pitchFamily="34" charset="-128"/>
              </a:rPr>
              <a:t>flexion </a:t>
            </a:r>
            <a:r>
              <a:rPr lang="en-US" altLang="en-US" dirty="0">
                <a:ea typeface="ＭＳ Ｐゴシック" pitchFamily="34" charset="-128"/>
              </a:rPr>
              <a:t>and abduction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altLang="en-US" dirty="0" smtClean="0">
                <a:ea typeface="ＭＳ Ｐゴシック" pitchFamily="34" charset="-128"/>
              </a:rPr>
              <a:t>plantar </a:t>
            </a:r>
            <a:r>
              <a:rPr lang="en-US" altLang="en-US" dirty="0">
                <a:ea typeface="ＭＳ Ｐゴシック" pitchFamily="34" charset="-128"/>
              </a:rPr>
              <a:t>flexion and eversion</a:t>
            </a:r>
          </a:p>
        </p:txBody>
      </p:sp>
      <p:sp>
        <p:nvSpPr>
          <p:cNvPr id="28676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28677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3: </a:t>
            </a:r>
            <a:r>
              <a:rPr lang="en-US" altLang="en-US" sz="2000" b="0" dirty="0"/>
              <a:t>In Motion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$300 Answer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itchFamily="34" charset="-128"/>
              </a:rPr>
              <a:t>When you do jumping jacks, which lower limb movements are necessary?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flexion and extension</a:t>
            </a:r>
          </a:p>
          <a:p>
            <a:pPr marL="555625" indent="-555625" eaLnBrk="1" hangingPunct="1">
              <a:buFont typeface="+mj-lt"/>
              <a:buAutoNum type="alphaLcPeriod"/>
            </a:pPr>
            <a:r>
              <a:rPr lang="en-US" altLang="en-US" b="1" dirty="0">
                <a:ea typeface="ＭＳ Ｐゴシック" pitchFamily="34" charset="-128"/>
              </a:rPr>
              <a:t>abduction and adduction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flexion and abduction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plantar flexion and eversion</a:t>
            </a:r>
          </a:p>
        </p:txBody>
      </p:sp>
      <p:sp>
        <p:nvSpPr>
          <p:cNvPr id="29700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3: </a:t>
            </a:r>
            <a:r>
              <a:rPr lang="en-US" altLang="en-US" sz="2000" b="0" dirty="0"/>
              <a:t>In Motion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$400 Question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Types of angular motion include which of these movements?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pronation </a:t>
            </a:r>
            <a:r>
              <a:rPr lang="en-US" altLang="en-US" dirty="0">
                <a:ea typeface="ＭＳ Ｐゴシック" pitchFamily="34" charset="-128"/>
              </a:rPr>
              <a:t>and supination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circumduction 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adduction </a:t>
            </a:r>
            <a:r>
              <a:rPr lang="en-US" altLang="en-US" dirty="0">
                <a:ea typeface="ＭＳ Ｐゴシック" pitchFamily="34" charset="-128"/>
              </a:rPr>
              <a:t>and abduction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both </a:t>
            </a:r>
            <a:r>
              <a:rPr lang="en-US" altLang="en-US" dirty="0">
                <a:ea typeface="ＭＳ Ｐゴシック" pitchFamily="34" charset="-128"/>
              </a:rPr>
              <a:t>B and C</a:t>
            </a:r>
          </a:p>
        </p:txBody>
      </p:sp>
      <p:sp>
        <p:nvSpPr>
          <p:cNvPr id="3072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3072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3: </a:t>
            </a:r>
            <a:r>
              <a:rPr lang="en-US" altLang="en-US" sz="2000" b="0" dirty="0"/>
              <a:t>In Motion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$400 Answer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Types of angular motion include which of these movements?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pronation and supination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circumduction 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adduction and abduction</a:t>
            </a:r>
          </a:p>
          <a:p>
            <a:pPr marL="573088" indent="-573088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both B and C</a:t>
            </a:r>
          </a:p>
        </p:txBody>
      </p:sp>
      <p:sp>
        <p:nvSpPr>
          <p:cNvPr id="31748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1:</a:t>
            </a:r>
            <a:r>
              <a:rPr lang="en-US" altLang="en-US" dirty="0" smtClean="0"/>
              <a:t> </a:t>
            </a:r>
            <a:r>
              <a:rPr lang="en-US" altLang="en-US" sz="2000" b="0" dirty="0"/>
              <a:t>We Don’t Have Cavities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$100 Answer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All synovial joints are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synarthroses</a:t>
            </a:r>
            <a:endParaRPr lang="en-US" altLang="en-US" dirty="0">
              <a:solidFill>
                <a:srgbClr val="5AA56E"/>
              </a:solidFill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amphiarthroses</a:t>
            </a:r>
            <a:endParaRPr lang="en-US" altLang="en-US" dirty="0">
              <a:solidFill>
                <a:srgbClr val="5AA56E"/>
              </a:solidFill>
              <a:ea typeface="ＭＳ Ｐゴシック" pitchFamily="34" charset="-128"/>
            </a:endParaRPr>
          </a:p>
          <a:p>
            <a:pPr marL="565150" indent="-565150" eaLnBrk="1" hangingPunct="1">
              <a:buFont typeface="+mj-lt"/>
              <a:buAutoNum type="alphaLcPeriod"/>
              <a:defRPr/>
            </a:pPr>
            <a:r>
              <a:rPr lang="en-US" altLang="en-US" b="1" dirty="0" err="1">
                <a:ea typeface="ＭＳ Ｐゴシック" pitchFamily="34" charset="-128"/>
              </a:rPr>
              <a:t>diarthroses</a:t>
            </a:r>
            <a:endParaRPr lang="en-US" altLang="en-US" b="1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syndesmoses</a:t>
            </a:r>
            <a:endParaRPr lang="en-US" altLang="en-US" dirty="0">
              <a:solidFill>
                <a:srgbClr val="5AA56E"/>
              </a:solidFill>
              <a:ea typeface="ＭＳ Ｐゴシック" pitchFamily="34" charset="-128"/>
            </a:endParaRPr>
          </a:p>
        </p:txBody>
      </p:sp>
      <p:sp>
        <p:nvSpPr>
          <p:cNvPr id="5124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3: </a:t>
            </a:r>
            <a:r>
              <a:rPr lang="en-US" altLang="en-US" sz="2000" b="0" dirty="0"/>
              <a:t>In Motion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$500 Question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Clr>
                <a:schemeClr val="bg2"/>
              </a:buClr>
              <a:buFont typeface="Wingdings" pitchFamily="2" charset="2"/>
              <a:buNone/>
            </a:pPr>
            <a:r>
              <a:rPr lang="en-US" altLang="en-US" dirty="0">
                <a:ea typeface="ＭＳ Ｐゴシック" pitchFamily="34" charset="-128"/>
              </a:rPr>
              <a:t>A person standing on her toes is ____, while a person kneeling is _____.</a:t>
            </a:r>
          </a:p>
          <a:p>
            <a:pPr marL="0" indent="0" eaLnBrk="1" hangingPunct="1">
              <a:buClr>
                <a:schemeClr val="bg2"/>
              </a:buClr>
              <a:buFont typeface="Wingdings" pitchFamily="2" charset="2"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Clr>
                <a:schemeClr val="bg2"/>
              </a:buClr>
              <a:buFont typeface="+mj-lt"/>
              <a:buAutoNum type="alphaLcPeriod"/>
            </a:pPr>
            <a:r>
              <a:rPr lang="en-US" altLang="en-US" dirty="0" smtClean="0">
                <a:ea typeface="ＭＳ Ｐゴシック" pitchFamily="34" charset="-128"/>
              </a:rPr>
              <a:t>plantar </a:t>
            </a:r>
            <a:r>
              <a:rPr lang="en-US" altLang="en-US" dirty="0">
                <a:ea typeface="ＭＳ Ｐゴシック" pitchFamily="34" charset="-128"/>
              </a:rPr>
              <a:t>flexing; flexing his leg</a:t>
            </a:r>
          </a:p>
          <a:p>
            <a:pPr marL="514350" indent="-514350" eaLnBrk="1" hangingPunct="1">
              <a:buClr>
                <a:schemeClr val="bg2"/>
              </a:buClr>
              <a:buFont typeface="+mj-lt"/>
              <a:buAutoNum type="alphaLcPeriod"/>
            </a:pPr>
            <a:r>
              <a:rPr lang="en-US" altLang="en-US" dirty="0" err="1" smtClean="0">
                <a:ea typeface="ＭＳ Ｐゴシック" pitchFamily="34" charset="-128"/>
              </a:rPr>
              <a:t>dorsiflexing</a:t>
            </a:r>
            <a:r>
              <a:rPr lang="en-US" altLang="en-US" dirty="0">
                <a:ea typeface="ＭＳ Ｐゴシック" pitchFamily="34" charset="-128"/>
              </a:rPr>
              <a:t>; extending his leg</a:t>
            </a:r>
          </a:p>
          <a:p>
            <a:pPr marL="514350" indent="-514350" eaLnBrk="1" hangingPunct="1">
              <a:buClr>
                <a:schemeClr val="bg2"/>
              </a:buClr>
              <a:buFont typeface="+mj-lt"/>
              <a:buAutoNum type="alphaLcPeriod"/>
            </a:pPr>
            <a:r>
              <a:rPr lang="en-US" altLang="en-US" dirty="0" err="1" smtClean="0">
                <a:ea typeface="ＭＳ Ｐゴシック" pitchFamily="34" charset="-128"/>
              </a:rPr>
              <a:t>everting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>
                <a:ea typeface="ＭＳ Ｐゴシック" pitchFamily="34" charset="-128"/>
              </a:rPr>
              <a:t>her feet; flexing his thigh</a:t>
            </a:r>
          </a:p>
          <a:p>
            <a:pPr marL="514350" indent="-514350" eaLnBrk="1" hangingPunct="1">
              <a:buClr>
                <a:schemeClr val="bg2"/>
              </a:buClr>
              <a:buFont typeface="+mj-lt"/>
              <a:buAutoNum type="alphaLcPeriod"/>
            </a:pPr>
            <a:r>
              <a:rPr lang="en-US" altLang="en-US" dirty="0" smtClean="0">
                <a:ea typeface="ＭＳ Ｐゴシック" pitchFamily="34" charset="-128"/>
              </a:rPr>
              <a:t>inverting </a:t>
            </a:r>
            <a:r>
              <a:rPr lang="en-US" altLang="en-US" dirty="0">
                <a:ea typeface="ＭＳ Ｐゴシック" pitchFamily="34" charset="-128"/>
              </a:rPr>
              <a:t>her feet; pronating </a:t>
            </a:r>
            <a:r>
              <a:rPr lang="en-US" altLang="en-US" dirty="0" smtClean="0">
                <a:ea typeface="ＭＳ Ｐゴシック" pitchFamily="34" charset="-128"/>
              </a:rPr>
              <a:t>his </a:t>
            </a:r>
            <a:r>
              <a:rPr lang="en-US" altLang="en-US" dirty="0">
                <a:ea typeface="ＭＳ Ｐゴシック" pitchFamily="34" charset="-128"/>
              </a:rPr>
              <a:t>leg</a:t>
            </a:r>
          </a:p>
        </p:txBody>
      </p:sp>
      <p:sp>
        <p:nvSpPr>
          <p:cNvPr id="32772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32773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3: </a:t>
            </a:r>
            <a:r>
              <a:rPr lang="en-US" altLang="en-US" sz="2000" b="0" dirty="0"/>
              <a:t>In Motion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$500 Answer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Clr>
                <a:schemeClr val="bg2"/>
              </a:buClr>
              <a:buFont typeface="Wingdings" pitchFamily="2" charset="2"/>
              <a:buNone/>
            </a:pPr>
            <a:r>
              <a:rPr lang="en-US" altLang="en-US" dirty="0">
                <a:ea typeface="ＭＳ Ｐゴシック" pitchFamily="34" charset="-128"/>
              </a:rPr>
              <a:t>A person standing on her toes is ____, while a person kneeling is _____.</a:t>
            </a:r>
          </a:p>
          <a:p>
            <a:pPr marL="0" indent="0" eaLnBrk="1" hangingPunct="1">
              <a:buClr>
                <a:schemeClr val="bg2"/>
              </a:buClr>
              <a:buFont typeface="Wingdings" pitchFamily="2" charset="2"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pPr marL="573088" indent="-573088" eaLnBrk="1" hangingPunct="1">
              <a:buClr>
                <a:schemeClr val="bg2"/>
              </a:buClr>
              <a:buFont typeface="+mj-lt"/>
              <a:buAutoNum type="alphaLcPeriod"/>
            </a:pPr>
            <a:r>
              <a:rPr lang="en-US" altLang="en-US" b="1" dirty="0">
                <a:ea typeface="ＭＳ Ｐゴシック" pitchFamily="34" charset="-128"/>
              </a:rPr>
              <a:t>plantar flexing; flexing his leg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dorsiflexing</a:t>
            </a: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; extending his leg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everting</a:t>
            </a: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 her feet; flexing his thigh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inverting her feet; pronating his leg</a:t>
            </a:r>
          </a:p>
        </p:txBody>
      </p:sp>
      <p:sp>
        <p:nvSpPr>
          <p:cNvPr id="33796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4: Disjointed</a:t>
            </a:r>
            <a:br>
              <a:rPr lang="en-US" altLang="en-US" sz="2000" b="0" dirty="0" smtClean="0"/>
            </a:br>
            <a:r>
              <a:rPr lang="en-US" altLang="en-US" dirty="0" smtClean="0"/>
              <a:t>$100 Question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Why is “clergyman’s knee” (a type of bursitis) common among carpet layers and roofers?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Their </a:t>
            </a:r>
            <a:r>
              <a:rPr lang="en-US" altLang="en-US" dirty="0">
                <a:ea typeface="ＭＳ Ｐゴシック" pitchFamily="34" charset="-128"/>
              </a:rPr>
              <a:t>jobs demand locked knees for long periods of time.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They </a:t>
            </a:r>
            <a:r>
              <a:rPr lang="en-US" altLang="en-US" dirty="0">
                <a:ea typeface="ＭＳ Ｐゴシック" pitchFamily="34" charset="-128"/>
              </a:rPr>
              <a:t>kneel often.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Bursitis </a:t>
            </a:r>
            <a:r>
              <a:rPr lang="en-US" altLang="en-US" dirty="0">
                <a:ea typeface="ＭＳ Ｐゴシック" pitchFamily="34" charset="-128"/>
              </a:rPr>
              <a:t>is caused by skin abrasion as happens in their jobs.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There </a:t>
            </a:r>
            <a:r>
              <a:rPr lang="en-US" altLang="en-US" dirty="0">
                <a:ea typeface="ＭＳ Ｐゴシック" pitchFamily="34" charset="-128"/>
              </a:rPr>
              <a:t>is lateral stress on the </a:t>
            </a:r>
            <a:r>
              <a:rPr lang="en-US" altLang="en-US" dirty="0" smtClean="0">
                <a:ea typeface="ＭＳ Ｐゴシック" pitchFamily="34" charset="-128"/>
              </a:rPr>
              <a:t>knee </a:t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in </a:t>
            </a:r>
            <a:r>
              <a:rPr lang="en-US" altLang="en-US" dirty="0">
                <a:ea typeface="ＭＳ Ｐゴシック" pitchFamily="34" charset="-128"/>
              </a:rPr>
              <a:t>these occupations.</a:t>
            </a:r>
          </a:p>
        </p:txBody>
      </p:sp>
      <p:sp>
        <p:nvSpPr>
          <p:cNvPr id="34820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34821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4: </a:t>
            </a:r>
            <a:r>
              <a:rPr lang="en-US" altLang="en-US" sz="2000" b="0" dirty="0"/>
              <a:t>Disjointed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$100 Answer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Why is “clergyman’s knee” (a type of bursitis) common among carpet layers and roofers?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Their jobs demand locked knees for long periods of time.</a:t>
            </a:r>
          </a:p>
          <a:p>
            <a:pPr marL="582613" indent="-582613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They kneel often.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Bursitis is caused by skin abrasion as happens in their jobs.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There is lateral stress on the knee </a:t>
            </a:r>
            <a:b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</a:b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in these occupations.</a:t>
            </a:r>
          </a:p>
        </p:txBody>
      </p:sp>
      <p:sp>
        <p:nvSpPr>
          <p:cNvPr id="35844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4: </a:t>
            </a:r>
            <a:r>
              <a:rPr lang="en-US" altLang="en-US" sz="2000" b="0" dirty="0"/>
              <a:t>Disjointed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$200 Question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Extreme stress on a joint where articular surfaces come out of position will </a:t>
            </a:r>
            <a:r>
              <a:rPr lang="en-US" altLang="en-US" dirty="0" smtClean="0">
                <a:ea typeface="ＭＳ Ｐゴシック" pitchFamily="34" charset="-128"/>
              </a:rPr>
              <a:t>cause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bruising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avascularity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luxation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bruxism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6868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3686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4: </a:t>
            </a:r>
            <a:r>
              <a:rPr lang="en-US" altLang="en-US" sz="2000" b="0" dirty="0"/>
              <a:t>Disjointed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$200 Answer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Extreme stress on a joint where articular surfaces come out of position will cause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bruising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avascularity</a:t>
            </a:r>
            <a:endParaRPr lang="en-US" altLang="en-US" dirty="0">
              <a:solidFill>
                <a:srgbClr val="5AA56E"/>
              </a:solidFill>
              <a:ea typeface="ＭＳ Ｐゴシック" pitchFamily="34" charset="-128"/>
            </a:endParaRPr>
          </a:p>
          <a:p>
            <a:pPr marL="546100" indent="-546100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luxation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bruxism</a:t>
            </a:r>
          </a:p>
        </p:txBody>
      </p:sp>
      <p:sp>
        <p:nvSpPr>
          <p:cNvPr id="37892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4: </a:t>
            </a:r>
            <a:r>
              <a:rPr lang="en-US" altLang="en-US" sz="2000" b="0" dirty="0"/>
              <a:t>Disjointed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$300 Question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What symptoms would you expect to see in an individual who has damaged the menisci of the knee joint?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difficulty </a:t>
            </a:r>
            <a:r>
              <a:rPr lang="en-US" altLang="en-US" dirty="0">
                <a:ea typeface="ＭＳ Ｐゴシック" pitchFamily="34" charset="-128"/>
              </a:rPr>
              <a:t>in locking the knee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inability </a:t>
            </a:r>
            <a:r>
              <a:rPr lang="en-US" altLang="en-US" dirty="0">
                <a:ea typeface="ＭＳ Ｐゴシック" pitchFamily="34" charset="-128"/>
              </a:rPr>
              <a:t>to stabilize the joint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pain </a:t>
            </a:r>
            <a:r>
              <a:rPr lang="en-US" altLang="en-US" dirty="0">
                <a:ea typeface="ＭＳ Ｐゴシック" pitchFamily="34" charset="-128"/>
              </a:rPr>
              <a:t>in the knee area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all </a:t>
            </a:r>
            <a:r>
              <a:rPr lang="en-US" altLang="en-US" dirty="0">
                <a:ea typeface="ＭＳ Ｐゴシック" pitchFamily="34" charset="-128"/>
              </a:rPr>
              <a:t>of the above</a:t>
            </a:r>
          </a:p>
        </p:txBody>
      </p:sp>
      <p:sp>
        <p:nvSpPr>
          <p:cNvPr id="38916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38917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4: </a:t>
            </a:r>
            <a:r>
              <a:rPr lang="en-US" altLang="en-US" sz="2000" b="0" dirty="0"/>
              <a:t>Disjointed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$300 Answer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What symptoms would you expect to see in an individual who has damaged the menisci of the knee joint?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difficulty in locking the knee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inability to stabilize the joint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pain in the knee area</a:t>
            </a:r>
          </a:p>
          <a:p>
            <a:pPr marL="611188" indent="-611188" eaLnBrk="1" hangingPunct="1">
              <a:buFont typeface="+mj-lt"/>
              <a:buAutoNum type="alphaLcPeriod"/>
              <a:tabLst>
                <a:tab pos="620713" algn="l"/>
              </a:tabLst>
              <a:defRPr/>
            </a:pPr>
            <a:r>
              <a:rPr lang="en-US" altLang="en-US" b="1" dirty="0">
                <a:ea typeface="ＭＳ Ｐゴシック" pitchFamily="34" charset="-128"/>
              </a:rPr>
              <a:t>all of the above</a:t>
            </a:r>
          </a:p>
        </p:txBody>
      </p:sp>
      <p:sp>
        <p:nvSpPr>
          <p:cNvPr id="39940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4: </a:t>
            </a:r>
            <a:r>
              <a:rPr lang="en-US" altLang="en-US" sz="2000" b="0" dirty="0"/>
              <a:t>Disjointed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$400 Question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Knobby fingers caused by osteoarthritis are also known as </a:t>
            </a:r>
            <a:endParaRPr lang="en-US" altLang="en-US" dirty="0" smtClean="0">
              <a:ea typeface="ＭＳ Ｐゴシック" pitchFamily="34" charset="-128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joint </a:t>
            </a:r>
            <a:r>
              <a:rPr lang="en-US" altLang="en-US" dirty="0">
                <a:ea typeface="ＭＳ Ｐゴシック" pitchFamily="34" charset="-128"/>
              </a:rPr>
              <a:t>mice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tophi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pannus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Heberden’s</a:t>
            </a:r>
            <a:r>
              <a:rPr lang="en-US" altLang="en-US" dirty="0" smtClean="0">
                <a:ea typeface="ＭＳ Ｐゴシック" pitchFamily="34" charset="-128"/>
              </a:rPr>
              <a:t> nodes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096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4096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4: </a:t>
            </a:r>
            <a:r>
              <a:rPr lang="en-US" altLang="en-US" sz="2000" b="0" dirty="0"/>
              <a:t>Disjointed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$400 Answer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Knobby fingers caused by osteoarthritis are also known as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joint mice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tophi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pannus</a:t>
            </a:r>
            <a:endParaRPr lang="en-US" altLang="en-US" dirty="0">
              <a:solidFill>
                <a:srgbClr val="5AA56E"/>
              </a:solidFill>
              <a:ea typeface="ＭＳ Ｐゴシック" pitchFamily="34" charset="-128"/>
            </a:endParaRPr>
          </a:p>
          <a:p>
            <a:pPr marL="555625" indent="-555625" eaLnBrk="1" hangingPunct="1">
              <a:buFont typeface="+mj-lt"/>
              <a:buAutoNum type="alphaLcPeriod"/>
              <a:defRPr/>
            </a:pPr>
            <a:r>
              <a:rPr lang="en-US" altLang="en-US" b="1" dirty="0" err="1">
                <a:ea typeface="ＭＳ Ｐゴシック" pitchFamily="34" charset="-128"/>
              </a:rPr>
              <a:t>Heberden’s</a:t>
            </a:r>
            <a:r>
              <a:rPr lang="en-US" altLang="en-US" b="1" dirty="0">
                <a:ea typeface="ＭＳ Ｐゴシック" pitchFamily="34" charset="-128"/>
              </a:rPr>
              <a:t> nodes</a:t>
            </a:r>
          </a:p>
        </p:txBody>
      </p:sp>
      <p:sp>
        <p:nvSpPr>
          <p:cNvPr id="41988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1: </a:t>
            </a:r>
            <a:r>
              <a:rPr lang="en-US" altLang="en-US" sz="2000" b="0" dirty="0"/>
              <a:t>We Don’t Have Cavities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$200 Question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In a newborn infant, the large bones of the skull are joined by fibrous connective tissue. The joints are ______ and will grow, interlock, and form immovable bones called _______ joints.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synarthroses</a:t>
            </a:r>
            <a:r>
              <a:rPr lang="en-US" altLang="en-US" dirty="0">
                <a:ea typeface="ＭＳ Ｐゴシック" pitchFamily="34" charset="-128"/>
              </a:rPr>
              <a:t>; </a:t>
            </a:r>
            <a:r>
              <a:rPr lang="en-US" altLang="en-US" dirty="0" err="1">
                <a:ea typeface="ＭＳ Ｐゴシック" pitchFamily="34" charset="-128"/>
              </a:rPr>
              <a:t>gomphosis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symphyses</a:t>
            </a:r>
            <a:r>
              <a:rPr lang="en-US" altLang="en-US" dirty="0">
                <a:ea typeface="ＭＳ Ｐゴシック" pitchFamily="34" charset="-128"/>
              </a:rPr>
              <a:t>; </a:t>
            </a:r>
            <a:r>
              <a:rPr lang="en-US" altLang="en-US" dirty="0" err="1">
                <a:ea typeface="ＭＳ Ｐゴシック" pitchFamily="34" charset="-128"/>
              </a:rPr>
              <a:t>sutural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synchondroses</a:t>
            </a:r>
            <a:r>
              <a:rPr lang="en-US" altLang="en-US" dirty="0">
                <a:ea typeface="ＭＳ Ｐゴシック" pitchFamily="34" charset="-128"/>
              </a:rPr>
              <a:t>; </a:t>
            </a:r>
            <a:r>
              <a:rPr lang="en-US" altLang="en-US" dirty="0" err="1">
                <a:ea typeface="ＭＳ Ｐゴシック" pitchFamily="34" charset="-128"/>
              </a:rPr>
              <a:t>synostosis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syndesmoses</a:t>
            </a:r>
            <a:r>
              <a:rPr lang="en-US" altLang="en-US" dirty="0">
                <a:ea typeface="ＭＳ Ｐゴシック" pitchFamily="34" charset="-128"/>
              </a:rPr>
              <a:t>; </a:t>
            </a:r>
            <a:r>
              <a:rPr lang="en-US" altLang="en-US" dirty="0" err="1">
                <a:ea typeface="ＭＳ Ｐゴシック" pitchFamily="34" charset="-128"/>
              </a:rPr>
              <a:t>sutural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6148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614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4: </a:t>
            </a:r>
            <a:r>
              <a:rPr lang="en-US" altLang="en-US" sz="2000" b="0" dirty="0"/>
              <a:t>Disjointed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$500 Question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858838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A football player received a blow to the upper surface of his shoulder, causing a shoulder separation. What does this mean?</a:t>
            </a:r>
          </a:p>
          <a:p>
            <a:pPr marL="0" indent="0" defTabSz="858838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defTabSz="858838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breaking </a:t>
            </a:r>
            <a:r>
              <a:rPr lang="en-US" altLang="en-US" dirty="0">
                <a:ea typeface="ＭＳ Ｐゴシック" pitchFamily="34" charset="-128"/>
              </a:rPr>
              <a:t>of the clavicle and scapula</a:t>
            </a:r>
          </a:p>
          <a:p>
            <a:pPr marL="514350" indent="-514350" defTabSz="858838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dislocation </a:t>
            </a:r>
            <a:r>
              <a:rPr lang="en-US" altLang="en-US" dirty="0">
                <a:ea typeface="ＭＳ Ｐゴシック" pitchFamily="34" charset="-128"/>
              </a:rPr>
              <a:t>of the </a:t>
            </a:r>
            <a:r>
              <a:rPr lang="en-US" altLang="en-US" dirty="0" err="1">
                <a:ea typeface="ＭＳ Ｐゴシック" pitchFamily="34" charset="-128"/>
              </a:rPr>
              <a:t>acromioclavicular</a:t>
            </a:r>
            <a:r>
              <a:rPr lang="en-US" altLang="en-US" dirty="0">
                <a:ea typeface="ＭＳ Ｐゴシック" pitchFamily="34" charset="-128"/>
              </a:rPr>
              <a:t> joint</a:t>
            </a:r>
          </a:p>
          <a:p>
            <a:pPr marL="514350" indent="-514350" defTabSz="858838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dislocation </a:t>
            </a:r>
            <a:r>
              <a:rPr lang="en-US" altLang="en-US" dirty="0">
                <a:ea typeface="ＭＳ Ｐゴシック" pitchFamily="34" charset="-128"/>
              </a:rPr>
              <a:t>of the </a:t>
            </a:r>
            <a:r>
              <a:rPr lang="en-US" altLang="en-US" dirty="0" err="1">
                <a:ea typeface="ＭＳ Ｐゴシック" pitchFamily="34" charset="-128"/>
              </a:rPr>
              <a:t>sternoclavicular</a:t>
            </a:r>
            <a:r>
              <a:rPr lang="en-US" altLang="en-US" dirty="0">
                <a:ea typeface="ＭＳ Ｐゴシック" pitchFamily="34" charset="-128"/>
              </a:rPr>
              <a:t> joint</a:t>
            </a:r>
          </a:p>
          <a:p>
            <a:pPr marL="514350" indent="-514350" defTabSz="858838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none </a:t>
            </a:r>
            <a:r>
              <a:rPr lang="en-US" altLang="en-US" dirty="0">
                <a:ea typeface="ＭＳ Ｐゴシック" pitchFamily="34" charset="-128"/>
              </a:rPr>
              <a:t>of the above</a:t>
            </a:r>
          </a:p>
        </p:txBody>
      </p:sp>
      <p:sp>
        <p:nvSpPr>
          <p:cNvPr id="43012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43013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4: </a:t>
            </a:r>
            <a:r>
              <a:rPr lang="en-US" altLang="en-US" sz="2000" b="0" dirty="0"/>
              <a:t>Disjointed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$500 Answer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858838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A football player received a blow to the upper surface of his shoulder, causing a shoulder separation. What does this mean?</a:t>
            </a:r>
          </a:p>
          <a:p>
            <a:pPr marL="0" indent="0" defTabSz="858838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defTabSz="858838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breaking of the clavicle and scapula</a:t>
            </a:r>
          </a:p>
          <a:p>
            <a:pPr marL="573088" indent="-573088" defTabSz="858838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dislocation of the </a:t>
            </a:r>
            <a:r>
              <a:rPr lang="en-US" altLang="en-US" b="1" dirty="0" err="1">
                <a:ea typeface="ＭＳ Ｐゴシック" pitchFamily="34" charset="-128"/>
              </a:rPr>
              <a:t>acromioclavicular</a:t>
            </a:r>
            <a:r>
              <a:rPr lang="en-US" altLang="en-US" b="1" dirty="0">
                <a:ea typeface="ＭＳ Ｐゴシック" pitchFamily="34" charset="-128"/>
              </a:rPr>
              <a:t> joint</a:t>
            </a:r>
          </a:p>
          <a:p>
            <a:pPr marL="514350" indent="-514350" defTabSz="858838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dislocation of the </a:t>
            </a: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sternoclavicular</a:t>
            </a: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 joint</a:t>
            </a:r>
          </a:p>
          <a:p>
            <a:pPr marL="514350" indent="-514350" defTabSz="858838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none of the above</a:t>
            </a:r>
          </a:p>
        </p:txBody>
      </p:sp>
      <p:sp>
        <p:nvSpPr>
          <p:cNvPr id="44036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5: Trick or Treat</a:t>
            </a:r>
            <a:br>
              <a:rPr lang="en-US" altLang="en-US" sz="2000" b="0" dirty="0" smtClean="0"/>
            </a:br>
            <a:r>
              <a:rPr lang="en-US" altLang="en-US" dirty="0" smtClean="0"/>
              <a:t>$100 Question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2800" dirty="0">
                <a:latin typeface="Arial" charset="0"/>
              </a:rPr>
              <a:t>Why would joint immobility contribute to the degeneration of articular cartilages in the affected joint?</a:t>
            </a:r>
          </a:p>
          <a:p>
            <a:pPr marL="0" indent="0" eaLnBrk="1" hangingPunct="1"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 marL="566737" indent="-514350" eaLnBrk="1" hangingPunct="1">
              <a:buFont typeface="+mj-lt"/>
              <a:buAutoNum type="alphaLcPeriod"/>
            </a:pPr>
            <a:r>
              <a:rPr lang="en-US" sz="2800" dirty="0" smtClean="0">
                <a:latin typeface="Arial" charset="0"/>
              </a:rPr>
              <a:t>Synovial </a:t>
            </a:r>
            <a:r>
              <a:rPr lang="en-US" sz="2800" dirty="0">
                <a:latin typeface="Arial" charset="0"/>
              </a:rPr>
              <a:t>fluid nourishes the cartilage with nutrients and picks up waste products.  </a:t>
            </a:r>
          </a:p>
          <a:p>
            <a:pPr marL="566737" indent="-514350" eaLnBrk="1" hangingPunct="1">
              <a:buFont typeface="+mj-lt"/>
              <a:buAutoNum type="alphaLcPeriod"/>
            </a:pPr>
            <a:r>
              <a:rPr lang="en-US" sz="2800" dirty="0" smtClean="0">
                <a:latin typeface="Arial" charset="0"/>
              </a:rPr>
              <a:t>Blood </a:t>
            </a:r>
            <a:r>
              <a:rPr lang="en-US" sz="2800" dirty="0">
                <a:latin typeface="Arial" charset="0"/>
              </a:rPr>
              <a:t>flow would decrease within the cartilage.</a:t>
            </a:r>
          </a:p>
          <a:p>
            <a:pPr marL="566737" indent="-514350" eaLnBrk="1" hangingPunct="1">
              <a:buFont typeface="+mj-lt"/>
              <a:buAutoNum type="alphaLcPeriod"/>
            </a:pPr>
            <a:r>
              <a:rPr lang="en-US" sz="2800" dirty="0" smtClean="0">
                <a:latin typeface="Arial" charset="0"/>
              </a:rPr>
              <a:t>Articular </a:t>
            </a:r>
            <a:r>
              <a:rPr lang="en-US" sz="2800" dirty="0">
                <a:latin typeface="Arial" charset="0"/>
              </a:rPr>
              <a:t>cartilage would absorb too much water.</a:t>
            </a:r>
          </a:p>
          <a:p>
            <a:pPr marL="566737" indent="-514350" eaLnBrk="1" hangingPunct="1">
              <a:buFont typeface="+mj-lt"/>
              <a:buAutoNum type="alphaLcPeriod"/>
            </a:pPr>
            <a:r>
              <a:rPr lang="en-US" sz="2800" dirty="0" smtClean="0">
                <a:latin typeface="Arial" charset="0"/>
              </a:rPr>
              <a:t>Both </a:t>
            </a:r>
            <a:r>
              <a:rPr lang="en-US" sz="2800" dirty="0">
                <a:latin typeface="Arial" charset="0"/>
              </a:rPr>
              <a:t>A and B are correct.</a:t>
            </a:r>
          </a:p>
        </p:txBody>
      </p:sp>
      <p:sp>
        <p:nvSpPr>
          <p:cNvPr id="45060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45061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5: </a:t>
            </a:r>
            <a:r>
              <a:rPr lang="en-US" altLang="en-US" sz="2000" b="0" dirty="0"/>
              <a:t>Trick or Treat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$100 Answer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2800" dirty="0">
                <a:latin typeface="Arial" charset="0"/>
              </a:rPr>
              <a:t>Why would joint immobility contribute to the degeneration of articular cartilages in the affected joint?</a:t>
            </a:r>
          </a:p>
          <a:p>
            <a:pPr marL="0" indent="0" eaLnBrk="1" hangingPunct="1"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 marL="592138" indent="-541338" eaLnBrk="1" hangingPunct="1">
              <a:buFont typeface="+mj-lt"/>
              <a:buAutoNum type="alphaLcPeriod"/>
            </a:pPr>
            <a:r>
              <a:rPr lang="en-US" sz="2800" b="1" dirty="0">
                <a:latin typeface="Arial" charset="0"/>
              </a:rPr>
              <a:t>Synovial fluid nourishes the cartilage with nutrients and picks up waste products.  </a:t>
            </a:r>
          </a:p>
          <a:p>
            <a:pPr marL="566737" indent="-514350" eaLnBrk="1" hangingPunct="1"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latin typeface="Arial" charset="0"/>
              </a:rPr>
              <a:t>Blood flow would decrease within the cartilage.</a:t>
            </a:r>
          </a:p>
          <a:p>
            <a:pPr marL="566737" indent="-514350" eaLnBrk="1" hangingPunct="1"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latin typeface="Arial" charset="0"/>
              </a:rPr>
              <a:t>Articular cartilage would absorb too much water.</a:t>
            </a:r>
          </a:p>
          <a:p>
            <a:pPr marL="566737" indent="-514350" eaLnBrk="1" hangingPunct="1"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latin typeface="Arial" charset="0"/>
              </a:rPr>
              <a:t>Both A and B are correct.</a:t>
            </a:r>
          </a:p>
        </p:txBody>
      </p:sp>
      <p:sp>
        <p:nvSpPr>
          <p:cNvPr id="46084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 b="0" dirty="0" smtClean="0"/>
              <a:t>Topic 5: </a:t>
            </a:r>
            <a:r>
              <a:rPr lang="en-US" altLang="en-US" sz="2000" b="0" dirty="0"/>
              <a:t>Trick or Treat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$200 Question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altLang="en-US" sz="2800" dirty="0"/>
              <a:t>You have a young adult patient complaining of joint pain and inflammation. Her uric acid levels are abnormal. Your diagnosis is _____ and the cause is _____.</a:t>
            </a:r>
          </a:p>
          <a:p>
            <a:pPr marL="0" indent="0">
              <a:lnSpc>
                <a:spcPct val="90000"/>
              </a:lnSpc>
            </a:pPr>
            <a:endParaRPr lang="en-US" altLang="en-US" sz="2800" dirty="0"/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800" dirty="0" smtClean="0"/>
              <a:t>gouty </a:t>
            </a:r>
            <a:r>
              <a:rPr lang="en-US" altLang="en-US" sz="2800" dirty="0"/>
              <a:t>arthritis; uric acid crystals in synovial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fluid</a:t>
            </a:r>
            <a:endParaRPr lang="en-US" altLang="en-US" sz="2800" dirty="0"/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800" dirty="0" smtClean="0"/>
              <a:t>rheumatoid </a:t>
            </a:r>
            <a:r>
              <a:rPr lang="en-US" altLang="en-US" sz="2800" dirty="0"/>
              <a:t>arthritis; autoimmune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800" dirty="0" smtClean="0"/>
              <a:t>osteoarthritis</a:t>
            </a:r>
            <a:r>
              <a:rPr lang="en-US" altLang="en-US" sz="2800" dirty="0"/>
              <a:t>; wear and tear of joints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800" dirty="0" smtClean="0"/>
              <a:t>herniated </a:t>
            </a:r>
            <a:r>
              <a:rPr lang="en-US" altLang="en-US" sz="2800" dirty="0"/>
              <a:t>disc; rupture of the </a:t>
            </a:r>
            <a:r>
              <a:rPr lang="en-US" altLang="en-US" sz="2800" dirty="0" err="1" smtClean="0"/>
              <a:t>anulus</a:t>
            </a:r>
            <a:r>
              <a:rPr lang="en-US" altLang="en-US" sz="2800" dirty="0" smtClean="0"/>
              <a:t> </a:t>
            </a:r>
            <a:br>
              <a:rPr lang="en-US" altLang="en-US" sz="2800" dirty="0" smtClean="0"/>
            </a:br>
            <a:r>
              <a:rPr lang="en-US" altLang="en-US" sz="2800" dirty="0" err="1" smtClean="0"/>
              <a:t>fibrosus</a:t>
            </a:r>
            <a:endParaRPr lang="en-US" altLang="en-US" sz="2800" dirty="0"/>
          </a:p>
        </p:txBody>
      </p:sp>
      <p:sp>
        <p:nvSpPr>
          <p:cNvPr id="47108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4710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5: </a:t>
            </a:r>
            <a:r>
              <a:rPr lang="en-US" altLang="en-US" sz="2000" b="0" dirty="0"/>
              <a:t>Trick or Treat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$200 Answer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altLang="en-US" sz="2800" dirty="0"/>
              <a:t>You have a young adult patient complaining of joint pain and inflammation. Her uric acid levels are abnormal. Your diagnosis is _____ and the cause is _____.</a:t>
            </a:r>
          </a:p>
          <a:p>
            <a:pPr marL="0" indent="0">
              <a:lnSpc>
                <a:spcPct val="90000"/>
              </a:lnSpc>
            </a:pPr>
            <a:endParaRPr lang="en-US" altLang="en-US" sz="2800" dirty="0"/>
          </a:p>
          <a:p>
            <a:pPr marL="546100" indent="-54610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800" b="1" dirty="0"/>
              <a:t>gouty arthritis; uric acid crystals in synovial fluid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800" dirty="0">
                <a:solidFill>
                  <a:srgbClr val="5AA56E"/>
                </a:solidFill>
              </a:rPr>
              <a:t>rheumatoid arthritis; autoimmune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800" dirty="0">
                <a:solidFill>
                  <a:srgbClr val="5AA56E"/>
                </a:solidFill>
              </a:rPr>
              <a:t>osteoarthritis; wear and tear of joints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en-US" altLang="en-US" sz="2800" dirty="0">
                <a:solidFill>
                  <a:srgbClr val="5AA56E"/>
                </a:solidFill>
              </a:rPr>
              <a:t>herniated disc; rupture of the </a:t>
            </a:r>
            <a:r>
              <a:rPr lang="en-US" altLang="en-US" sz="2800" dirty="0" err="1">
                <a:solidFill>
                  <a:srgbClr val="5AA56E"/>
                </a:solidFill>
              </a:rPr>
              <a:t>anulus</a:t>
            </a:r>
            <a:r>
              <a:rPr lang="en-US" altLang="en-US" sz="2800" dirty="0">
                <a:solidFill>
                  <a:srgbClr val="5AA56E"/>
                </a:solidFill>
              </a:rPr>
              <a:t> </a:t>
            </a:r>
            <a:br>
              <a:rPr lang="en-US" altLang="en-US" sz="2800" dirty="0">
                <a:solidFill>
                  <a:srgbClr val="5AA56E"/>
                </a:solidFill>
              </a:rPr>
            </a:br>
            <a:r>
              <a:rPr lang="en-US" altLang="en-US" sz="2800" dirty="0" err="1">
                <a:solidFill>
                  <a:srgbClr val="5AA56E"/>
                </a:solidFill>
              </a:rPr>
              <a:t>fibrosus</a:t>
            </a:r>
            <a:endParaRPr lang="en-US" altLang="en-US" sz="2800" dirty="0">
              <a:solidFill>
                <a:srgbClr val="5AA56E"/>
              </a:solidFill>
            </a:endParaRPr>
          </a:p>
        </p:txBody>
      </p:sp>
      <p:sp>
        <p:nvSpPr>
          <p:cNvPr id="48132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5: </a:t>
            </a:r>
            <a:r>
              <a:rPr lang="en-US" altLang="en-US" sz="2000" b="0" dirty="0"/>
              <a:t>Trick or Treat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$300 Question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Which vertebral movements are involved in (a) looking at the ceiling, (b) bending your neck side to side, and (c) moving your chin to your chest?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(</a:t>
            </a:r>
            <a:r>
              <a:rPr lang="en-US" altLang="en-US" dirty="0">
                <a:ea typeface="ＭＳ Ｐゴシック" pitchFamily="34" charset="-128"/>
              </a:rPr>
              <a:t>a) </a:t>
            </a:r>
            <a:r>
              <a:rPr lang="en-US" altLang="en-US" dirty="0" err="1">
                <a:ea typeface="ＭＳ Ｐゴシック" pitchFamily="34" charset="-128"/>
              </a:rPr>
              <a:t>hyperflexion</a:t>
            </a:r>
            <a:r>
              <a:rPr lang="en-US" altLang="en-US" dirty="0">
                <a:ea typeface="ＭＳ Ｐゴシック" pitchFamily="34" charset="-128"/>
              </a:rPr>
              <a:t>; (b) rotation; (c) flexion 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(</a:t>
            </a:r>
            <a:r>
              <a:rPr lang="en-US" altLang="en-US" dirty="0">
                <a:ea typeface="ＭＳ Ｐゴシック" pitchFamily="34" charset="-128"/>
              </a:rPr>
              <a:t>a) hyperextension; (b) extension; (c) rotation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(</a:t>
            </a:r>
            <a:r>
              <a:rPr lang="en-US" altLang="en-US" dirty="0">
                <a:ea typeface="ＭＳ Ｐゴシック" pitchFamily="34" charset="-128"/>
              </a:rPr>
              <a:t>a) rotation; (b) lateral flexion; (c) flexion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(</a:t>
            </a:r>
            <a:r>
              <a:rPr lang="en-US" altLang="en-US" dirty="0">
                <a:ea typeface="ＭＳ Ｐゴシック" pitchFamily="34" charset="-128"/>
              </a:rPr>
              <a:t>a) hyperextension; (b) lateral flexion; </a:t>
            </a: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(</a:t>
            </a:r>
            <a:r>
              <a:rPr lang="en-US" altLang="en-US" dirty="0">
                <a:ea typeface="ＭＳ Ｐゴシック" pitchFamily="34" charset="-128"/>
              </a:rPr>
              <a:t>c) flexion</a:t>
            </a:r>
          </a:p>
        </p:txBody>
      </p:sp>
      <p:sp>
        <p:nvSpPr>
          <p:cNvPr id="49156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49157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5: </a:t>
            </a:r>
            <a:r>
              <a:rPr lang="en-US" altLang="en-US" sz="2000" b="0" dirty="0"/>
              <a:t>Trick or Treat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$300 Answer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Which vertebral movements are involved in (a) looking at the ceiling, (b) bending your neck side to side, and (c) moving your chin to your chest?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(a) </a:t>
            </a: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hyperflexion</a:t>
            </a: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; (b) rotation; (c) flexion 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(a) hyperextension; (b) extension; (c) rotation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(a) rotation; (b) lateral flexion; (c) flexion</a:t>
            </a:r>
          </a:p>
          <a:p>
            <a:pPr marL="565150" indent="-565150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(a) hyperextension; (b) lateral flexion; </a:t>
            </a:r>
            <a:br>
              <a:rPr lang="en-US" altLang="en-US" b="1" dirty="0">
                <a:ea typeface="ＭＳ Ｐゴシック" pitchFamily="34" charset="-128"/>
              </a:rPr>
            </a:br>
            <a:r>
              <a:rPr lang="en-US" altLang="en-US" b="1" dirty="0">
                <a:ea typeface="ＭＳ Ｐゴシック" pitchFamily="34" charset="-128"/>
              </a:rPr>
              <a:t>(c) flexion</a:t>
            </a:r>
          </a:p>
        </p:txBody>
      </p:sp>
      <p:sp>
        <p:nvSpPr>
          <p:cNvPr id="50180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5: </a:t>
            </a:r>
            <a:r>
              <a:rPr lang="en-US" altLang="en-US" sz="2000" b="0" dirty="0"/>
              <a:t>Trick or Treat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$400 Question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800" dirty="0">
                <a:ea typeface="ＭＳ Ｐゴシック" pitchFamily="34" charset="-128"/>
              </a:rPr>
              <a:t>Menisci are not found in every synovial joint. Menisci are ________. Their function is ________.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2800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another </a:t>
            </a:r>
            <a:r>
              <a:rPr lang="en-US" altLang="en-US" sz="2800" dirty="0">
                <a:ea typeface="ＭＳ Ｐゴシック" pitchFamily="34" charset="-128"/>
              </a:rPr>
              <a:t>name for </a:t>
            </a:r>
            <a:r>
              <a:rPr lang="en-US" altLang="en-US" sz="2800" dirty="0" err="1">
                <a:ea typeface="ＭＳ Ｐゴシック" pitchFamily="34" charset="-128"/>
              </a:rPr>
              <a:t>bursae</a:t>
            </a:r>
            <a:r>
              <a:rPr lang="en-US" altLang="en-US" sz="2800" dirty="0">
                <a:ea typeface="ＭＳ Ｐゴシック" pitchFamily="34" charset="-128"/>
              </a:rPr>
              <a:t>; reducing friction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pads </a:t>
            </a:r>
            <a:r>
              <a:rPr lang="en-US" altLang="en-US" sz="2800" dirty="0">
                <a:ea typeface="ＭＳ Ｐゴシック" pitchFamily="34" charset="-128"/>
              </a:rPr>
              <a:t>of fibrocartilage; subdividing a synovial cavity and allowing for variations in shape of articular surfaces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fat </a:t>
            </a:r>
            <a:r>
              <a:rPr lang="en-US" altLang="en-US" sz="2800" dirty="0">
                <a:ea typeface="ＭＳ Ｐゴシック" pitchFamily="34" charset="-128"/>
              </a:rPr>
              <a:t>pads; protecting articular cartilage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specialized </a:t>
            </a:r>
            <a:r>
              <a:rPr lang="en-US" altLang="en-US" sz="2800" dirty="0" err="1">
                <a:ea typeface="ＭＳ Ｐゴシック" pitchFamily="34" charset="-128"/>
              </a:rPr>
              <a:t>intracapsular</a:t>
            </a:r>
            <a:r>
              <a:rPr lang="en-US" altLang="en-US" sz="2800" dirty="0">
                <a:ea typeface="ＭＳ Ｐゴシック" pitchFamily="34" charset="-128"/>
              </a:rPr>
              <a:t> ligaments</a:t>
            </a:r>
            <a:r>
              <a:rPr lang="en-US" altLang="en-US" sz="2800" dirty="0" smtClean="0">
                <a:ea typeface="ＭＳ Ｐゴシック" pitchFamily="34" charset="-128"/>
              </a:rPr>
              <a:t>;</a:t>
            </a:r>
            <a:br>
              <a:rPr lang="en-US" altLang="en-US" sz="2800" dirty="0" smtClean="0">
                <a:ea typeface="ＭＳ Ｐゴシック" pitchFamily="34" charset="-128"/>
              </a:rPr>
            </a:br>
            <a:r>
              <a:rPr lang="en-US" altLang="en-US" sz="2800" dirty="0" smtClean="0">
                <a:ea typeface="ＭＳ Ｐゴシック" pitchFamily="34" charset="-128"/>
              </a:rPr>
              <a:t>reducing </a:t>
            </a:r>
            <a:r>
              <a:rPr lang="en-US" altLang="en-US" sz="2800" dirty="0">
                <a:ea typeface="ＭＳ Ｐゴシック" pitchFamily="34" charset="-128"/>
              </a:rPr>
              <a:t>undesirable movements</a:t>
            </a:r>
          </a:p>
        </p:txBody>
      </p:sp>
      <p:sp>
        <p:nvSpPr>
          <p:cNvPr id="5120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5120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5: </a:t>
            </a:r>
            <a:r>
              <a:rPr lang="en-US" altLang="en-US" sz="2000" b="0" dirty="0"/>
              <a:t>Trick or Treat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$400 Answer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800" dirty="0">
                <a:ea typeface="ＭＳ Ｐゴシック" pitchFamily="34" charset="-128"/>
              </a:rPr>
              <a:t>Menisci are not found in every synovial joint. Menisci are ________. Their function is ________.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2800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another name for </a:t>
            </a: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bursae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; reducing friction</a:t>
            </a:r>
          </a:p>
          <a:p>
            <a:pPr marL="555625" indent="-555625" eaLnBrk="1" hangingPunct="1">
              <a:buFont typeface="+mj-lt"/>
              <a:buAutoNum type="alphaLcPeriod"/>
              <a:defRPr/>
            </a:pPr>
            <a:r>
              <a:rPr lang="en-US" altLang="en-US" sz="2800" b="1" dirty="0">
                <a:ea typeface="ＭＳ Ｐゴシック" pitchFamily="34" charset="-128"/>
              </a:rPr>
              <a:t>pads of fibrocartilage; subdividing a synovial cavity and allowing for variations in shape of articular surfaces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fat pads; protecting articular cartilage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specialized </a:t>
            </a: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intracapsular</a:t>
            </a: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 ligaments;</a:t>
            </a:r>
            <a:b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</a:b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reducing undesirable movements</a:t>
            </a:r>
          </a:p>
        </p:txBody>
      </p:sp>
      <p:sp>
        <p:nvSpPr>
          <p:cNvPr id="52228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1:</a:t>
            </a:r>
            <a:r>
              <a:rPr lang="en-US" altLang="en-US" dirty="0" smtClean="0"/>
              <a:t> </a:t>
            </a:r>
            <a:r>
              <a:rPr lang="en-US" altLang="en-US" sz="2000" b="0" dirty="0"/>
              <a:t>We Don’t Have Cavities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$200 Answer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In a newborn infant, the large bones of the skull are joined by fibrous connective tissue. The joints are ______ and will grow, interlock, and form immovable bones called _______ joints.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synarthroses</a:t>
            </a: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; </a:t>
            </a: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gomphosis</a:t>
            </a:r>
            <a:endParaRPr lang="en-US" altLang="en-US" dirty="0">
              <a:solidFill>
                <a:srgbClr val="5AA56E"/>
              </a:solidFill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symphyses</a:t>
            </a: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; </a:t>
            </a: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sutural</a:t>
            </a:r>
            <a:endParaRPr lang="en-US" altLang="en-US" dirty="0">
              <a:solidFill>
                <a:srgbClr val="5AA56E"/>
              </a:solidFill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synchondroses</a:t>
            </a: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; </a:t>
            </a: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synostosis</a:t>
            </a:r>
            <a:endParaRPr lang="en-US" altLang="en-US" dirty="0">
              <a:solidFill>
                <a:srgbClr val="5AA56E"/>
              </a:solidFill>
              <a:ea typeface="ＭＳ Ｐゴシック" pitchFamily="34" charset="-128"/>
            </a:endParaRPr>
          </a:p>
          <a:p>
            <a:pPr marL="582613" indent="-582613" eaLnBrk="1" hangingPunct="1">
              <a:buFont typeface="+mj-lt"/>
              <a:buAutoNum type="alphaLcPeriod"/>
              <a:defRPr/>
            </a:pPr>
            <a:r>
              <a:rPr lang="en-US" altLang="en-US" b="1" dirty="0" err="1">
                <a:ea typeface="ＭＳ Ｐゴシック" pitchFamily="34" charset="-128"/>
              </a:rPr>
              <a:t>syndesmoses</a:t>
            </a:r>
            <a:r>
              <a:rPr lang="en-US" altLang="en-US" b="1" dirty="0">
                <a:ea typeface="ＭＳ Ｐゴシック" pitchFamily="34" charset="-128"/>
              </a:rPr>
              <a:t>; </a:t>
            </a:r>
            <a:r>
              <a:rPr lang="en-US" altLang="en-US" b="1" dirty="0" err="1">
                <a:ea typeface="ＭＳ Ｐゴシック" pitchFamily="34" charset="-128"/>
              </a:rPr>
              <a:t>sutural</a:t>
            </a:r>
            <a:endParaRPr lang="en-US" altLang="en-US" b="1" dirty="0">
              <a:ea typeface="ＭＳ Ｐゴシック" pitchFamily="34" charset="-128"/>
            </a:endParaRPr>
          </a:p>
        </p:txBody>
      </p:sp>
      <p:sp>
        <p:nvSpPr>
          <p:cNvPr id="7172" name="Rectangle 11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5: </a:t>
            </a:r>
            <a:r>
              <a:rPr lang="en-US" altLang="en-US" sz="2000" b="0" dirty="0"/>
              <a:t>Trick or Treat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$500 Question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Where would you find the following ligaments: </a:t>
            </a:r>
            <a:r>
              <a:rPr lang="en-US" altLang="en-US" dirty="0" err="1">
                <a:ea typeface="ＭＳ Ｐゴシック" pitchFamily="34" charset="-128"/>
              </a:rPr>
              <a:t>iliofemoral</a:t>
            </a:r>
            <a:r>
              <a:rPr lang="en-US" altLang="en-US" dirty="0">
                <a:ea typeface="ＭＳ Ｐゴシック" pitchFamily="34" charset="-128"/>
              </a:rPr>
              <a:t> ligament, </a:t>
            </a:r>
            <a:r>
              <a:rPr lang="en-US" altLang="en-US" dirty="0" err="1">
                <a:ea typeface="ＭＳ Ｐゴシック" pitchFamily="34" charset="-128"/>
              </a:rPr>
              <a:t>pubofemoral</a:t>
            </a:r>
            <a:r>
              <a:rPr lang="en-US" altLang="en-US" dirty="0">
                <a:ea typeface="ＭＳ Ｐゴシック" pitchFamily="34" charset="-128"/>
              </a:rPr>
              <a:t> ligament, and </a:t>
            </a:r>
            <a:r>
              <a:rPr lang="en-US" altLang="en-US" dirty="0" err="1">
                <a:ea typeface="ＭＳ Ｐゴシック" pitchFamily="34" charset="-128"/>
              </a:rPr>
              <a:t>ischiofemoral</a:t>
            </a:r>
            <a:r>
              <a:rPr lang="en-US" altLang="en-US" dirty="0">
                <a:ea typeface="ＭＳ Ｐゴシック" pitchFamily="34" charset="-128"/>
              </a:rPr>
              <a:t> ligament?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hip </a:t>
            </a:r>
            <a:r>
              <a:rPr lang="en-US" altLang="en-US" dirty="0">
                <a:ea typeface="ＭＳ Ｐゴシック" pitchFamily="34" charset="-128"/>
              </a:rPr>
              <a:t>joint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knee </a:t>
            </a:r>
            <a:r>
              <a:rPr lang="en-US" altLang="en-US" dirty="0">
                <a:ea typeface="ＭＳ Ｐゴシック" pitchFamily="34" charset="-128"/>
              </a:rPr>
              <a:t>joint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shoulder </a:t>
            </a:r>
            <a:r>
              <a:rPr lang="en-US" altLang="en-US" dirty="0">
                <a:ea typeface="ＭＳ Ｐゴシック" pitchFamily="34" charset="-128"/>
              </a:rPr>
              <a:t>joint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ankle </a:t>
            </a:r>
            <a:r>
              <a:rPr lang="en-US" altLang="en-US" dirty="0">
                <a:ea typeface="ＭＳ Ｐゴシック" pitchFamily="34" charset="-128"/>
              </a:rPr>
              <a:t>joint</a:t>
            </a:r>
          </a:p>
        </p:txBody>
      </p:sp>
      <p:sp>
        <p:nvSpPr>
          <p:cNvPr id="53252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53253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5: </a:t>
            </a:r>
            <a:r>
              <a:rPr lang="en-US" altLang="en-US" sz="2000" b="0" dirty="0"/>
              <a:t>Trick or Treat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$500 Answer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644650"/>
            <a:ext cx="8702675" cy="47529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Where would you find the following ligaments: </a:t>
            </a:r>
            <a:r>
              <a:rPr lang="en-US" altLang="en-US" dirty="0" err="1">
                <a:ea typeface="ＭＳ Ｐゴシック" pitchFamily="34" charset="-128"/>
              </a:rPr>
              <a:t>iliofemoral</a:t>
            </a:r>
            <a:r>
              <a:rPr lang="en-US" altLang="en-US" dirty="0">
                <a:ea typeface="ＭＳ Ｐゴシック" pitchFamily="34" charset="-128"/>
              </a:rPr>
              <a:t> ligament, </a:t>
            </a:r>
            <a:r>
              <a:rPr lang="en-US" altLang="en-US" dirty="0" err="1">
                <a:ea typeface="ＭＳ Ｐゴシック" pitchFamily="34" charset="-128"/>
              </a:rPr>
              <a:t>pubofemoral</a:t>
            </a:r>
            <a:r>
              <a:rPr lang="en-US" altLang="en-US" dirty="0">
                <a:ea typeface="ＭＳ Ｐゴシック" pitchFamily="34" charset="-128"/>
              </a:rPr>
              <a:t> ligament, and </a:t>
            </a:r>
            <a:r>
              <a:rPr lang="en-US" altLang="en-US" dirty="0" err="1">
                <a:ea typeface="ＭＳ Ｐゴシック" pitchFamily="34" charset="-128"/>
              </a:rPr>
              <a:t>ischiofemoral</a:t>
            </a:r>
            <a:r>
              <a:rPr lang="en-US" altLang="en-US" dirty="0">
                <a:ea typeface="ＭＳ Ｐゴシック" pitchFamily="34" charset="-128"/>
              </a:rPr>
              <a:t> ligament?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46100" indent="-546100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hip joint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knee joint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shoulder joint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ankle joint</a:t>
            </a:r>
          </a:p>
        </p:txBody>
      </p:sp>
      <p:sp>
        <p:nvSpPr>
          <p:cNvPr id="54276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FINAL ROUND </a:t>
            </a:r>
            <a:r>
              <a:rPr lang="en-US" altLang="en-US" b="0" smtClean="0"/>
              <a:t>Question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The relationships of the skeletal system to which other systems is critical for regulation of calcium and phosphate levels?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respiratory </a:t>
            </a:r>
            <a:r>
              <a:rPr lang="en-US" altLang="en-US" dirty="0">
                <a:ea typeface="ＭＳ Ｐゴシック" pitchFamily="34" charset="-128"/>
              </a:rPr>
              <a:t>and lymphatic systems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integumentary </a:t>
            </a:r>
            <a:r>
              <a:rPr lang="en-US" altLang="en-US" dirty="0">
                <a:ea typeface="ＭＳ Ｐゴシック" pitchFamily="34" charset="-128"/>
              </a:rPr>
              <a:t>and reproductive systems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endocrine </a:t>
            </a:r>
            <a:r>
              <a:rPr lang="en-US" altLang="en-US" dirty="0">
                <a:ea typeface="ＭＳ Ｐゴシック" pitchFamily="34" charset="-128"/>
              </a:rPr>
              <a:t>and cardiovascular systems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digestive </a:t>
            </a:r>
            <a:r>
              <a:rPr lang="en-US" altLang="en-US" dirty="0">
                <a:ea typeface="ＭＳ Ｐゴシック" pitchFamily="34" charset="-128"/>
              </a:rPr>
              <a:t>and urinary systems</a:t>
            </a:r>
          </a:p>
        </p:txBody>
      </p:sp>
      <p:sp>
        <p:nvSpPr>
          <p:cNvPr id="55300" name="Rectangl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55301" name="Rectangle 10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FINAL ROUND </a:t>
            </a:r>
            <a:r>
              <a:rPr lang="en-US" altLang="en-US" b="0" smtClean="0"/>
              <a:t>Answer</a:t>
            </a:r>
            <a:endParaRPr lang="en-US" alt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The relationships of the skeletal system to which other systems is critical for regulation of calcium and phosphate levels?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respiratory and lymphatic systems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integumentary and reproductive systems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endocrine and cardiovascular systems</a:t>
            </a:r>
          </a:p>
          <a:p>
            <a:pPr marL="592138" indent="-592138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digestive and urinary systems</a:t>
            </a:r>
          </a:p>
        </p:txBody>
      </p:sp>
      <p:sp>
        <p:nvSpPr>
          <p:cNvPr id="56324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676400"/>
            <a:ext cx="84105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38138" indent="-338138" algn="l" rtl="0" eaLnBrk="0" fontAlgn="base" hangingPunct="0">
              <a:spcBef>
                <a:spcPct val="2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04913" indent="-571500" algn="l" rtl="0" eaLnBrk="0" fontAlgn="base" hangingPunct="0">
              <a:spcBef>
                <a:spcPct val="2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90713" indent="-571500" algn="l" rtl="0" eaLnBrk="0" fontAlgn="base" hangingPunct="0">
              <a:spcBef>
                <a:spcPct val="2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76513" indent="-571500" algn="l" rtl="0" eaLnBrk="0" fontAlgn="base" hangingPunct="0">
              <a:spcBef>
                <a:spcPct val="2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62313" indent="-571500" algn="l" rtl="0" eaLnBrk="0" fontAlgn="base" hangingPunct="0">
              <a:spcBef>
                <a:spcPct val="2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19513" indent="-571500" algn="l" rtl="0" fontAlgn="base">
              <a:spcBef>
                <a:spcPct val="2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6713" indent="-571500" algn="l" rtl="0" fontAlgn="base">
              <a:spcBef>
                <a:spcPct val="2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33913" indent="-571500" algn="l" rtl="0" fontAlgn="base">
              <a:spcBef>
                <a:spcPct val="2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91113" indent="-571500" algn="l" rtl="0" fontAlgn="base">
              <a:spcBef>
                <a:spcPct val="2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kern="0" dirty="0" smtClean="0">
                <a:ea typeface="ＭＳ Ｐゴシック" pitchFamily="34" charset="-128"/>
              </a:rPr>
              <a:t>Which answer below is an example of an </a:t>
            </a:r>
            <a:r>
              <a:rPr lang="en-US" altLang="en-US" kern="0" dirty="0" err="1" smtClean="0">
                <a:ea typeface="ＭＳ Ｐゴシック" pitchFamily="34" charset="-128"/>
              </a:rPr>
              <a:t>amphiarthrotic</a:t>
            </a:r>
            <a:r>
              <a:rPr lang="en-US" altLang="en-US" kern="0" dirty="0" smtClean="0">
                <a:ea typeface="ＭＳ Ｐゴシック" pitchFamily="34" charset="-128"/>
              </a:rPr>
              <a:t> joint?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kern="0" dirty="0" smtClean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kern="0" dirty="0" err="1" smtClean="0">
                <a:ea typeface="ＭＳ Ｐゴシック" pitchFamily="34" charset="-128"/>
              </a:rPr>
              <a:t>syndesmosis</a:t>
            </a:r>
            <a:r>
              <a:rPr lang="en-US" altLang="en-US" kern="0" dirty="0" smtClean="0">
                <a:ea typeface="ＭＳ Ｐゴシック" pitchFamily="34" charset="-128"/>
              </a:rPr>
              <a:t> between the distal tibia and fibula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kern="0" dirty="0" err="1" smtClean="0">
                <a:ea typeface="ＭＳ Ｐゴシック" pitchFamily="34" charset="-128"/>
              </a:rPr>
              <a:t>symphysis</a:t>
            </a:r>
            <a:r>
              <a:rPr lang="en-US" altLang="en-US" kern="0" dirty="0" smtClean="0">
                <a:ea typeface="ＭＳ Ｐゴシック" pitchFamily="34" charset="-128"/>
              </a:rPr>
              <a:t> between pubic bones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kern="0" dirty="0" err="1" smtClean="0">
                <a:ea typeface="ＭＳ Ｐゴシック" pitchFamily="34" charset="-128"/>
              </a:rPr>
              <a:t>symphysis</a:t>
            </a:r>
            <a:r>
              <a:rPr lang="en-US" altLang="en-US" kern="0" dirty="0" smtClean="0">
                <a:ea typeface="ＭＳ Ｐゴシック" pitchFamily="34" charset="-128"/>
              </a:rPr>
              <a:t> between the vertebral bodies of the vertebral column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kern="0" dirty="0" smtClean="0">
                <a:ea typeface="ＭＳ Ｐゴシック" pitchFamily="34" charset="-128"/>
              </a:rPr>
              <a:t>all of the above</a:t>
            </a:r>
            <a:endParaRPr lang="en-US" altLang="en-US" kern="0" dirty="0">
              <a:ea typeface="ＭＳ Ｐゴシック" pitchFamily="34" charset="-128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1: </a:t>
            </a:r>
            <a:r>
              <a:rPr lang="en-US" altLang="en-US" sz="2000" b="0" dirty="0"/>
              <a:t>We Don’t Have Cavities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$300 Question</a:t>
            </a:r>
          </a:p>
        </p:txBody>
      </p:sp>
      <p:sp>
        <p:nvSpPr>
          <p:cNvPr id="8196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 dirty="0">
                <a:ea typeface="ＭＳ Ｐゴシック" pitchFamily="34" charset="-128"/>
              </a:rPr>
              <a:t>ANSWER</a:t>
            </a:r>
          </a:p>
        </p:txBody>
      </p:sp>
      <p:sp>
        <p:nvSpPr>
          <p:cNvPr id="8197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1: </a:t>
            </a:r>
            <a:r>
              <a:rPr lang="en-US" altLang="en-US" sz="2000" b="0" dirty="0"/>
              <a:t>We Don’t Have Cavities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$300 Answer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76" y="1666952"/>
            <a:ext cx="8410575" cy="47529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Which answer below is an example of an </a:t>
            </a:r>
            <a:r>
              <a:rPr lang="en-US" altLang="en-US" dirty="0" err="1">
                <a:ea typeface="ＭＳ Ｐゴシック" pitchFamily="34" charset="-128"/>
              </a:rPr>
              <a:t>amphiarthrotic</a:t>
            </a:r>
            <a:r>
              <a:rPr lang="en-US" altLang="en-US" dirty="0">
                <a:ea typeface="ＭＳ Ｐゴシック" pitchFamily="34" charset="-128"/>
              </a:rPr>
              <a:t> joint?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syndesmosis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>
                <a:ea typeface="ＭＳ Ｐゴシック" pitchFamily="34" charset="-128"/>
              </a:rPr>
              <a:t>between the distal tibia and fibula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symphysis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>
                <a:ea typeface="ＭＳ Ｐゴシック" pitchFamily="34" charset="-128"/>
              </a:rPr>
              <a:t>between pubic bones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symphysis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>
                <a:ea typeface="ＭＳ Ｐゴシック" pitchFamily="34" charset="-128"/>
              </a:rPr>
              <a:t>between the vertebral bodies of the vertebral column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b="1" dirty="0" smtClean="0">
                <a:ea typeface="ＭＳ Ｐゴシック" pitchFamily="34" charset="-128"/>
              </a:rPr>
              <a:t>all </a:t>
            </a:r>
            <a:r>
              <a:rPr lang="en-US" altLang="en-US" b="1" dirty="0">
                <a:ea typeface="ＭＳ Ｐゴシック" pitchFamily="34" charset="-128"/>
              </a:rPr>
              <a:t>of the above</a:t>
            </a:r>
          </a:p>
        </p:txBody>
      </p:sp>
      <p:sp>
        <p:nvSpPr>
          <p:cNvPr id="9220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1: </a:t>
            </a:r>
            <a:r>
              <a:rPr lang="en-US" altLang="en-US" sz="2000" b="0" dirty="0"/>
              <a:t>We Don’t Have Cavities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$400 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If you were looking at a </a:t>
            </a:r>
            <a:r>
              <a:rPr lang="en-US" altLang="en-US" dirty="0" err="1">
                <a:ea typeface="ＭＳ Ｐゴシック" pitchFamily="34" charset="-128"/>
              </a:rPr>
              <a:t>synchondrosis</a:t>
            </a:r>
            <a:r>
              <a:rPr lang="en-US" altLang="en-US" dirty="0">
                <a:ea typeface="ＭＳ Ｐゴシック" pitchFamily="34" charset="-128"/>
              </a:rPr>
              <a:t> in a skeleton, you’d be looking at the _____.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joint </a:t>
            </a:r>
            <a:r>
              <a:rPr lang="en-US" altLang="en-US" dirty="0">
                <a:ea typeface="ＭＳ Ｐゴシック" pitchFamily="34" charset="-128"/>
              </a:rPr>
              <a:t>between the first rib and manubrium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epiphyseal </a:t>
            </a:r>
            <a:r>
              <a:rPr lang="en-US" altLang="en-US" dirty="0">
                <a:ea typeface="ＭＳ Ｐゴシック" pitchFamily="34" charset="-128"/>
              </a:rPr>
              <a:t>cartilage between epiphysis and diaphysis of a long bone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pubic </a:t>
            </a:r>
            <a:r>
              <a:rPr lang="en-US" altLang="en-US" dirty="0" err="1">
                <a:ea typeface="ＭＳ Ｐゴシック" pitchFamily="34" charset="-128"/>
              </a:rPr>
              <a:t>symphysis</a:t>
            </a:r>
            <a:endParaRPr lang="en-US" altLang="en-US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both </a:t>
            </a:r>
            <a:r>
              <a:rPr lang="en-US" altLang="en-US" dirty="0">
                <a:ea typeface="ＭＳ Ｐゴシック" pitchFamily="34" charset="-128"/>
              </a:rPr>
              <a:t>A and B </a:t>
            </a:r>
          </a:p>
        </p:txBody>
      </p:sp>
      <p:sp>
        <p:nvSpPr>
          <p:cNvPr id="10244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10245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1: </a:t>
            </a:r>
            <a:r>
              <a:rPr lang="en-US" altLang="en-US" sz="2000" b="0" dirty="0"/>
              <a:t>We Don’t Have Cavities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$400 Answer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800" dirty="0">
                <a:ea typeface="ＭＳ Ｐゴシック" pitchFamily="34" charset="-128"/>
              </a:rPr>
              <a:t>If you were looking at a </a:t>
            </a:r>
            <a:r>
              <a:rPr lang="en-US" altLang="en-US" sz="2800" dirty="0" err="1">
                <a:ea typeface="ＭＳ Ｐゴシック" pitchFamily="34" charset="-128"/>
              </a:rPr>
              <a:t>synchondrosis</a:t>
            </a:r>
            <a:r>
              <a:rPr lang="en-US" altLang="en-US" sz="2800" dirty="0">
                <a:ea typeface="ＭＳ Ｐゴシック" pitchFamily="34" charset="-128"/>
              </a:rPr>
              <a:t> in a skeleton, you’d be looking at the _____.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2800" dirty="0">
              <a:ea typeface="ＭＳ Ｐゴシック" pitchFamily="34" charset="-128"/>
            </a:endParaRP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joint between the first rib and manubrium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epiphyseal cartilage between epiphysis and diaphysis of a long bone</a:t>
            </a:r>
          </a:p>
          <a:p>
            <a:pPr marL="514350" indent="-514350" eaLnBrk="1" hangingPunct="1"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pubic </a:t>
            </a:r>
            <a:r>
              <a:rPr lang="en-US" altLang="en-US" sz="2800" dirty="0" err="1">
                <a:solidFill>
                  <a:srgbClr val="5AA56E"/>
                </a:solidFill>
                <a:ea typeface="ＭＳ Ｐゴシック" pitchFamily="34" charset="-128"/>
              </a:rPr>
              <a:t>symphysis</a:t>
            </a:r>
            <a:endParaRPr lang="en-US" altLang="en-US" sz="2800" dirty="0">
              <a:solidFill>
                <a:srgbClr val="5AA56E"/>
              </a:solidFill>
              <a:ea typeface="ＭＳ Ｐゴシック" pitchFamily="34" charset="-128"/>
            </a:endParaRPr>
          </a:p>
          <a:p>
            <a:pPr marL="536575" indent="-536575" eaLnBrk="1" hangingPunct="1">
              <a:buFont typeface="+mj-lt"/>
              <a:buAutoNum type="alphaLcPeriod"/>
              <a:defRPr/>
            </a:pPr>
            <a:r>
              <a:rPr lang="en-US" altLang="en-US" sz="2800" b="1" dirty="0">
                <a:ea typeface="ＭＳ Ｐゴシック" pitchFamily="34" charset="-128"/>
              </a:rPr>
              <a:t>both A and B </a:t>
            </a:r>
          </a:p>
        </p:txBody>
      </p:sp>
      <p:sp>
        <p:nvSpPr>
          <p:cNvPr id="11268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FFFFFF"/>
      </a:dk1>
      <a:lt1>
        <a:srgbClr val="FFFFFF"/>
      </a:lt1>
      <a:dk2>
        <a:srgbClr val="E4ECE4"/>
      </a:dk2>
      <a:lt2>
        <a:srgbClr val="000000"/>
      </a:lt2>
      <a:accent1>
        <a:srgbClr val="FBDF53"/>
      </a:accent1>
      <a:accent2>
        <a:srgbClr val="EB4600"/>
      </a:accent2>
      <a:accent3>
        <a:srgbClr val="EFF4EF"/>
      </a:accent3>
      <a:accent4>
        <a:srgbClr val="DADADA"/>
      </a:accent4>
      <a:accent5>
        <a:srgbClr val="FDECB3"/>
      </a:accent5>
      <a:accent6>
        <a:srgbClr val="D53F00"/>
      </a:accent6>
      <a:hlink>
        <a:srgbClr val="EB4600"/>
      </a:hlink>
      <a:folHlink>
        <a:srgbClr val="D2D2D2"/>
      </a:folHlink>
    </a:clrScheme>
    <a:fontScheme name="Blank Presentatio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2593</Words>
  <Application>Microsoft Office PowerPoint</Application>
  <PresentationFormat>On-screen Show (4:3)</PresentationFormat>
  <Paragraphs>527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Blank Presentation</vt:lpstr>
      <vt:lpstr>Chapter 9 – Joints </vt:lpstr>
      <vt:lpstr>Topic 1: We Don’t Have Cavities $100 Question</vt:lpstr>
      <vt:lpstr>Topic 1: We Don’t Have Cavities $100 Answer</vt:lpstr>
      <vt:lpstr>Topic 1: We Don’t Have Cavities $200 Question</vt:lpstr>
      <vt:lpstr>Topic 1: We Don’t Have Cavities $200 Answer</vt:lpstr>
      <vt:lpstr>Topic 1: We Don’t Have Cavities $300 Question</vt:lpstr>
      <vt:lpstr>Topic 1: We Don’t Have Cavities $300 Answer</vt:lpstr>
      <vt:lpstr>Topic 1: We Don’t Have Cavities $400 Question</vt:lpstr>
      <vt:lpstr>Topic 1: We Don’t Have Cavities $400 Answer</vt:lpstr>
      <vt:lpstr>Topic 1: We Don’t Have Cavities $500 Question</vt:lpstr>
      <vt:lpstr>Topic 1: We Don’t Have Cavities $500 Answer</vt:lpstr>
      <vt:lpstr>Topic 2: Structure and Function $100 Question</vt:lpstr>
      <vt:lpstr>Topic 2: Structure and Function $100 Answer</vt:lpstr>
      <vt:lpstr>Topic 2: Structure and Function $200 Question</vt:lpstr>
      <vt:lpstr>Topic 2: Structure and Function $200 Answer</vt:lpstr>
      <vt:lpstr>Topic 2: Structure and Function $300 Question</vt:lpstr>
      <vt:lpstr>Topic 2: Structure and Function $300 Answer</vt:lpstr>
      <vt:lpstr>Topic 2: Structure and Function $400 Question</vt:lpstr>
      <vt:lpstr>Topic 2: Structure and Function $400 Answer</vt:lpstr>
      <vt:lpstr>Topic 2: Structure and Function $500 Question</vt:lpstr>
      <vt:lpstr>Topic 2: Structure and Function $500 Answer</vt:lpstr>
      <vt:lpstr>Topic 3: In Motion $100 Question</vt:lpstr>
      <vt:lpstr>Topic 3: In Motion $100 Answer</vt:lpstr>
      <vt:lpstr>Topic 3: In Motion $200 Question</vt:lpstr>
      <vt:lpstr>Topic 3: In Motion $200 Answer</vt:lpstr>
      <vt:lpstr>Topic 3: In Motion $300 Question</vt:lpstr>
      <vt:lpstr>Topic 3: In Motion $300 Answer</vt:lpstr>
      <vt:lpstr>Topic 3: In Motion $400 Question</vt:lpstr>
      <vt:lpstr>Topic 3: In Motion $400 Answer</vt:lpstr>
      <vt:lpstr>Topic 3: In Motion $500 Question</vt:lpstr>
      <vt:lpstr>Topic 3: In Motion $500 Answer</vt:lpstr>
      <vt:lpstr>Topic 4: Disjointed $100 Question</vt:lpstr>
      <vt:lpstr>Topic 4: Disjointed $100 Answer</vt:lpstr>
      <vt:lpstr>Topic 4: Disjointed $200 Question</vt:lpstr>
      <vt:lpstr>Topic 4: Disjointed $200 Answer</vt:lpstr>
      <vt:lpstr>Topic 4: Disjointed $300 Question</vt:lpstr>
      <vt:lpstr>Topic 4: Disjointed $300 Answer</vt:lpstr>
      <vt:lpstr>Topic 4: Disjointed $400 Question</vt:lpstr>
      <vt:lpstr>Topic 4: Disjointed $400 Answer</vt:lpstr>
      <vt:lpstr>Topic 4: Disjointed $500 Question</vt:lpstr>
      <vt:lpstr>Topic 4: Disjointed $500 Answer</vt:lpstr>
      <vt:lpstr>Topic 5: Trick or Treat $100 Question</vt:lpstr>
      <vt:lpstr>Topic 5: Trick or Treat $100 Answer</vt:lpstr>
      <vt:lpstr>Topic 5: Trick or Treat $200 Question</vt:lpstr>
      <vt:lpstr>Topic 5: Trick or Treat $200 Answer</vt:lpstr>
      <vt:lpstr>Topic 5: Trick or Treat $300 Question</vt:lpstr>
      <vt:lpstr>Topic 5: Trick or Treat $300 Answer</vt:lpstr>
      <vt:lpstr>Topic 5: Trick or Treat $400 Question</vt:lpstr>
      <vt:lpstr>Topic 5: Trick or Treat $400 Answer</vt:lpstr>
      <vt:lpstr>Topic 5: Trick or Treat $500 Question</vt:lpstr>
      <vt:lpstr>Topic 5: Trick or Treat $500 Answer</vt:lpstr>
      <vt:lpstr>FINAL ROUND Question</vt:lpstr>
      <vt:lpstr>FINAL ROUND Answer</vt:lpstr>
    </vt:vector>
  </TitlesOfParts>
  <Company>Pearson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Bruce</dc:creator>
  <cp:lastModifiedBy>Donna King</cp:lastModifiedBy>
  <cp:revision>78</cp:revision>
  <dcterms:created xsi:type="dcterms:W3CDTF">2010-10-06T23:19:27Z</dcterms:created>
  <dcterms:modified xsi:type="dcterms:W3CDTF">2014-04-23T16:24:57Z</dcterms:modified>
</cp:coreProperties>
</file>