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369">
          <p15:clr>
            <a:srgbClr val="A4A3A4"/>
          </p15:clr>
        </p15:guide>
        <p15:guide id="5" pos="338">
          <p15:clr>
            <a:srgbClr val="A4A3A4"/>
          </p15:clr>
        </p15:guide>
        <p15:guide id="6" pos="4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4A0"/>
    <a:srgbClr val="1D5072"/>
    <a:srgbClr val="204162"/>
    <a:srgbClr val="203E62"/>
    <a:srgbClr val="F4F4F4"/>
    <a:srgbClr val="FFFFFF"/>
    <a:srgbClr val="1B4771"/>
    <a:srgbClr val="0E6095"/>
    <a:srgbClr val="213B5C"/>
    <a:srgbClr val="6B9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1770" y="-102"/>
      </p:cViewPr>
      <p:guideLst>
        <p:guide orient="horz" pos="2160"/>
        <p:guide orient="horz" pos="1367"/>
        <p:guide orient="horz" pos="369"/>
        <p:guide pos="2880"/>
        <p:guide pos="338"/>
        <p:guide pos="4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7034E-80FC-DA47-BE60-7A02AE8D5C4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3237D-4CE7-FE44-8E69-127DEF6C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53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23593-714D-4865-ADA1-B8BDF8FE67B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286AB-5D7A-477B-A6BB-42699DD3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10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74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429953" y="4344243"/>
            <a:ext cx="32060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6A4A0"/>
                </a:solidFill>
              </a:rPr>
              <a:t>Clicker</a:t>
            </a:r>
            <a:r>
              <a:rPr lang="en-US" sz="1600" baseline="0" dirty="0" smtClean="0">
                <a:solidFill>
                  <a:srgbClr val="06A4A0"/>
                </a:solidFill>
              </a:rPr>
              <a:t> Questions</a:t>
            </a:r>
            <a:endParaRPr lang="en-US" sz="1600" dirty="0">
              <a:solidFill>
                <a:srgbClr val="06A4A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279800" y="1371852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1D5072"/>
                </a:solidFill>
              </a:rPr>
              <a:t>Chapter 1</a:t>
            </a:r>
            <a:endParaRPr lang="en-US" sz="4000" b="1" dirty="0">
              <a:solidFill>
                <a:srgbClr val="1D507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264902" y="2469463"/>
            <a:ext cx="34987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0" i="1" dirty="0" smtClean="0">
                <a:solidFill>
                  <a:srgbClr val="06A4A0"/>
                </a:solidFill>
                <a:latin typeface="+mn-lt"/>
              </a:rPr>
              <a:t>An Introduction to Anatomy and Physiology</a:t>
            </a:r>
            <a:endParaRPr lang="en-US" sz="3200" b="0" i="1" dirty="0">
              <a:solidFill>
                <a:srgbClr val="06A4A0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572264" y="4054176"/>
            <a:ext cx="2883987" cy="0"/>
          </a:xfrm>
          <a:prstGeom prst="line">
            <a:avLst/>
          </a:prstGeom>
          <a:ln w="22225">
            <a:solidFill>
              <a:srgbClr val="1D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152400" y="228600"/>
            <a:ext cx="8791576" cy="6124575"/>
          </a:xfrm>
          <a:prstGeom prst="rect">
            <a:avLst/>
          </a:prstGeom>
          <a:noFill/>
          <a:ln w="25400">
            <a:solidFill>
              <a:srgbClr val="1D50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01" y="396194"/>
            <a:ext cx="4748733" cy="5743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22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</a:t>
            </a:r>
            <a:r>
              <a:rPr lang="en-US" smtClean="0"/>
              <a:t>text styles</a:t>
            </a:r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4626"/>
            <a:ext cx="9144000" cy="0"/>
          </a:xfrm>
          <a:prstGeom prst="line">
            <a:avLst/>
          </a:prstGeom>
          <a:ln w="88900">
            <a:solidFill>
              <a:srgbClr val="06A4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9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91300"/>
            <a:ext cx="3086100" cy="266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3A4FA6-DEA2-4E41-BA8A-8D57750F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1300"/>
            <a:ext cx="3086100" cy="266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0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91300"/>
            <a:ext cx="3086100" cy="266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4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289445" cy="958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69533"/>
            <a:ext cx="8125608" cy="44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83" y="6561993"/>
            <a:ext cx="3086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8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1D5072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lnSpc>
          <a:spcPct val="100000"/>
        </a:lnSpc>
        <a:spcBef>
          <a:spcPts val="1000"/>
        </a:spcBef>
        <a:buClrTx/>
        <a:buFont typeface="+mj-lt"/>
        <a:buAutoNum type="alphaLcParenR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71550" indent="-514350" algn="l" defTabSz="914400" rtl="0" eaLnBrk="1" latinLnBrk="0" hangingPunct="1">
        <a:lnSpc>
          <a:spcPct val="100000"/>
        </a:lnSpc>
        <a:spcBef>
          <a:spcPts val="500"/>
        </a:spcBef>
        <a:buClr>
          <a:srgbClr val="06A4A0"/>
        </a:buClr>
        <a:buFont typeface="+mj-lt"/>
        <a:buAutoNum type="alphaL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6A4A0"/>
        </a:buClr>
        <a:buFont typeface="+mj-lt"/>
        <a:buAutoNum type="alphaLcPeriod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6A4A0"/>
        </a:buClr>
        <a:buFont typeface="+mj-lt"/>
        <a:buAutoNum type="alphaLcPeriod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6A4A0"/>
        </a:buClr>
        <a:buFont typeface="+mj-lt"/>
        <a:buAutoNum type="alphaLcPeriod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588509" cy="958065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of the following sciences is considered the oldest medical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biochemistry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physiology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epidemiology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anatomy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564125" cy="958065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of the following sciences is considered the oldest medical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biochemistry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physiology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epidemiology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anatomy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At which level of organization does a histologist investigate structures?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molecular</a:t>
            </a: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organ</a:t>
            </a: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tissue</a:t>
            </a: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cellular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At which level of organization does a histologist investigate structures?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molecular</a:t>
            </a: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organ</a:t>
            </a:r>
          </a:p>
          <a:p>
            <a:pPr marL="444500"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tissue</a:t>
            </a: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cellular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Why is it important to study each level of structural organization?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The organization at each level determines structural characteristics of higher levels.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The organization at each level determines functions of higher levels.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A and B are correct answers.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It is not relevant to study all levels </a:t>
            </a:r>
            <a:r>
              <a:rPr lang="en-US" altLang="en-US" dirty="0" smtClean="0">
                <a:ea typeface="ＭＳ Ｐゴシック" pitchFamily="34" charset="-128"/>
              </a:rPr>
              <a:t>of </a:t>
            </a:r>
            <a:r>
              <a:rPr lang="en-US" altLang="en-US" dirty="0">
                <a:ea typeface="ＭＳ Ｐゴシック" pitchFamily="34" charset="-128"/>
              </a:rPr>
              <a:t>organization.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Why is it important to study each level of structural organization?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The organization at each level determines structural characteristics of higher levels.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The organization at each level determines functions of higher levels.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A and B are correct answers.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It is not relevant to study all levels </a:t>
            </a:r>
            <a:r>
              <a:rPr lang="en-US" altLang="en-US" dirty="0" smtClean="0">
                <a:ea typeface="ＭＳ Ｐゴシック" pitchFamily="34" charset="-128"/>
              </a:rPr>
              <a:t>of </a:t>
            </a:r>
            <a:r>
              <a:rPr lang="en-US" altLang="en-US" dirty="0">
                <a:ea typeface="ＭＳ Ｐゴシック" pitchFamily="34" charset="-128"/>
              </a:rPr>
              <a:t>organization.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The following is a list of several levels of organization that make up the human body. Put them in order from smallest to largest.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1) tissue		3) organ		5) system</a:t>
            </a:r>
          </a:p>
          <a:p>
            <a:pPr marL="0" indent="0"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2) cell		4) organelle</a:t>
            </a:r>
          </a:p>
          <a:p>
            <a:pPr>
              <a:buFont typeface="+mj-lt"/>
              <a:buAutoNum type="alphaLcPeriod"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1, 3, 4, 2, 5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4, 1, 2, 5, 3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5, 3, 1, 2, 4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4, 2, 1, 3, 5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The following is a list of several levels of organization that make up the human body. Put them in order from smallest to largest.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1) tissue		3) organ		5) system</a:t>
            </a:r>
          </a:p>
          <a:p>
            <a:pPr marL="0" indent="0"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2) cell		4) organelle</a:t>
            </a:r>
          </a:p>
          <a:p>
            <a:pPr>
              <a:buFont typeface="+mj-lt"/>
              <a:buAutoNum type="alphaLcPeriod"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1, 3, 4, 2, 5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4, 1, 2, 5, 3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5, 3, 1, 2, 4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4, 2, 1, 3, 5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What is NOT true of the lymphatic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defends against infection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includes the liver and the pancreas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returns fluids to the bloodstream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includes the tonsils and the thymus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4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What is NOT true of the lymphatic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defends against infection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includes the liver and the pancreas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returns fluids to the bloodstream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includes the tonsils and the thymus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type of anatomy listed below is NOT an example of gross anatomy?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regional anatomy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surface anatomy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cellular anatomy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systemic anatomy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en-US" dirty="0"/>
              <a:t>How do you effectively distinguish cytology from histology?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375904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Cytology studies structures of tissues; histology studies functions of tissues.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Cytology analyzes internal structures of  individual cells; histology studies groups of specialized cells that work together.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Cytology uses light microscopy; histology uses electron microscopy.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Cytology studies disease states; </a:t>
            </a:r>
            <a:r>
              <a:rPr lang="en-US" altLang="en-US" dirty="0" smtClean="0"/>
              <a:t>histology </a:t>
            </a:r>
            <a:r>
              <a:rPr lang="en-US" altLang="en-US" dirty="0"/>
              <a:t>studies only healthy tissues.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altLang="en-US" dirty="0"/>
              <a:t>How do you effectively distinguish cytology from histology?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363712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Cytology studies structures of tissues; histology studies functions of tissues.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Cytology analyzes internal structures of  individual cells; histology studies groups of specialized cells that work together.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Cytology uses light microscopy; histology uses electron microscopy.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Cytology studies disease states; </a:t>
            </a:r>
            <a:r>
              <a:rPr lang="en-US" altLang="en-US" dirty="0" smtClean="0"/>
              <a:t>histology </a:t>
            </a:r>
            <a:r>
              <a:rPr lang="en-US" altLang="en-US" dirty="0"/>
              <a:t>studies only healthy tissues.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Blood clotting is an example of 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7243"/>
            <a:ext cx="8125608" cy="4480660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negative feedback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insensible water loss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positive feedback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an electrolyte imbalance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Blood clotting is an example of 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7243"/>
            <a:ext cx="8125608" cy="4480660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negative feedback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insensible water loss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positive feedback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an electrolyte imbalance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Most examples of extrinsic regulation of organ systems in the human body will be controlled via 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125608" cy="4480660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negative feedback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positive feedback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autoregulation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homeostasis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Most examples of extrinsic regulation of organ systems in the human body will be controlled via 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125608" cy="4480660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negative feedback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positive feedback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autoregulation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homeostasis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itchFamily="34" charset="-128"/>
              </a:rPr>
              <a:t>Why is homeostatic regulation important to an organism?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125608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Regulation allows individual organ systems to gain total control of the body.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Individual cells tolerate large ranges of conditions when regulated properly.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Physiological systems can function normally only under carefully controlled conditions. 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Regulation provides a good framework for studying human physiology.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itchFamily="34" charset="-128"/>
              </a:rPr>
              <a:t>Why is homeostatic regulation important to an organism?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125608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Regulation allows individual organ systems to gain total control of the body.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Individual cells tolerate large ranges of conditions when regulated properly.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Physiological systems can function normally only under carefully controlled conditions. 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Regulation provides a good framework for studying human physiology.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Which of these statements describe(s) extrinsic regulation?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7876032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Extrinsic regulation results from the activities of the nervous system or endocrine system.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Extrinsic regulation adjusts activities automatically in response to some environmental change.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Extrinsic regulatory mechanisms involve oxygen levels declining in a tissue that would promote local vasodilation. 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Statements B and C are correct.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/>
              <a:t>Which of these statements describe(s) extrinsic regulation?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48" y="1806109"/>
            <a:ext cx="8443516" cy="4480660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Extrinsic regulation results from the activities of the nervous system or endocrine system.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Extrinsic regulation adjusts activities automatically in response to some environmental change.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Extrinsic regulatory mechanisms involve oxygen levels declining in a tissue that would promote local vasodilation. 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Statements B and C are correct.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type of anatomy listed below is NOT an example of gross anatomy?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regional anatomy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surface anatomy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b="1" dirty="0">
                <a:solidFill>
                  <a:srgbClr val="06A4A0"/>
                </a:solidFill>
                <a:ea typeface="ＭＳ Ｐゴシック" charset="0"/>
                <a:cs typeface="ＭＳ Ｐゴシック" charset="0"/>
              </a:rPr>
              <a:t>cellular anatomy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systemic anatomy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itchFamily="34" charset="-128"/>
              </a:rPr>
              <a:t>Why is positive feedback helpful in blood clotting, but unsuitable for the regulation of rising body temperature?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6517"/>
            <a:ext cx="8363712" cy="4423449"/>
          </a:xfrm>
        </p:spPr>
        <p:txBody>
          <a:bodyPr>
            <a:normAutofit/>
          </a:bodyPr>
          <a:lstStyle/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Positive feedback accelerates the clotting process, but would cause temperature to rise out of control.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Positive feedback would cause temperature to decrease; negative feedback would cause dynamic equilibrium to occur in blood clotting.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Positive feedback is not reliable.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Positive feedback works only in life</a:t>
            </a:r>
            <a:r>
              <a:rPr lang="en-US" dirty="0" smtClean="0">
                <a:latin typeface="Arial" charset="0"/>
                <a:ea typeface="ＭＳ Ｐゴシック" charset="0"/>
              </a:rPr>
              <a:t>-threatening </a:t>
            </a:r>
            <a:r>
              <a:rPr lang="en-US" dirty="0">
                <a:latin typeface="Arial" charset="0"/>
                <a:ea typeface="ＭＳ Ｐゴシック" charset="0"/>
              </a:rPr>
              <a:t>situations.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Why is positive feedback helpful in blood clotting, but unsuitable for the regulation of rising body temperature?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6517"/>
            <a:ext cx="8125608" cy="4423449"/>
          </a:xfrm>
        </p:spPr>
        <p:txBody>
          <a:bodyPr/>
          <a:lstStyle/>
          <a:p>
            <a:pPr marL="568325" indent="-568325">
              <a:buFont typeface="+mj-lt"/>
              <a:buAutoNum type="alphaLcPeriod"/>
            </a:pPr>
            <a:r>
              <a:rPr lang="en-US" b="1" dirty="0">
                <a:solidFill>
                  <a:srgbClr val="06A4A0"/>
                </a:solidFill>
                <a:latin typeface="Arial" charset="0"/>
                <a:ea typeface="ＭＳ Ｐゴシック" charset="0"/>
              </a:rPr>
              <a:t>Positive feedback accelerates the clotting process, but would cause temperature to rise out of control.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Positive feedback would cause temperature to decrease; negative feedback would cause dynamic equilibrium to occur in blood clotting.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Positive feedback is not reliable.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Positive feedback works only in life-threatening situations.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terms below are mismatched?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4953"/>
            <a:ext cx="8125608" cy="4480660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liver/abdominal cavity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lungs/pleural cavity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stomach/pelvic cavity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bladder/pelvic cavity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terms below are mismatched?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4953"/>
            <a:ext cx="8125608" cy="4480660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liver/abdominal cavity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lungs/pleural cavity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stomach/pelvic cavity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bladder/pelvic cavity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When the body is in the correct anatomical position, what does that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The terms left and right refer to the left and right sides of the observer.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Hands are at the sides, dorsum of the hand facing forward, legs apart, head slightly to one side.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Hands are at the sides, palms facing forward, feet together, eyes straight ahead.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The person must be lying down.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When the body is in the correct anatomical position, what does that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The terms left and right refer to the left and right sides of the observer.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Hands are at the sides, dorsum of the hand facing forward, legs apart, head slightly to one side.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Hands are at the sides, palms facing forward, feet together, eyes straight ahead.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The person must be lying down.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2" y="192998"/>
            <a:ext cx="8316498" cy="95806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Bruce has gallbladder problems. Where does Bruce have pain?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epigastric</a:t>
            </a:r>
            <a:r>
              <a:rPr lang="en-US" altLang="en-US" dirty="0">
                <a:ea typeface="ＭＳ Ｐゴシック" pitchFamily="34" charset="-128"/>
              </a:rPr>
              <a:t> region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umbilical region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right lumbar region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right upper quadrant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Bruce has gallbladder problems. Where does Bruce have pain?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epigastric</a:t>
            </a:r>
            <a:r>
              <a:rPr lang="en-US" altLang="en-US" dirty="0">
                <a:ea typeface="ＭＳ Ｐゴシック" pitchFamily="34" charset="-128"/>
              </a:rPr>
              <a:t> region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umbilical region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right lumbar region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right upper quadrant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True body cavities are ______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closed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lined by a serosa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filled with fluid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all of the above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True body cavities are ______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closed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lined by a serosa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filled with fluid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all of the above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specialty of physiology would be the profession of someone studying the effects of heart disease?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pathological physiology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systemic physiology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organ physiology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cellular physiology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The __ peritoneum surrounds organs and the __ peritoneum lines the __. This membrane functions to __.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 err="1"/>
              <a:t>dural</a:t>
            </a:r>
            <a:r>
              <a:rPr lang="en-US" altLang="en-US" dirty="0"/>
              <a:t>; parietal; cranial cavity; separate brain and spinal cord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pleural; pericardial; thoracic cavity; protect internal structures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visceral; parietal; </a:t>
            </a:r>
            <a:r>
              <a:rPr lang="en-US" altLang="en-US" dirty="0" err="1"/>
              <a:t>abdominopelvic</a:t>
            </a:r>
            <a:r>
              <a:rPr lang="en-US" altLang="en-US" dirty="0"/>
              <a:t> cavity; allow </a:t>
            </a:r>
            <a:br>
              <a:rPr lang="en-US" altLang="en-US" dirty="0"/>
            </a:br>
            <a:r>
              <a:rPr lang="en-US" altLang="en-US" dirty="0"/>
              <a:t>organs to slide across each other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parietal; visceral; thoracic cavity; allow </a:t>
            </a:r>
            <a:br>
              <a:rPr lang="en-US" altLang="en-US" dirty="0"/>
            </a:br>
            <a:r>
              <a:rPr lang="en-US" altLang="en-US" dirty="0"/>
              <a:t>expansion of organs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__ peritoneum surrounds organs and the __ peritoneum lines the __. This membrane functions to __.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 err="1"/>
              <a:t>dural</a:t>
            </a:r>
            <a:r>
              <a:rPr lang="en-US" altLang="en-US" dirty="0"/>
              <a:t>; parietal; cranial cavity; separate brain and spinal cord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pleural; pericardial; thoracic cavity; protect internal structures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visceral; parietal; </a:t>
            </a:r>
            <a:r>
              <a:rPr lang="en-US" altLang="en-US" b="1" dirty="0" err="1">
                <a:solidFill>
                  <a:srgbClr val="06A4A0"/>
                </a:solidFill>
              </a:rPr>
              <a:t>abdominopelvic</a:t>
            </a:r>
            <a:r>
              <a:rPr lang="en-US" altLang="en-US" b="1" dirty="0">
                <a:solidFill>
                  <a:srgbClr val="06A4A0"/>
                </a:solidFill>
              </a:rPr>
              <a:t> cavity; allow </a:t>
            </a:r>
            <a:r>
              <a:rPr lang="en-US" altLang="en-US" b="1" dirty="0" smtClean="0">
                <a:solidFill>
                  <a:srgbClr val="06A4A0"/>
                </a:solidFill>
              </a:rPr>
              <a:t>organs </a:t>
            </a:r>
            <a:r>
              <a:rPr lang="en-US" altLang="en-US" b="1" dirty="0">
                <a:solidFill>
                  <a:srgbClr val="06A4A0"/>
                </a:solidFill>
              </a:rPr>
              <a:t>to slide across each other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parietal; visceral; thoracic cavity; allow </a:t>
            </a:r>
            <a:br>
              <a:rPr lang="en-US" altLang="en-US" dirty="0"/>
            </a:br>
            <a:r>
              <a:rPr lang="en-US" altLang="en-US" dirty="0"/>
              <a:t>expansion of organs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Which type of section would separate/divide the body down the midline between the eyes?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transverse section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coronal section 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parasagittal section</a:t>
            </a:r>
          </a:p>
          <a:p>
            <a:pPr>
              <a:buFont typeface="+mj-lt"/>
              <a:buAutoNum type="alphaLcPeriod"/>
            </a:pPr>
            <a:r>
              <a:rPr lang="en-US" altLang="en-US" dirty="0" err="1"/>
              <a:t>midsagittal</a:t>
            </a:r>
            <a:r>
              <a:rPr lang="en-US" altLang="en-US" dirty="0"/>
              <a:t> section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Which type of section would separate/divide the body down the midline between the eyes?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transverse section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coronal section 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parasagittal section</a:t>
            </a:r>
          </a:p>
          <a:p>
            <a:pPr>
              <a:buFont typeface="+mj-lt"/>
              <a:buAutoNum type="alphaLcPeriod"/>
            </a:pPr>
            <a:r>
              <a:rPr lang="en-US" altLang="en-US" b="1" dirty="0" err="1">
                <a:solidFill>
                  <a:srgbClr val="06A4A0"/>
                </a:solidFill>
              </a:rPr>
              <a:t>midsagittal</a:t>
            </a:r>
            <a:r>
              <a:rPr lang="en-US" altLang="en-US" b="1" dirty="0">
                <a:solidFill>
                  <a:srgbClr val="06A4A0"/>
                </a:solidFill>
              </a:rPr>
              <a:t> section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advantage of a spiral CT scanner over a standard CT scanner is the lower 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photon level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resolution of images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x-ray dosage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acquisition speed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advantage of a spiral CT scanner over a standard CT scanner is the lower 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photon level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resolution of images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x-ray dosage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acquisition speed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The pleura is ______ to the pericardium and _______ to the diaphragm.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posterior; lateral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superior; superficial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lateral; deep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lateral; superior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The pleura is ______ to the pericardium and _______ to the diaphragm.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posterior; lateral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superior; superficial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lateral; deep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lateral; superior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Contents of the thoracic cavity include the __ and is further subdivided into the __ cavities.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brain and spinal cord; cranial and vertebral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heart and lungs; pleural and pericardial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liver and stomach; abdominal and pelvic 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B and C are correct.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Contents of the thoracic cavity include the __ and is further subdivided into the __ cavities.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brain and spinal cord; cranial and vertebral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heart and lungs; pleural and pericardial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liver and stomach; abdominal and pelvic 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B and C are correct.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specialty of physiology would be the profession of someone studying the effects of heart disease?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pathological physiology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systemic physiology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organ physiology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cellular physiology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Amy complains of pain in a structure located in the superior and medial part of her body. Which structure fits this description?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71111"/>
            <a:ext cx="8125608" cy="4079081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 err="1"/>
              <a:t>auris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/>
              <a:t>hallux</a:t>
            </a:r>
          </a:p>
          <a:p>
            <a:pPr>
              <a:buFont typeface="+mj-lt"/>
              <a:buAutoNum type="alphaLcPeriod"/>
            </a:pPr>
            <a:r>
              <a:rPr lang="en-US" altLang="en-US" dirty="0" err="1"/>
              <a:t>nasus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/>
              <a:t>patella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Amy complains of pain in a structure located in the superior and medial part of her body. Which structure fits this description?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84659"/>
            <a:ext cx="8125608" cy="4065534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 err="1"/>
              <a:t>auris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/>
              <a:t>hallux</a:t>
            </a:r>
          </a:p>
          <a:p>
            <a:pPr>
              <a:buFont typeface="+mj-lt"/>
              <a:buAutoNum type="alphaLcPeriod"/>
            </a:pPr>
            <a:r>
              <a:rPr lang="en-US" altLang="en-US" b="1" dirty="0" err="1">
                <a:solidFill>
                  <a:srgbClr val="06A4A0"/>
                </a:solidFill>
              </a:rPr>
              <a:t>nasus</a:t>
            </a:r>
            <a:endParaRPr lang="en-US" altLang="en-US" b="1" dirty="0">
              <a:solidFill>
                <a:srgbClr val="06A4A0"/>
              </a:solidFill>
            </a:endParaRPr>
          </a:p>
          <a:p>
            <a:pPr>
              <a:buFont typeface="+mj-lt"/>
              <a:buAutoNum type="alphaLcPeriod"/>
            </a:pPr>
            <a:r>
              <a:rPr lang="en-US" altLang="en-US" dirty="0"/>
              <a:t>patella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511806" cy="958065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A </a:t>
            </a:r>
            <a:r>
              <a:rPr lang="en-US" altLang="en-US" sz="2800" i="1" dirty="0"/>
              <a:t>receptor</a:t>
            </a:r>
            <a:r>
              <a:rPr lang="en-US" altLang="en-US" sz="2800" dirty="0"/>
              <a:t>, a </a:t>
            </a:r>
            <a:r>
              <a:rPr lang="en-US" altLang="en-US" sz="2800" i="1" dirty="0"/>
              <a:t>control center</a:t>
            </a:r>
            <a:r>
              <a:rPr lang="en-US" altLang="en-US" sz="2800" dirty="0"/>
              <a:t>, and an </a:t>
            </a:r>
            <a:r>
              <a:rPr lang="en-US" altLang="en-US" sz="2800" i="1" dirty="0"/>
              <a:t>effector</a:t>
            </a:r>
            <a:r>
              <a:rPr lang="en-US" altLang="en-US" sz="2800" dirty="0"/>
              <a:t> are the three parts of a homeostatic regulatory mechanism. Which of these describes the respective functions of each component?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550" y="2098575"/>
            <a:ext cx="8125608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sz="2600" dirty="0"/>
              <a:t>receives and processes information; a cell or organ that responds to commands; a sensor receptive to stimulus</a:t>
            </a:r>
          </a:p>
          <a:p>
            <a:pPr>
              <a:buFont typeface="+mj-lt"/>
              <a:buAutoNum type="alphaLcPeriod"/>
            </a:pPr>
            <a:r>
              <a:rPr lang="en-US" altLang="en-US" sz="2600" dirty="0"/>
              <a:t>a sensor receptive to stimulus; receives and processes information; a cell or organ that responds to commands from the control center</a:t>
            </a:r>
          </a:p>
          <a:p>
            <a:pPr>
              <a:buFont typeface="+mj-lt"/>
              <a:buAutoNum type="alphaLcPeriod"/>
            </a:pPr>
            <a:r>
              <a:rPr lang="en-US" altLang="en-US" sz="2600" dirty="0"/>
              <a:t>activity that opposes or enhances a stimulus; receives information; keeps characteristics of internal environment within certain limits</a:t>
            </a:r>
          </a:p>
          <a:p>
            <a:pPr>
              <a:buFont typeface="+mj-lt"/>
              <a:buAutoNum type="alphaLcPeriod"/>
            </a:pPr>
            <a:r>
              <a:rPr lang="en-US" altLang="en-US" sz="2600" dirty="0"/>
              <a:t>all of the above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511806" cy="958065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A </a:t>
            </a:r>
            <a:r>
              <a:rPr lang="en-US" altLang="en-US" sz="2800" i="1" dirty="0"/>
              <a:t>receptor</a:t>
            </a:r>
            <a:r>
              <a:rPr lang="en-US" altLang="en-US" sz="2800" dirty="0"/>
              <a:t>, a </a:t>
            </a:r>
            <a:r>
              <a:rPr lang="en-US" altLang="en-US" sz="2800" i="1" dirty="0"/>
              <a:t>control center</a:t>
            </a:r>
            <a:r>
              <a:rPr lang="en-US" altLang="en-US" sz="2800" dirty="0"/>
              <a:t>, and an </a:t>
            </a:r>
            <a:r>
              <a:rPr lang="en-US" altLang="en-US" sz="2800" i="1" dirty="0"/>
              <a:t>effector</a:t>
            </a:r>
            <a:r>
              <a:rPr lang="en-US" altLang="en-US" sz="2800" dirty="0"/>
              <a:t> are the three parts of a homeostatic regulatory mechanism. Which of these describes the respective functions of each component?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074" y="2109337"/>
            <a:ext cx="8395855" cy="4480660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</a:pPr>
            <a:r>
              <a:rPr lang="en-US" altLang="en-US" sz="2600" dirty="0"/>
              <a:t>receives and processes information; a cell or organ that responds to commands; a sensor receptive to stimulus</a:t>
            </a:r>
          </a:p>
          <a:p>
            <a:pPr>
              <a:buFont typeface="+mj-lt"/>
              <a:buAutoNum type="alphaLcPeriod"/>
            </a:pPr>
            <a:r>
              <a:rPr lang="en-US" altLang="en-US" sz="2600" b="1" dirty="0">
                <a:solidFill>
                  <a:srgbClr val="06A4A0"/>
                </a:solidFill>
              </a:rPr>
              <a:t>a sensor receptive to stimulus; receives and processes information; a cell or organ that responds to commands from the control center</a:t>
            </a:r>
          </a:p>
          <a:p>
            <a:pPr>
              <a:buFont typeface="+mj-lt"/>
              <a:buAutoNum type="alphaLcPeriod"/>
            </a:pPr>
            <a:r>
              <a:rPr lang="en-US" altLang="en-US" sz="2600" dirty="0"/>
              <a:t>activity that opposes or enhances a stimulus; receives information; keeps characteristics of internal environment within certain limits</a:t>
            </a:r>
          </a:p>
          <a:p>
            <a:pPr>
              <a:buFont typeface="+mj-lt"/>
              <a:buAutoNum type="alphaLcPeriod"/>
            </a:pPr>
            <a:r>
              <a:rPr lang="en-US" altLang="en-US" sz="2600" dirty="0"/>
              <a:t>all of the above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Auscultation is the process of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palpation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observing changes in superficial blood flow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balancing an appendage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listening to the sounds of internal organs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Auscultation is the process of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palpation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observing changes in superficial blood flow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balancing an appendage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listening to the sounds of internal organs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Why is the study of human anatomy and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physiology critical to your everyday life?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302752" cy="4480660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It develops an understanding of how the body works under normal conditions.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It serves as a foundation for other life </a:t>
            </a:r>
            <a:r>
              <a:rPr lang="en-US" altLang="en-US" dirty="0" smtClean="0">
                <a:ea typeface="ＭＳ Ｐゴシック" pitchFamily="34" charset="-128"/>
              </a:rPr>
              <a:t>sciences</a:t>
            </a:r>
            <a:r>
              <a:rPr lang="en-US" altLang="en-US" dirty="0">
                <a:ea typeface="ＭＳ Ｐゴシック" pitchFamily="34" charset="-128"/>
              </a:rPr>
              <a:t>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It is useful in knowing what is happening when illness occurs.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All of the above.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Why is the study of human anatomy and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physiology critical to your everyday life?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327136" cy="4480660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It develops an understanding of how the body works under normal conditions.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It serves as a foundation for other life sciences.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It is useful in knowing what is happening when illness occurs.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All of the above.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2437</Words>
  <Application>Microsoft Office PowerPoint</Application>
  <PresentationFormat>On-screen Show (4:3)</PresentationFormat>
  <Paragraphs>397</Paragraphs>
  <Slides>53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PowerPoint Presentation</vt:lpstr>
      <vt:lpstr>Which type of anatomy listed below is NOT an example of gross anatomy?</vt:lpstr>
      <vt:lpstr>Which type of anatomy listed below is NOT an example of gross anatomy?</vt:lpstr>
      <vt:lpstr>Which specialty of physiology would be the profession of someone studying the effects of heart disease?</vt:lpstr>
      <vt:lpstr>Which specialty of physiology would be the profession of someone studying the effects of heart disease?</vt:lpstr>
      <vt:lpstr>Auscultation is the process of </vt:lpstr>
      <vt:lpstr>Auscultation is the process of </vt:lpstr>
      <vt:lpstr>Why is the study of human anatomy and physiology critical to your everyday life?</vt:lpstr>
      <vt:lpstr>Why is the study of human anatomy and physiology critical to your everyday life?</vt:lpstr>
      <vt:lpstr>Which of the following sciences is considered the oldest medical science?</vt:lpstr>
      <vt:lpstr>Which of the following sciences is considered the oldest medical science?</vt:lpstr>
      <vt:lpstr>At which level of organization does a histologist investigate structures?</vt:lpstr>
      <vt:lpstr>At which level of organization does a histologist investigate structures?</vt:lpstr>
      <vt:lpstr>Why is it important to study each level of structural organization?</vt:lpstr>
      <vt:lpstr>Why is it important to study each level of structural organization?</vt:lpstr>
      <vt:lpstr>The following is a list of several levels of organization that make up the human body. Put them in order from smallest to largest.</vt:lpstr>
      <vt:lpstr>The following is a list of several levels of organization that make up the human body. Put them in order from smallest to largest.</vt:lpstr>
      <vt:lpstr>What is NOT true of the lymphatic system?</vt:lpstr>
      <vt:lpstr>What is NOT true of the lymphatic system?</vt:lpstr>
      <vt:lpstr>How do you effectively distinguish cytology from histology?</vt:lpstr>
      <vt:lpstr>How do you effectively distinguish cytology from histology?</vt:lpstr>
      <vt:lpstr>Blood clotting is an example of ________.</vt:lpstr>
      <vt:lpstr>Blood clotting is an example of ________.</vt:lpstr>
      <vt:lpstr>Most examples of extrinsic regulation of organ systems in the human body will be controlled via ________.</vt:lpstr>
      <vt:lpstr>Most examples of extrinsic regulation of organ systems in the human body will be controlled via ________.</vt:lpstr>
      <vt:lpstr>Why is homeostatic regulation important to an organism?</vt:lpstr>
      <vt:lpstr>Why is homeostatic regulation important to an organism?</vt:lpstr>
      <vt:lpstr>Which of these statements describe(s) extrinsic regulation?</vt:lpstr>
      <vt:lpstr>Which of these statements describe(s) extrinsic regulation?</vt:lpstr>
      <vt:lpstr>Why is positive feedback helpful in blood clotting, but unsuitable for the regulation of rising body temperature?</vt:lpstr>
      <vt:lpstr>Why is positive feedback helpful in blood clotting, but unsuitable for the regulation of rising body temperature?</vt:lpstr>
      <vt:lpstr>Which terms below are mismatched?</vt:lpstr>
      <vt:lpstr>Which terms below are mismatched?</vt:lpstr>
      <vt:lpstr>When the body is in the correct anatomical position, what does that look like?</vt:lpstr>
      <vt:lpstr>When the body is in the correct anatomical position, what does that look like?</vt:lpstr>
      <vt:lpstr>Bruce has gallbladder problems. Where does Bruce have pain?</vt:lpstr>
      <vt:lpstr>Bruce has gallbladder problems. Where does Bruce have pain?</vt:lpstr>
      <vt:lpstr>True body cavities are ______ . </vt:lpstr>
      <vt:lpstr>True body cavities are ______ . </vt:lpstr>
      <vt:lpstr>The __ peritoneum surrounds organs and the __ peritoneum lines the __. This membrane functions to __. </vt:lpstr>
      <vt:lpstr>The __ peritoneum surrounds organs and the __ peritoneum lines the __. This membrane functions to __. </vt:lpstr>
      <vt:lpstr>Which type of section would separate/divide the body down the midline between the eyes?</vt:lpstr>
      <vt:lpstr>Which type of section would separate/divide the body down the midline between the eyes?</vt:lpstr>
      <vt:lpstr>One advantage of a spiral CT scanner over a standard CT scanner is the lower _______.</vt:lpstr>
      <vt:lpstr>One advantage of a spiral CT scanner over a standard CT scanner is the lower _______.</vt:lpstr>
      <vt:lpstr>The pleura is ______ to the pericardium and _______ to the diaphragm.</vt:lpstr>
      <vt:lpstr>The pleura is ______ to the pericardium and _______ to the diaphragm.</vt:lpstr>
      <vt:lpstr>Contents of the thoracic cavity include the __ and is further subdivided into the __ cavities.</vt:lpstr>
      <vt:lpstr>Contents of the thoracic cavity include the __ and is further subdivided into the __ cavities.</vt:lpstr>
      <vt:lpstr>Amy complains of pain in a structure located in the superior and medial part of her body. Which structure fits this description?</vt:lpstr>
      <vt:lpstr>Amy complains of pain in a structure located in the superior and medial part of her body. Which structure fits this description?</vt:lpstr>
      <vt:lpstr>A receptor, a control center, and an effector are the three parts of a homeostatic regulatory mechanism. Which of these describes the respective functions of each component?</vt:lpstr>
      <vt:lpstr>A receptor, a control center, and an effector are the three parts of a homeostatic regulatory mechanism. Which of these describes the respective functions of each component?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Hastings</dc:creator>
  <cp:lastModifiedBy>Donna King</cp:lastModifiedBy>
  <cp:revision>69</cp:revision>
  <dcterms:created xsi:type="dcterms:W3CDTF">2013-10-29T17:07:36Z</dcterms:created>
  <dcterms:modified xsi:type="dcterms:W3CDTF">2014-01-13T19:08:00Z</dcterms:modified>
</cp:coreProperties>
</file>