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4" r:id="rId1"/>
  </p:sldMasterIdLst>
  <p:notesMasterIdLst>
    <p:notesMasterId r:id="rId41"/>
  </p:notesMasterIdLst>
  <p:handoutMasterIdLst>
    <p:handoutMasterId r:id="rId42"/>
  </p:handoutMasterIdLst>
  <p:sldIdLst>
    <p:sldId id="273" r:id="rId2"/>
    <p:sldId id="274" r:id="rId3"/>
    <p:sldId id="307" r:id="rId4"/>
    <p:sldId id="275" r:id="rId5"/>
    <p:sldId id="308" r:id="rId6"/>
    <p:sldId id="320" r:id="rId7"/>
    <p:sldId id="309" r:id="rId8"/>
    <p:sldId id="276" r:id="rId9"/>
    <p:sldId id="310" r:id="rId10"/>
    <p:sldId id="277" r:id="rId11"/>
    <p:sldId id="321" r:id="rId12"/>
    <p:sldId id="311" r:id="rId13"/>
    <p:sldId id="312" r:id="rId14"/>
    <p:sldId id="278" r:id="rId15"/>
    <p:sldId id="313" r:id="rId16"/>
    <p:sldId id="279" r:id="rId17"/>
    <p:sldId id="280" r:id="rId18"/>
    <p:sldId id="281" r:id="rId19"/>
    <p:sldId id="314" r:id="rId20"/>
    <p:sldId id="315" r:id="rId21"/>
    <p:sldId id="323" r:id="rId22"/>
    <p:sldId id="324" r:id="rId23"/>
    <p:sldId id="282" r:id="rId24"/>
    <p:sldId id="283" r:id="rId25"/>
    <p:sldId id="325" r:id="rId26"/>
    <p:sldId id="317" r:id="rId27"/>
    <p:sldId id="284" r:id="rId28"/>
    <p:sldId id="285" r:id="rId29"/>
    <p:sldId id="316" r:id="rId30"/>
    <p:sldId id="326" r:id="rId31"/>
    <p:sldId id="327" r:id="rId32"/>
    <p:sldId id="328" r:id="rId33"/>
    <p:sldId id="287" r:id="rId34"/>
    <p:sldId id="318" r:id="rId35"/>
    <p:sldId id="329" r:id="rId36"/>
    <p:sldId id="330" r:id="rId37"/>
    <p:sldId id="331" r:id="rId38"/>
    <p:sldId id="332" r:id="rId39"/>
    <p:sldId id="333" r:id="rId40"/>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032">
          <p15:clr>
            <a:srgbClr val="A4A3A4"/>
          </p15:clr>
        </p15:guide>
        <p15:guide id="2" orient="horz" pos="288">
          <p15:clr>
            <a:srgbClr val="A4A3A4"/>
          </p15:clr>
        </p15:guide>
        <p15:guide id="3" orient="horz" pos="960">
          <p15:clr>
            <a:srgbClr val="A4A3A4"/>
          </p15:clr>
        </p15:guide>
        <p15:guide id="4" orient="horz" pos="1056">
          <p15:clr>
            <a:srgbClr val="A4A3A4"/>
          </p15:clr>
        </p15:guide>
        <p15:guide id="5" pos="5184">
          <p15:clr>
            <a:srgbClr val="A4A3A4"/>
          </p15:clr>
        </p15:guide>
        <p15:guide id="6" pos="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2D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85486" autoAdjust="0"/>
  </p:normalViewPr>
  <p:slideViewPr>
    <p:cSldViewPr>
      <p:cViewPr varScale="1">
        <p:scale>
          <a:sx n="75" d="100"/>
          <a:sy n="75" d="100"/>
        </p:scale>
        <p:origin x="678" y="66"/>
      </p:cViewPr>
      <p:guideLst>
        <p:guide orient="horz" pos="4032"/>
        <p:guide orient="horz" pos="288"/>
        <p:guide orient="horz" pos="960"/>
        <p:guide orient="horz" pos="1056"/>
        <p:guide pos="518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defRPr>
            </a:lvl1pPr>
          </a:lstStyle>
          <a:p>
            <a:pPr>
              <a:defRPr/>
            </a:pPr>
            <a:endParaRPr lang="en-US"/>
          </a:p>
        </p:txBody>
      </p:sp>
      <p:sp>
        <p:nvSpPr>
          <p:cNvPr id="11469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11469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defRPr>
            </a:lvl1pPr>
          </a:lstStyle>
          <a:p>
            <a:pPr>
              <a:defRPr/>
            </a:pPr>
            <a:endParaRPr lang="en-US"/>
          </a:p>
        </p:txBody>
      </p:sp>
      <p:sp>
        <p:nvSpPr>
          <p:cNvPr id="11469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anose="02020603050405020304" pitchFamily="18" charset="0"/>
              </a:defRPr>
            </a:lvl1pPr>
          </a:lstStyle>
          <a:p>
            <a:fld id="{ABA93135-2AB9-4C59-89B4-34EB6A9BB7B5}" type="slidenum">
              <a:rPr lang="en-US"/>
              <a:pPr/>
              <a:t>‹#›</a:t>
            </a:fld>
            <a:endParaRPr lang="en-US"/>
          </a:p>
        </p:txBody>
      </p:sp>
    </p:spTree>
    <p:extLst>
      <p:ext uri="{BB962C8B-B14F-4D97-AF65-F5344CB8AC3E}">
        <p14:creationId xmlns:p14="http://schemas.microsoft.com/office/powerpoint/2010/main" val="34489971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pitchFamily="18" charset="0"/>
              </a:defRPr>
            </a:lvl1pPr>
          </a:lstStyle>
          <a:p>
            <a:pPr>
              <a:defRPr/>
            </a:pPr>
            <a:endParaRPr lang="en-GB"/>
          </a:p>
        </p:txBody>
      </p:sp>
      <p:sp>
        <p:nvSpPr>
          <p:cNvPr id="215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pitchFamily="18" charset="0"/>
              </a:defRPr>
            </a:lvl1pPr>
          </a:lstStyle>
          <a:p>
            <a:pPr>
              <a:defRPr/>
            </a:pPr>
            <a:endParaRPr lang="en-GB"/>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anose="02020603050405020304" pitchFamily="18" charset="0"/>
              </a:defRPr>
            </a:lvl1pPr>
          </a:lstStyle>
          <a:p>
            <a:fld id="{08159992-C663-4425-B326-9F1400229068}" type="slidenum">
              <a:rPr lang="en-GB"/>
              <a:pPr/>
              <a:t>‹#›</a:t>
            </a:fld>
            <a:endParaRPr lang="en-GB"/>
          </a:p>
        </p:txBody>
      </p:sp>
    </p:spTree>
    <p:extLst>
      <p:ext uri="{BB962C8B-B14F-4D97-AF65-F5344CB8AC3E}">
        <p14:creationId xmlns:p14="http://schemas.microsoft.com/office/powerpoint/2010/main" val="26371276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13FC5D21-0E84-4F31-A7C6-663C57FCCC96}" type="slidenum">
              <a:rPr lang="en-GB">
                <a:latin typeface="Times New Roman" panose="02020603050405020304" pitchFamily="18" charset="0"/>
              </a:rPr>
              <a:pPr/>
              <a:t>1</a:t>
            </a:fld>
            <a:endParaRPr lang="en-GB">
              <a:latin typeface="Times New Roman" panose="02020603050405020304"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val="1049850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281251B-91ED-41D7-B863-33A4ABF7B6EA}" type="slidenum">
              <a:rPr lang="en-GB">
                <a:latin typeface="Times New Roman" panose="02020603050405020304" pitchFamily="18" charset="0"/>
              </a:rPr>
              <a:pPr/>
              <a:t>10</a:t>
            </a:fld>
            <a:endParaRPr lang="en-GB">
              <a:latin typeface="Times New Roman" panose="02020603050405020304" pitchFamily="18"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240378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6F1AD1C2-DB28-4C83-9A8E-51A49C8F2A72}" type="slidenum">
              <a:rPr lang="en-GB">
                <a:latin typeface="Times New Roman" panose="02020603050405020304" pitchFamily="18" charset="0"/>
              </a:rPr>
              <a:pPr/>
              <a:t>11</a:t>
            </a:fld>
            <a:endParaRPr lang="en-GB">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596371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969029AD-98A9-4E0D-A422-60D94EE04EC9}" type="slidenum">
              <a:rPr lang="en-GB">
                <a:latin typeface="Times New Roman" panose="02020603050405020304" pitchFamily="18" charset="0"/>
              </a:rPr>
              <a:pPr/>
              <a:t>12</a:t>
            </a:fld>
            <a:endParaRPr lang="en-GB">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a:p>
            <a:endParaRPr lang="en-GB" smtClean="0"/>
          </a:p>
        </p:txBody>
      </p:sp>
    </p:spTree>
    <p:extLst>
      <p:ext uri="{BB962C8B-B14F-4D97-AF65-F5344CB8AC3E}">
        <p14:creationId xmlns:p14="http://schemas.microsoft.com/office/powerpoint/2010/main" val="2592850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383C19F2-E206-4ECA-BAED-B7B3FB11AB6A}" type="slidenum">
              <a:rPr lang="en-GB">
                <a:latin typeface="Times New Roman" panose="02020603050405020304" pitchFamily="18" charset="0"/>
              </a:rPr>
              <a:pPr/>
              <a:t>13</a:t>
            </a:fld>
            <a:endParaRPr lang="en-GB">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28306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F6E4DD23-8BE7-4C8F-8FC0-D8E77756D157}" type="slidenum">
              <a:rPr lang="en-GB">
                <a:latin typeface="Times New Roman" panose="02020603050405020304" pitchFamily="18" charset="0"/>
              </a:rPr>
              <a:pPr/>
              <a:t>14</a:t>
            </a:fld>
            <a:endParaRPr lang="en-GB">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758498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D847D851-9869-4DEF-96F5-7BF6BA1FEA57}" type="slidenum">
              <a:rPr lang="en-GB">
                <a:latin typeface="Times New Roman" panose="02020603050405020304" pitchFamily="18" charset="0"/>
              </a:rPr>
              <a:pPr/>
              <a:t>15</a:t>
            </a:fld>
            <a:endParaRPr lang="en-GB">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852017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4B8B1D38-338D-453D-B2B5-34A4B7E850B7}" type="slidenum">
              <a:rPr lang="en-GB">
                <a:latin typeface="Times New Roman" panose="02020603050405020304" pitchFamily="18" charset="0"/>
              </a:rPr>
              <a:pPr/>
              <a:t>16</a:t>
            </a:fld>
            <a:endParaRPr lang="en-GB">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6898052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D499A86C-A8FE-4C19-91F7-42F7D441827E}" type="slidenum">
              <a:rPr lang="en-GB">
                <a:latin typeface="Times New Roman" panose="02020603050405020304" pitchFamily="18" charset="0"/>
              </a:rPr>
              <a:pPr/>
              <a:t>17</a:t>
            </a:fld>
            <a:endParaRPr lang="en-GB">
              <a:latin typeface="Times New Roman" panose="02020603050405020304"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719898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EC9BFAC0-73FC-47D5-9FAF-D37BDF0E7862}" type="slidenum">
              <a:rPr lang="en-GB">
                <a:latin typeface="Times New Roman" panose="02020603050405020304" pitchFamily="18" charset="0"/>
              </a:rPr>
              <a:pPr/>
              <a:t>18</a:t>
            </a:fld>
            <a:endParaRPr lang="en-GB">
              <a:latin typeface="Times New Roman" panose="02020603050405020304" pitchFamily="18"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719879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1430A9B-C00C-42F7-9ACB-245AC794B9D9}" type="slidenum">
              <a:rPr lang="en-GB">
                <a:latin typeface="Times New Roman" panose="02020603050405020304" pitchFamily="18" charset="0"/>
              </a:rPr>
              <a:pPr/>
              <a:t>19</a:t>
            </a:fld>
            <a:endParaRPr lang="en-GB">
              <a:latin typeface="Times New Roman" panose="02020603050405020304" pitchFamily="18"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a:p>
            <a:endParaRPr lang="en-GB" smtClean="0"/>
          </a:p>
        </p:txBody>
      </p:sp>
    </p:spTree>
    <p:extLst>
      <p:ext uri="{BB962C8B-B14F-4D97-AF65-F5344CB8AC3E}">
        <p14:creationId xmlns:p14="http://schemas.microsoft.com/office/powerpoint/2010/main" val="226383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213719D-5622-44F2-8494-B1B2ED4E0401}" type="slidenum">
              <a:rPr lang="en-GB">
                <a:latin typeface="Times New Roman" panose="02020603050405020304" pitchFamily="18" charset="0"/>
              </a:rPr>
              <a:pPr/>
              <a:t>2</a:t>
            </a:fld>
            <a:endParaRPr lang="en-GB">
              <a:latin typeface="Times New Roman" panose="02020603050405020304"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8129029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E1E73F9D-44D7-4DE3-ADCA-1D4B7B67C283}" type="slidenum">
              <a:rPr lang="en-GB">
                <a:latin typeface="Times New Roman" panose="02020603050405020304" pitchFamily="18" charset="0"/>
              </a:rPr>
              <a:pPr/>
              <a:t>20</a:t>
            </a:fld>
            <a:endParaRPr lang="en-GB">
              <a:latin typeface="Times New Roman" panose="02020603050405020304" pitchFamily="18"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8930436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BBFDCE50-1F90-4BF6-BF62-BB22EDC898D9}" type="slidenum">
              <a:rPr lang="en-GB">
                <a:latin typeface="Times New Roman" panose="02020603050405020304" pitchFamily="18" charset="0"/>
              </a:rPr>
              <a:pPr/>
              <a:t>21</a:t>
            </a:fld>
            <a:endParaRPr lang="en-GB">
              <a:latin typeface="Times New Roman" panose="02020603050405020304" pitchFamily="18"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546180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C9453D22-13EC-4FEF-8150-49797DCF0DD2}" type="slidenum">
              <a:rPr lang="en-GB">
                <a:latin typeface="Times New Roman" panose="02020603050405020304" pitchFamily="18" charset="0"/>
              </a:rPr>
              <a:pPr/>
              <a:t>22</a:t>
            </a:fld>
            <a:endParaRPr lang="en-GB">
              <a:latin typeface="Times New Roman" panose="02020603050405020304" pitchFamily="18"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9931749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2F30938D-B36A-4A1B-BE63-AEF4E87D2A97}" type="slidenum">
              <a:rPr lang="en-GB">
                <a:latin typeface="Times New Roman" panose="02020603050405020304" pitchFamily="18" charset="0"/>
              </a:rPr>
              <a:pPr/>
              <a:t>23</a:t>
            </a:fld>
            <a:endParaRPr lang="en-GB">
              <a:latin typeface="Times New Roman" panose="02020603050405020304" pitchFamily="18"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6504371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D60921B3-7284-44CC-9EF0-B031B181381D}" type="slidenum">
              <a:rPr lang="en-GB">
                <a:latin typeface="Times New Roman" panose="02020603050405020304" pitchFamily="18" charset="0"/>
              </a:rPr>
              <a:pPr/>
              <a:t>24</a:t>
            </a:fld>
            <a:endParaRPr lang="en-GB">
              <a:latin typeface="Times New Roman" panose="02020603050405020304" pitchFamily="18"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9015679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785719FF-650C-4088-976E-9AE98A4F4A8C}" type="slidenum">
              <a:rPr lang="en-GB">
                <a:latin typeface="Times New Roman" panose="02020603050405020304" pitchFamily="18" charset="0"/>
              </a:rPr>
              <a:pPr/>
              <a:t>25</a:t>
            </a:fld>
            <a:endParaRPr lang="en-GB">
              <a:latin typeface="Times New Roman" panose="02020603050405020304" pitchFamily="18"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2908552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52C6E60A-35A6-458D-9BAA-4B9D92D2B86A}" type="slidenum">
              <a:rPr lang="en-GB">
                <a:latin typeface="Times New Roman" panose="02020603050405020304" pitchFamily="18" charset="0"/>
              </a:rPr>
              <a:pPr/>
              <a:t>26</a:t>
            </a:fld>
            <a:endParaRPr lang="en-GB">
              <a:latin typeface="Times New Roman" panose="02020603050405020304" pitchFamily="18"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474104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32758C25-A38D-4807-8F31-FDBE31BC6532}" type="slidenum">
              <a:rPr lang="en-GB">
                <a:latin typeface="Times New Roman" panose="02020603050405020304" pitchFamily="18" charset="0"/>
              </a:rPr>
              <a:pPr/>
              <a:t>27</a:t>
            </a:fld>
            <a:endParaRPr lang="en-GB">
              <a:latin typeface="Times New Roman" panose="02020603050405020304" pitchFamily="18"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smtClean="0"/>
              <a:t>Refer to Table 30-4, </a:t>
            </a:r>
            <a:r>
              <a:rPr lang="en-GB" dirty="0" err="1" smtClean="0"/>
              <a:t>Antibacterials</a:t>
            </a:r>
            <a:r>
              <a:rPr lang="en-GB" dirty="0" smtClean="0"/>
              <a:t>: </a:t>
            </a:r>
            <a:r>
              <a:rPr lang="en-GB" dirty="0" err="1" smtClean="0"/>
              <a:t>Fluoroquinolones</a:t>
            </a:r>
            <a:r>
              <a:rPr lang="en-GB" dirty="0" smtClean="0"/>
              <a:t> (Quinolones) and Unclassified Drugs.</a:t>
            </a:r>
          </a:p>
          <a:p>
            <a:r>
              <a:rPr lang="en-GB" dirty="0" smtClean="0"/>
              <a:t>Refer to Prototype Drug Chart 30-4, </a:t>
            </a:r>
            <a:r>
              <a:rPr lang="en-US" dirty="0" smtClean="0"/>
              <a:t>Levofloxacin.</a:t>
            </a:r>
            <a:endParaRPr lang="en-GB" dirty="0" smtClean="0"/>
          </a:p>
          <a:p>
            <a:r>
              <a:rPr lang="en-GB" dirty="0" smtClean="0"/>
              <a:t>Refer to Nursing Process: </a:t>
            </a:r>
            <a:r>
              <a:rPr lang="en-GB" dirty="0" err="1" smtClean="0"/>
              <a:t>Antibacterials</a:t>
            </a:r>
            <a:r>
              <a:rPr lang="en-GB" dirty="0" smtClean="0"/>
              <a:t>: </a:t>
            </a:r>
            <a:r>
              <a:rPr lang="en-GB" dirty="0" err="1" smtClean="0"/>
              <a:t>Fluoroquinolones</a:t>
            </a:r>
            <a:r>
              <a:rPr lang="en-GB" dirty="0" smtClean="0"/>
              <a:t>.</a:t>
            </a:r>
          </a:p>
          <a:p>
            <a:endParaRPr lang="en-GB" dirty="0" smtClean="0"/>
          </a:p>
        </p:txBody>
      </p:sp>
    </p:spTree>
    <p:extLst>
      <p:ext uri="{BB962C8B-B14F-4D97-AF65-F5344CB8AC3E}">
        <p14:creationId xmlns:p14="http://schemas.microsoft.com/office/powerpoint/2010/main" val="4883267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6A47569E-37A5-4E68-8326-3A3E98AA314B}" type="slidenum">
              <a:rPr lang="en-GB">
                <a:latin typeface="Times New Roman" panose="02020603050405020304" pitchFamily="18" charset="0"/>
              </a:rPr>
              <a:pPr/>
              <a:t>28</a:t>
            </a:fld>
            <a:endParaRPr lang="en-GB">
              <a:latin typeface="Times New Roman" panose="02020603050405020304" pitchFamily="18"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smtClean="0"/>
              <a:t>Refer to Table 30-4, </a:t>
            </a:r>
            <a:r>
              <a:rPr lang="en-GB" dirty="0" err="1" smtClean="0"/>
              <a:t>Antibacterials</a:t>
            </a:r>
            <a:r>
              <a:rPr lang="en-GB" dirty="0" smtClean="0"/>
              <a:t>: </a:t>
            </a:r>
            <a:r>
              <a:rPr lang="en-GB" dirty="0" err="1" smtClean="0"/>
              <a:t>Fluoroquinolones</a:t>
            </a:r>
            <a:r>
              <a:rPr lang="en-GB" dirty="0" smtClean="0"/>
              <a:t> (Quinolones) and Unclassified Drugs.</a:t>
            </a:r>
          </a:p>
          <a:p>
            <a:r>
              <a:rPr lang="en-GB" dirty="0" smtClean="0"/>
              <a:t>Refer to Prototype Drug Chart 30-4, </a:t>
            </a:r>
            <a:r>
              <a:rPr lang="en-US" dirty="0" smtClean="0"/>
              <a:t>Levofloxacin.</a:t>
            </a:r>
            <a:endParaRPr lang="en-GB" dirty="0" smtClean="0"/>
          </a:p>
          <a:p>
            <a:r>
              <a:rPr lang="en-GB" dirty="0" smtClean="0"/>
              <a:t>Refer to Nursing Process: </a:t>
            </a:r>
            <a:r>
              <a:rPr lang="en-GB" dirty="0" err="1" smtClean="0"/>
              <a:t>Antibacterials</a:t>
            </a:r>
            <a:r>
              <a:rPr lang="en-GB" dirty="0" smtClean="0"/>
              <a:t>: </a:t>
            </a:r>
            <a:r>
              <a:rPr lang="en-GB" dirty="0" err="1" smtClean="0"/>
              <a:t>Fluoroquinolones</a:t>
            </a:r>
            <a:r>
              <a:rPr lang="en-GB" dirty="0" smtClean="0"/>
              <a:t>.</a:t>
            </a:r>
          </a:p>
          <a:p>
            <a:endParaRPr lang="en-GB" dirty="0" smtClean="0"/>
          </a:p>
        </p:txBody>
      </p:sp>
    </p:spTree>
    <p:extLst>
      <p:ext uri="{BB962C8B-B14F-4D97-AF65-F5344CB8AC3E}">
        <p14:creationId xmlns:p14="http://schemas.microsoft.com/office/powerpoint/2010/main" val="12560423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C28748A3-E2B6-4E3F-8EC6-7FD903A0A44F}" type="slidenum">
              <a:rPr lang="en-GB">
                <a:latin typeface="Times New Roman" panose="02020603050405020304" pitchFamily="18" charset="0"/>
              </a:rPr>
              <a:pPr/>
              <a:t>29</a:t>
            </a:fld>
            <a:endParaRPr lang="en-GB">
              <a:latin typeface="Times New Roman" panose="02020603050405020304" pitchFamily="18"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641919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AEBA52CC-B8FB-42A4-ACF5-E67AACA2F05F}" type="slidenum">
              <a:rPr lang="en-GB">
                <a:latin typeface="Times New Roman" panose="02020603050405020304" pitchFamily="18" charset="0"/>
              </a:rPr>
              <a:pPr/>
              <a:t>3</a:t>
            </a:fld>
            <a:endParaRPr lang="en-GB">
              <a:latin typeface="Times New Roman" panose="02020603050405020304"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2894410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1CDD7A5F-C1C9-4D47-8B9C-C47CEFE2BC1E}" type="slidenum">
              <a:rPr lang="en-GB">
                <a:latin typeface="Times New Roman" panose="02020603050405020304" pitchFamily="18" charset="0"/>
              </a:rPr>
              <a:pPr/>
              <a:t>30</a:t>
            </a:fld>
            <a:endParaRPr lang="en-GB">
              <a:latin typeface="Times New Roman" panose="02020603050405020304" pitchFamily="18"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8366290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08FA8B9-8320-4955-A0B0-DB64E73FC0C9}" type="slidenum">
              <a:rPr lang="en-GB">
                <a:latin typeface="Times New Roman" panose="02020603050405020304" pitchFamily="18" charset="0"/>
              </a:rPr>
              <a:pPr/>
              <a:t>31</a:t>
            </a:fld>
            <a:endParaRPr lang="en-GB">
              <a:latin typeface="Times New Roman" panose="02020603050405020304" pitchFamily="18"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val="7339847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9BF89920-78DF-4B44-867B-7414EECEF29F}" type="slidenum">
              <a:rPr lang="en-GB">
                <a:latin typeface="Times New Roman" panose="02020603050405020304" pitchFamily="18" charset="0"/>
              </a:rPr>
              <a:pPr/>
              <a:t>32</a:t>
            </a:fld>
            <a:endParaRPr lang="en-GB">
              <a:latin typeface="Times New Roman" panose="02020603050405020304" pitchFamily="18"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val="18485588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FE81767-5431-45FC-B023-64E5FA56E1A5}" type="slidenum">
              <a:rPr lang="en-GB">
                <a:latin typeface="Times New Roman" panose="02020603050405020304" pitchFamily="18" charset="0"/>
              </a:rPr>
              <a:pPr/>
              <a:t>33</a:t>
            </a:fld>
            <a:endParaRPr lang="en-GB">
              <a:latin typeface="Times New Roman" panose="02020603050405020304" pitchFamily="18"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 typeface="Wingdings 2" panose="05020102010507070707" pitchFamily="18" charset="2"/>
              <a:buNone/>
            </a:pPr>
            <a:r>
              <a:rPr lang="en-US" dirty="0" smtClean="0"/>
              <a:t>Answer: D</a:t>
            </a:r>
          </a:p>
          <a:p>
            <a:pPr eaLnBrk="1" hangingPunct="1">
              <a:spcBef>
                <a:spcPct val="0"/>
              </a:spcBef>
              <a:buFont typeface="Wingdings 2" panose="05020102010507070707" pitchFamily="18" charset="2"/>
              <a:buNone/>
            </a:pPr>
            <a:r>
              <a:rPr lang="en-US" dirty="0" smtClean="0"/>
              <a:t>Rationale: The patient should be instructed to report loose stools or diarrhea because of possible pseudomembranous colitis. Photosensitivity during sun exposure is common with </a:t>
            </a:r>
            <a:r>
              <a:rPr lang="en-US" dirty="0" err="1" smtClean="0"/>
              <a:t>tetracyclines</a:t>
            </a:r>
            <a:r>
              <a:rPr lang="en-US" dirty="0" smtClean="0"/>
              <a:t>, which should not be given to children younger than 8 years; the drugs are affected by light and extreme heat.</a:t>
            </a:r>
            <a:endParaRPr lang="en-GB" dirty="0" smtClean="0"/>
          </a:p>
        </p:txBody>
      </p:sp>
    </p:spTree>
    <p:extLst>
      <p:ext uri="{BB962C8B-B14F-4D97-AF65-F5344CB8AC3E}">
        <p14:creationId xmlns:p14="http://schemas.microsoft.com/office/powerpoint/2010/main" val="37912344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buFont typeface="Wingdings 2" panose="05020102010507070707" pitchFamily="18" charset="2"/>
              <a:buNone/>
            </a:pPr>
            <a:r>
              <a:rPr lang="en-US" dirty="0" smtClean="0"/>
              <a:t>Answer: A, B, D, E, F</a:t>
            </a:r>
          </a:p>
          <a:p>
            <a:pPr>
              <a:spcBef>
                <a:spcPct val="0"/>
              </a:spcBef>
              <a:buFont typeface="Wingdings 2" panose="05020102010507070707" pitchFamily="18" charset="2"/>
              <a:buNone/>
            </a:pPr>
            <a:r>
              <a:rPr lang="en-US" dirty="0" smtClean="0"/>
              <a:t>Rationale: The side effects/adverse effects of </a:t>
            </a:r>
            <a:r>
              <a:rPr lang="en-US" dirty="0" err="1" smtClean="0"/>
              <a:t>vancomycin</a:t>
            </a:r>
            <a:r>
              <a:rPr lang="en-US" dirty="0" smtClean="0"/>
              <a:t> include </a:t>
            </a:r>
            <a:r>
              <a:rPr lang="en-US" dirty="0" err="1" smtClean="0"/>
              <a:t>otoxicity</a:t>
            </a:r>
            <a:r>
              <a:rPr lang="en-US" dirty="0" smtClean="0"/>
              <a:t>, Stevens-Johnson syndrome, tachycardia, red man syndrome (hypotension, red blotching of the face, neck, and chest when the IV is too rapid). Pseudomembranous colitis is not an adverse effect of </a:t>
            </a:r>
            <a:r>
              <a:rPr lang="en-US" dirty="0" err="1" smtClean="0"/>
              <a:t>vancomycin</a:t>
            </a:r>
            <a:r>
              <a:rPr lang="en-US" dirty="0" smtClean="0"/>
              <a:t>.</a:t>
            </a:r>
          </a:p>
          <a:p>
            <a:endParaRPr lang="en-US" dirty="0" smtClean="0"/>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C2F06531-94F8-4F07-95A8-416C1CE9C8BF}" type="slidenum">
              <a:rPr lang="en-GB">
                <a:latin typeface="Times New Roman" panose="02020603050405020304" pitchFamily="18" charset="0"/>
              </a:rPr>
              <a:pPr/>
              <a:t>34</a:t>
            </a:fld>
            <a:endParaRPr lang="en-GB">
              <a:latin typeface="Times New Roman" panose="02020603050405020304" pitchFamily="18" charset="0"/>
            </a:endParaRPr>
          </a:p>
        </p:txBody>
      </p:sp>
    </p:spTree>
    <p:extLst>
      <p:ext uri="{BB962C8B-B14F-4D97-AF65-F5344CB8AC3E}">
        <p14:creationId xmlns:p14="http://schemas.microsoft.com/office/powerpoint/2010/main" val="25114711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B33BD302-40CD-456F-8438-3222ECFC44B7}" type="slidenum">
              <a:rPr lang="en-US">
                <a:latin typeface="Times New Roman" panose="02020603050405020304" pitchFamily="18" charset="0"/>
              </a:rPr>
              <a:pPr/>
              <a:t>35</a:t>
            </a:fld>
            <a:endParaRPr lang="en-US">
              <a:latin typeface="Times New Roman" panose="02020603050405020304"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A </a:t>
            </a:r>
          </a:p>
          <a:p>
            <a:pPr eaLnBrk="1" hangingPunct="1"/>
            <a:r>
              <a:rPr lang="en-US" dirty="0" smtClean="0"/>
              <a:t>Rationale: This drug has a long half-life—up to 48 to 68 hours. Therefore, it is prescribed only once a day for 5 days. The peak level of this drug is decreased by antacids; it can be used for patients allergic to penicillin, and it can be administered by routes other than rectally.</a:t>
            </a:r>
          </a:p>
        </p:txBody>
      </p:sp>
    </p:spTree>
    <p:extLst>
      <p:ext uri="{BB962C8B-B14F-4D97-AF65-F5344CB8AC3E}">
        <p14:creationId xmlns:p14="http://schemas.microsoft.com/office/powerpoint/2010/main" val="30090981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0C7D668C-198D-472D-9028-71BAF23EA9E8}" type="slidenum">
              <a:rPr lang="en-US">
                <a:latin typeface="Times New Roman" panose="02020603050405020304" pitchFamily="18" charset="0"/>
              </a:rPr>
              <a:pPr/>
              <a:t>36</a:t>
            </a:fld>
            <a:endParaRPr lang="en-US">
              <a:latin typeface="Times New Roman" panose="02020603050405020304" pitchFamily="18"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C </a:t>
            </a:r>
          </a:p>
          <a:p>
            <a:pPr eaLnBrk="1" hangingPunct="1"/>
            <a:r>
              <a:rPr lang="en-US" dirty="0" smtClean="0"/>
              <a:t>Rationale: Patients taking tetracycline therapy should avoid milk products, iron, and antacids. The medication should be stored away from light and extreme heat. Tetracycline can decrease the effectiveness of oral contraceptives.</a:t>
            </a:r>
          </a:p>
        </p:txBody>
      </p:sp>
    </p:spTree>
    <p:extLst>
      <p:ext uri="{BB962C8B-B14F-4D97-AF65-F5344CB8AC3E}">
        <p14:creationId xmlns:p14="http://schemas.microsoft.com/office/powerpoint/2010/main" val="8502767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69259B34-CE05-4B53-901A-A2F57892A70A}" type="slidenum">
              <a:rPr lang="en-US">
                <a:latin typeface="Times New Roman" panose="02020603050405020304" pitchFamily="18" charset="0"/>
              </a:rPr>
              <a:pPr/>
              <a:t>37</a:t>
            </a:fld>
            <a:endParaRPr lang="en-US">
              <a:latin typeface="Times New Roman" panose="02020603050405020304" pitchFamily="18"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C </a:t>
            </a:r>
          </a:p>
          <a:p>
            <a:pPr eaLnBrk="1" hangingPunct="1"/>
            <a:r>
              <a:rPr lang="en-US" dirty="0" smtClean="0"/>
              <a:t>Rationale: </a:t>
            </a:r>
            <a:r>
              <a:rPr lang="en-US" dirty="0" err="1" smtClean="0"/>
              <a:t>Vancomycin</a:t>
            </a:r>
            <a:r>
              <a:rPr lang="en-US" dirty="0" smtClean="0"/>
              <a:t> may cause nephrotoxicity and ototoxicity. Ototoxicity results in damage to the auditory or vestibular branch of cranial nerve VIII. Such damage can result in permanent hearing loss (auditory branch) or temporary or permanent loss of balance (vestibular branch). </a:t>
            </a:r>
          </a:p>
        </p:txBody>
      </p:sp>
    </p:spTree>
    <p:extLst>
      <p:ext uri="{BB962C8B-B14F-4D97-AF65-F5344CB8AC3E}">
        <p14:creationId xmlns:p14="http://schemas.microsoft.com/office/powerpoint/2010/main" val="35029752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FB945AFC-E44D-40B0-BECE-A1EE5417721F}" type="slidenum">
              <a:rPr lang="en-US">
                <a:latin typeface="Times New Roman" panose="02020603050405020304" pitchFamily="18" charset="0"/>
              </a:rPr>
              <a:pPr/>
              <a:t>38</a:t>
            </a:fld>
            <a:endParaRPr lang="en-US">
              <a:latin typeface="Times New Roman" panose="02020603050405020304" pitchFamily="18"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D</a:t>
            </a:r>
          </a:p>
          <a:p>
            <a:pPr eaLnBrk="1" hangingPunct="1"/>
            <a:r>
              <a:rPr lang="en-US" dirty="0" smtClean="0"/>
              <a:t>Rationale: Antacids decrease the effect of this drug; it is contraindicated in pregnancy, and it frequently causes </a:t>
            </a:r>
            <a:r>
              <a:rPr lang="en-US" dirty="0" err="1" smtClean="0"/>
              <a:t>superinfections</a:t>
            </a:r>
            <a:r>
              <a:rPr lang="en-US" dirty="0" smtClean="0"/>
              <a:t>. </a:t>
            </a:r>
          </a:p>
        </p:txBody>
      </p:sp>
    </p:spTree>
    <p:extLst>
      <p:ext uri="{BB962C8B-B14F-4D97-AF65-F5344CB8AC3E}">
        <p14:creationId xmlns:p14="http://schemas.microsoft.com/office/powerpoint/2010/main" val="14012693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B8511B0E-7553-47FC-A47F-21C09FA9AD88}" type="slidenum">
              <a:rPr lang="en-US">
                <a:latin typeface="Times New Roman" panose="02020603050405020304" pitchFamily="18" charset="0"/>
              </a:rPr>
              <a:pPr/>
              <a:t>39</a:t>
            </a:fld>
            <a:endParaRPr lang="en-US">
              <a:latin typeface="Times New Roman" panose="02020603050405020304" pitchFamily="18"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Answer: B </a:t>
            </a:r>
          </a:p>
          <a:p>
            <a:pPr eaLnBrk="1" hangingPunct="1"/>
            <a:r>
              <a:rPr lang="en-US" dirty="0" smtClean="0"/>
              <a:t>Rationale: Blood should be drawn 45 to 60 minutes after drug has been administered for peak levels and minutes before next drug dosing for trough levels. </a:t>
            </a:r>
          </a:p>
        </p:txBody>
      </p:sp>
    </p:spTree>
    <p:extLst>
      <p:ext uri="{BB962C8B-B14F-4D97-AF65-F5344CB8AC3E}">
        <p14:creationId xmlns:p14="http://schemas.microsoft.com/office/powerpoint/2010/main" val="25898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98081F40-F948-4CC5-A82A-81A9A95FA345}" type="slidenum">
              <a:rPr lang="en-GB">
                <a:latin typeface="Times New Roman" panose="02020603050405020304" pitchFamily="18" charset="0"/>
              </a:rPr>
              <a:pPr/>
              <a:t>4</a:t>
            </a:fld>
            <a:endParaRPr lang="en-GB">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8872887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FA675854-B20A-4965-8C9E-07F6FE692809}" type="slidenum">
              <a:rPr lang="en-GB">
                <a:latin typeface="Times New Roman" panose="02020603050405020304" pitchFamily="18" charset="0"/>
              </a:rPr>
              <a:pPr/>
              <a:t>5</a:t>
            </a:fld>
            <a:endParaRPr lang="en-GB">
              <a:latin typeface="Times New Roman" panose="02020603050405020304"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273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48C42DE2-F183-4C0C-BC49-03B2F1C8F110}" type="slidenum">
              <a:rPr lang="en-GB">
                <a:latin typeface="Times New Roman" panose="02020603050405020304" pitchFamily="18" charset="0"/>
              </a:rPr>
              <a:pPr/>
              <a:t>6</a:t>
            </a:fld>
            <a:endParaRPr lang="en-GB">
              <a:latin typeface="Times New Roman" panose="02020603050405020304"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3698523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20C2D52A-BDC5-4A7D-9A41-DA1344B400C2}" type="slidenum">
              <a:rPr lang="en-GB">
                <a:latin typeface="Times New Roman" panose="02020603050405020304" pitchFamily="18" charset="0"/>
              </a:rPr>
              <a:pPr/>
              <a:t>7</a:t>
            </a:fld>
            <a:endParaRPr lang="en-GB">
              <a:latin typeface="Times New Roman" panose="02020603050405020304" pitchFamily="18"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821461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A6CAAF9F-9430-4A6F-95E5-D45FF43E436D}" type="slidenum">
              <a:rPr lang="en-GB">
                <a:latin typeface="Times New Roman" panose="02020603050405020304" pitchFamily="18" charset="0"/>
              </a:rPr>
              <a:pPr/>
              <a:t>8</a:t>
            </a:fld>
            <a:endParaRPr lang="en-GB">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94766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defRPr>
            </a:lvl9pPr>
          </a:lstStyle>
          <a:p>
            <a:fld id="{6C7971DE-E0FA-4D1A-8B22-859202892EDA}" type="slidenum">
              <a:rPr lang="en-GB">
                <a:latin typeface="Times New Roman" panose="02020603050405020304" pitchFamily="18" charset="0"/>
              </a:rPr>
              <a:pPr/>
              <a:t>9</a:t>
            </a:fld>
            <a:endParaRPr lang="en-GB">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913694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0594" name="Rectangle 2"/>
          <p:cNvSpPr>
            <a:spLocks noGrp="1" noChangeArrowheads="1"/>
          </p:cNvSpPr>
          <p:nvPr>
            <p:ph type="ctrTitle" sz="quarter"/>
          </p:nvPr>
        </p:nvSpPr>
        <p:spPr>
          <a:xfrm>
            <a:off x="685800" y="1143000"/>
            <a:ext cx="7772400" cy="1143000"/>
          </a:xfrm>
        </p:spPr>
        <p:txBody>
          <a:bodyPr/>
          <a:lstStyle>
            <a:lvl1pPr>
              <a:defRPr/>
            </a:lvl1pPr>
          </a:lstStyle>
          <a:p>
            <a:r>
              <a:rPr lang="en-GB" dirty="0"/>
              <a:t>Click to edit Master title style</a:t>
            </a:r>
          </a:p>
        </p:txBody>
      </p:sp>
      <p:sp>
        <p:nvSpPr>
          <p:cNvPr id="110595" name="Rectangle 3"/>
          <p:cNvSpPr>
            <a:spLocks noGrp="1" noChangeArrowheads="1"/>
          </p:cNvSpPr>
          <p:nvPr>
            <p:ph type="subTitle" sz="quarter" idx="1"/>
          </p:nvPr>
        </p:nvSpPr>
        <p:spPr>
          <a:xfrm>
            <a:off x="1371600" y="2819400"/>
            <a:ext cx="6400800" cy="1752600"/>
          </a:xfrm>
          <a:ln w="9525">
            <a:headEnd/>
            <a:tailEnd/>
          </a:ln>
        </p:spPr>
        <p:txBody>
          <a:bodyPr lIns="92075" tIns="46037" rIns="92075" bIns="46037"/>
          <a:lstStyle>
            <a:lvl1pPr marL="0" indent="0" algn="ctr">
              <a:buFont typeface="Wingdings 2" pitchFamily="18" charset="2"/>
              <a:buNone/>
              <a:defRPr/>
            </a:lvl1pPr>
          </a:lstStyle>
          <a:p>
            <a:r>
              <a:rPr lang="en-GB"/>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29275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34889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1300831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2939123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672883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267956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1475"/>
            <a:ext cx="3810000"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3848273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400562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
        <p:nvSpPr>
          <p:cNvPr id="4" name="Content Placeholder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413014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
        <p:nvSpPr>
          <p:cNvPr id="3" name="Rectangle 3"/>
          <p:cNvSpPr>
            <a:spLocks noGrp="1" noChangeArrowheads="1"/>
          </p:cNvSpPr>
          <p:nvPr>
            <p:ph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4" name="Rectangle 2"/>
          <p:cNvSpPr>
            <a:spLocks noGrp="1" noChangeArrowheads="1"/>
          </p:cNvSpPr>
          <p:nvPr>
            <p:ph type="title"/>
          </p:nvPr>
        </p:nvSpPr>
        <p:spPr bwMode="auto">
          <a:xfrm>
            <a:off x="685800" y="457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en-GB" smtClean="0"/>
              <a:t>Click to edit Master title style</a:t>
            </a:r>
          </a:p>
        </p:txBody>
      </p:sp>
    </p:spTree>
    <p:extLst>
      <p:ext uri="{BB962C8B-B14F-4D97-AF65-F5344CB8AC3E}">
        <p14:creationId xmlns:p14="http://schemas.microsoft.com/office/powerpoint/2010/main" val="1655714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9615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3"/>
          <p:cNvSpPr>
            <a:spLocks noGrp="1"/>
          </p:cNvSpPr>
          <p:nvPr>
            <p:ph type="ftr" sz="quarter" idx="10"/>
          </p:nvPr>
        </p:nvSpPr>
        <p:spPr/>
        <p:txBody>
          <a:bodyPr/>
          <a:lstStyle>
            <a:lvl1pPr>
              <a:defRPr/>
            </a:lvl1pPr>
          </a:lstStyle>
          <a:p>
            <a:pPr>
              <a:defRPr/>
            </a:pPr>
            <a:r>
              <a:rPr lang="en-US" smtClean="0"/>
              <a:t>Copyright © 2015, 2012, 2009, 2006, 2003, 2000, 1997, 1993 by Saunders, an imprint of Elsevier Inc.</a:t>
            </a:r>
            <a:endParaRPr lang="en-US"/>
          </a:p>
        </p:txBody>
      </p:sp>
    </p:spTree>
    <p:extLst>
      <p:ext uri="{BB962C8B-B14F-4D97-AF65-F5344CB8AC3E}">
        <p14:creationId xmlns:p14="http://schemas.microsoft.com/office/powerpoint/2010/main" val="2118314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Text Box 5"/>
          <p:cNvSpPr txBox="1">
            <a:spLocks noChangeArrowheads="1"/>
          </p:cNvSpPr>
          <p:nvPr userDrawn="1"/>
        </p:nvSpPr>
        <p:spPr bwMode="auto">
          <a:xfrm>
            <a:off x="7696200" y="6418263"/>
            <a:ext cx="11430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5201B339-C505-4F39-B76F-7249585B467D}" type="slidenum">
              <a:rPr lang="en-US" sz="1000" smtClean="0">
                <a:ea typeface="ＭＳ Ｐゴシック" pitchFamily="-65" charset="-128"/>
              </a:rPr>
              <a:pPr eaLnBrk="1" hangingPunct="1">
                <a:defRPr/>
              </a:pPr>
              <a:t>‹#›</a:t>
            </a:fld>
            <a:endParaRPr lang="en-US" sz="1000" dirty="0" smtClean="0">
              <a:ea typeface="ＭＳ Ｐゴシック" pitchFamily="-65" charset="-128"/>
            </a:endParaRPr>
          </a:p>
        </p:txBody>
      </p:sp>
      <p:sp>
        <p:nvSpPr>
          <p:cNvPr id="5" name="Footer Placeholder 3"/>
          <p:cNvSpPr>
            <a:spLocks noGrp="1"/>
          </p:cNvSpPr>
          <p:nvPr>
            <p:ph type="ftr" sz="quarter" idx="3"/>
          </p:nvPr>
        </p:nvSpPr>
        <p:spPr>
          <a:xfrm>
            <a:off x="1562100" y="6477000"/>
            <a:ext cx="5905500" cy="381000"/>
          </a:xfrm>
          <a:prstGeom prst="rect">
            <a:avLst/>
          </a:prstGeom>
        </p:spPr>
        <p:txBody>
          <a:bodyPr/>
          <a:lstStyle>
            <a:lvl1pPr algn="ctr">
              <a:defRPr sz="1000">
                <a:solidFill>
                  <a:schemeClr val="tx1"/>
                </a:solidFill>
                <a:latin typeface="+mn-lt"/>
                <a:cs typeface="Times New Roman" pitchFamily="18"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mtClean="0"/>
              <a:t>Copyright © 2015, 2012, 2009, 2006, 2003, 2000, 1997, 1993 by Saunders, an imprint of Elsevier Inc.</a:t>
            </a:r>
            <a:endParaRPr lang="en-US" dirty="0"/>
          </a:p>
        </p:txBody>
      </p:sp>
    </p:spTree>
    <p:extLst>
      <p:ext uri="{BB962C8B-B14F-4D97-AF65-F5344CB8AC3E}">
        <p14:creationId xmlns:p14="http://schemas.microsoft.com/office/powerpoint/2010/main" val="190908025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0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0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0"/>
        </a:spcBef>
        <a:spcAft>
          <a:spcPct val="0"/>
        </a:spcAft>
        <a:buClr>
          <a:schemeClr val="tx2"/>
        </a:buClr>
        <a:buSzPct val="60000"/>
        <a:buFont typeface="Wingdings 2" pitchFamily="18" charset="2"/>
        <a:buChar char=""/>
        <a:defRPr sz="2800">
          <a:solidFill>
            <a:schemeClr val="tx1"/>
          </a:solidFill>
          <a:latin typeface="+mn-lt"/>
          <a:ea typeface="+mn-ea"/>
          <a:cs typeface="+mn-cs"/>
        </a:defRPr>
      </a:lvl1pPr>
      <a:lvl2pPr marL="742950" indent="-285750" algn="l" rtl="0" eaLnBrk="0" fontAlgn="base" hangingPunct="0">
        <a:spcBef>
          <a:spcPct val="0"/>
        </a:spcBef>
        <a:spcAft>
          <a:spcPct val="0"/>
        </a:spcAft>
        <a:buClr>
          <a:schemeClr val="tx2"/>
        </a:buClr>
        <a:buSzPct val="80000"/>
        <a:buFont typeface="Wingdings" pitchFamily="2" charset="2"/>
        <a:buChar char="Ø"/>
        <a:defRPr sz="2400">
          <a:solidFill>
            <a:schemeClr val="tx1"/>
          </a:solidFill>
          <a:latin typeface="+mn-lt"/>
        </a:defRPr>
      </a:lvl2pPr>
      <a:lvl3pPr marL="1143000" indent="-228600" algn="l" rtl="0" eaLnBrk="0" fontAlgn="base" hangingPunct="0">
        <a:spcBef>
          <a:spcPct val="0"/>
        </a:spcBef>
        <a:spcAft>
          <a:spcPct val="0"/>
        </a:spcAft>
        <a:buClr>
          <a:schemeClr val="tx2"/>
        </a:buClr>
        <a:buSzPct val="115000"/>
        <a:buChar char="•"/>
        <a:defRPr sz="2000">
          <a:solidFill>
            <a:schemeClr val="tx1"/>
          </a:solidFill>
          <a:latin typeface="+mn-lt"/>
        </a:defRPr>
      </a:lvl3pPr>
      <a:lvl4pPr marL="1600200" indent="-228600" algn="l" rtl="0" eaLnBrk="0" fontAlgn="base" hangingPunct="0">
        <a:spcBef>
          <a:spcPct val="0"/>
        </a:spcBef>
        <a:spcAft>
          <a:spcPct val="0"/>
        </a:spcAft>
        <a:buClr>
          <a:schemeClr val="tx2"/>
        </a:buClr>
        <a:buSzPct val="75000"/>
        <a:buFont typeface="Wingdings 3" pitchFamily="18" charset="2"/>
        <a:buChar char=""/>
        <a:defRPr sz="1800">
          <a:solidFill>
            <a:schemeClr val="tx1"/>
          </a:solidFill>
          <a:latin typeface="+mn-lt"/>
        </a:defRPr>
      </a:lvl4pPr>
      <a:lvl5pPr marL="2057400" indent="-228600" algn="l" rtl="0" eaLnBrk="0" fontAlgn="base" hangingPunct="0">
        <a:spcBef>
          <a:spcPct val="0"/>
        </a:spcBef>
        <a:spcAft>
          <a:spcPct val="0"/>
        </a:spcAft>
        <a:buClr>
          <a:schemeClr val="tx1"/>
        </a:buClr>
        <a:buChar char="–"/>
        <a:defRPr sz="1600">
          <a:solidFill>
            <a:schemeClr val="tx1"/>
          </a:solidFill>
          <a:latin typeface="+mn-lt"/>
        </a:defRPr>
      </a:lvl5pPr>
      <a:lvl6pPr marL="25146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Char char="–"/>
        <a:defRPr sz="16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00100" y="1981200"/>
            <a:ext cx="7772400" cy="1066800"/>
          </a:xfrm>
        </p:spPr>
        <p:txBody>
          <a:bodyPr/>
          <a:lstStyle/>
          <a:p>
            <a:r>
              <a:rPr lang="en-US" sz="4000" dirty="0" smtClean="0"/>
              <a:t>Chapter 30</a:t>
            </a:r>
          </a:p>
        </p:txBody>
      </p:sp>
      <p:sp>
        <p:nvSpPr>
          <p:cNvPr id="2051" name="Rectangle 3"/>
          <p:cNvSpPr>
            <a:spLocks noGrp="1" noChangeArrowheads="1"/>
          </p:cNvSpPr>
          <p:nvPr>
            <p:ph type="subTitle" idx="4294967295"/>
          </p:nvPr>
        </p:nvSpPr>
        <p:spPr>
          <a:xfrm>
            <a:off x="533400" y="3276600"/>
            <a:ext cx="8305800" cy="1828800"/>
          </a:xfrm>
        </p:spPr>
        <p:txBody>
          <a:bodyPr lIns="92075" tIns="46038" rIns="92075" bIns="46038">
            <a:normAutofit/>
          </a:bodyPr>
          <a:lstStyle/>
          <a:p>
            <a:pPr marL="0" indent="0" algn="ctr" eaLnBrk="1" hangingPunct="1">
              <a:buNone/>
            </a:pPr>
            <a:r>
              <a:rPr lang="en-US" sz="3600" dirty="0"/>
              <a:t>Macrolides, </a:t>
            </a:r>
            <a:r>
              <a:rPr lang="en-US" sz="3600" dirty="0" err="1"/>
              <a:t>Tetracyclines</a:t>
            </a:r>
            <a:r>
              <a:rPr lang="en-US" sz="3600" dirty="0"/>
              <a:t>, Aminoglycosides, and </a:t>
            </a:r>
            <a:r>
              <a:rPr lang="en-US" sz="3600" dirty="0" err="1"/>
              <a:t>Fluoroquinolones</a:t>
            </a:r>
            <a:endParaRPr lang="en-US" sz="3600" dirty="0" smtClean="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0"/>
            <a:ext cx="7772400" cy="1371600"/>
          </a:xfrm>
        </p:spPr>
        <p:txBody>
          <a:bodyPr/>
          <a:lstStyle/>
          <a:p>
            <a:r>
              <a:rPr lang="en-US" dirty="0" err="1" smtClean="0">
                <a:latin typeface="+mn-lt"/>
              </a:rPr>
              <a:t>Glycopeptides</a:t>
            </a:r>
            <a:endParaRPr lang="en-GB" dirty="0" smtClean="0">
              <a:latin typeface="+mn-lt"/>
            </a:endParaRPr>
          </a:p>
        </p:txBody>
      </p:sp>
      <p:sp>
        <p:nvSpPr>
          <p:cNvPr id="12291" name="Rectangle 3"/>
          <p:cNvSpPr>
            <a:spLocks noGrp="1" noChangeArrowheads="1"/>
          </p:cNvSpPr>
          <p:nvPr>
            <p:ph type="body" idx="4294967295"/>
          </p:nvPr>
        </p:nvSpPr>
        <p:spPr>
          <a:xfrm>
            <a:off x="800100" y="1371600"/>
            <a:ext cx="7772400" cy="4464050"/>
          </a:xfrm>
        </p:spPr>
        <p:txBody>
          <a:bodyPr>
            <a:normAutofit/>
          </a:bodyPr>
          <a:lstStyle/>
          <a:p>
            <a:pPr eaLnBrk="1" hangingPunct="1">
              <a:spcBef>
                <a:spcPct val="0"/>
              </a:spcBef>
            </a:pPr>
            <a:r>
              <a:rPr lang="en-US" sz="2800" dirty="0" smtClean="0">
                <a:cs typeface="Arial" panose="020B0604020202020204" pitchFamily="34" charset="0"/>
              </a:rPr>
              <a:t>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Inhibits cell wall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Fights gram-positive </a:t>
            </a:r>
            <a:r>
              <a:rPr lang="en-US" sz="2400" i="1" dirty="0" smtClean="0">
                <a:cs typeface="Arial" panose="020B0604020202020204" pitchFamily="34" charset="0"/>
              </a:rPr>
              <a:t>S. </a:t>
            </a:r>
            <a:r>
              <a:rPr lang="en-US" sz="2400" i="1" dirty="0" err="1" smtClean="0">
                <a:cs typeface="Arial" panose="020B0604020202020204" pitchFamily="34" charset="0"/>
              </a:rPr>
              <a:t>aureus</a:t>
            </a:r>
            <a:endParaRPr lang="en-US" sz="2400" i="1"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Bactericidal</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Uses</a:t>
            </a:r>
          </a:p>
          <a:p>
            <a:pPr lvl="2" eaLnBrk="1" hangingPunct="1">
              <a:spcBef>
                <a:spcPct val="0"/>
              </a:spcBef>
            </a:pPr>
            <a:r>
              <a:rPr lang="en-US" dirty="0" smtClean="0">
                <a:cs typeface="Arial" panose="020B0604020202020204" pitchFamily="34" charset="0"/>
              </a:rPr>
              <a:t>Serious infections: </a:t>
            </a:r>
          </a:p>
          <a:p>
            <a:pPr lvl="3" eaLnBrk="1" hangingPunct="1">
              <a:spcBef>
                <a:spcPct val="0"/>
              </a:spcBef>
            </a:pPr>
            <a:r>
              <a:rPr lang="en-US" dirty="0" smtClean="0">
                <a:cs typeface="Arial" panose="020B0604020202020204" pitchFamily="34" charset="0"/>
              </a:rPr>
              <a:t>Bone</a:t>
            </a:r>
          </a:p>
          <a:p>
            <a:pPr lvl="3" eaLnBrk="1" hangingPunct="1">
              <a:spcBef>
                <a:spcPct val="0"/>
              </a:spcBef>
            </a:pPr>
            <a:r>
              <a:rPr lang="en-US" dirty="0" smtClean="0">
                <a:cs typeface="Arial" panose="020B0604020202020204" pitchFamily="34" charset="0"/>
              </a:rPr>
              <a:t>Skin</a:t>
            </a:r>
          </a:p>
          <a:p>
            <a:pPr lvl="3" eaLnBrk="1" hangingPunct="1">
              <a:spcBef>
                <a:spcPct val="0"/>
              </a:spcBef>
            </a:pPr>
            <a:r>
              <a:rPr lang="en-US" dirty="0" smtClean="0">
                <a:cs typeface="Arial" panose="020B0604020202020204" pitchFamily="34" charset="0"/>
              </a:rPr>
              <a:t>Lower respiratory tract</a:t>
            </a:r>
          </a:p>
          <a:p>
            <a:pPr lvl="1">
              <a:spcBef>
                <a:spcPct val="0"/>
              </a:spcBef>
              <a:buFont typeface="Wingdings" panose="05000000000000000000" pitchFamily="2" charset="2"/>
              <a:buChar char="Ø"/>
            </a:pPr>
            <a:r>
              <a:rPr lang="en-US" sz="2400" dirty="0">
                <a:solidFill>
                  <a:prstClr val="black"/>
                </a:solidFill>
                <a:cs typeface="Arial" panose="020B0604020202020204" pitchFamily="34" charset="0"/>
              </a:rPr>
              <a:t>Examples: </a:t>
            </a:r>
          </a:p>
          <a:p>
            <a:pPr lvl="2">
              <a:spcBef>
                <a:spcPct val="0"/>
              </a:spcBef>
            </a:pPr>
            <a:r>
              <a:rPr lang="en-US" dirty="0" err="1" smtClean="0">
                <a:solidFill>
                  <a:prstClr val="black"/>
                </a:solidFill>
                <a:cs typeface="Arial" panose="020B0604020202020204" pitchFamily="34" charset="0"/>
              </a:rPr>
              <a:t>Vancomycin</a:t>
            </a:r>
            <a:r>
              <a:rPr lang="en-US" dirty="0" smtClean="0">
                <a:solidFill>
                  <a:prstClr val="black"/>
                </a:solidFill>
                <a:cs typeface="Arial" panose="020B0604020202020204" pitchFamily="34" charset="0"/>
              </a:rPr>
              <a:t> (</a:t>
            </a:r>
            <a:r>
              <a:rPr lang="en-US" dirty="0" err="1" smtClean="0">
                <a:solidFill>
                  <a:prstClr val="black"/>
                </a:solidFill>
                <a:cs typeface="Arial" panose="020B0604020202020204" pitchFamily="34" charset="0"/>
              </a:rPr>
              <a:t>Vancocin</a:t>
            </a:r>
            <a:r>
              <a:rPr lang="en-US" dirty="0" smtClean="0">
                <a:solidFill>
                  <a:prstClr val="black"/>
                </a:solidFill>
                <a:cs typeface="Arial" panose="020B0604020202020204" pitchFamily="34" charset="0"/>
              </a:rPr>
              <a:t>)</a:t>
            </a:r>
            <a:endParaRPr lang="en-US" dirty="0">
              <a:solidFill>
                <a:prstClr val="black"/>
              </a:solidFill>
              <a:cs typeface="Arial" panose="020B0604020202020204" pitchFamily="34" charset="0"/>
            </a:endParaRPr>
          </a:p>
          <a:p>
            <a:pPr lvl="2">
              <a:spcBef>
                <a:spcPct val="0"/>
              </a:spcBef>
            </a:pPr>
            <a:r>
              <a:rPr lang="en-US" dirty="0" err="1">
                <a:solidFill>
                  <a:prstClr val="black"/>
                </a:solidFill>
                <a:cs typeface="Arial" panose="020B0604020202020204" pitchFamily="34" charset="0"/>
              </a:rPr>
              <a:t>Telavancin</a:t>
            </a:r>
            <a:r>
              <a:rPr lang="en-US" dirty="0">
                <a:solidFill>
                  <a:prstClr val="black"/>
                </a:solidFill>
                <a:cs typeface="Arial" panose="020B0604020202020204" pitchFamily="34" charset="0"/>
              </a:rPr>
              <a:t> (</a:t>
            </a:r>
            <a:r>
              <a:rPr lang="en-US" dirty="0" err="1">
                <a:solidFill>
                  <a:prstClr val="black"/>
                </a:solidFill>
                <a:cs typeface="Arial" panose="020B0604020202020204" pitchFamily="34" charset="0"/>
              </a:rPr>
              <a:t>Vibativ</a:t>
            </a:r>
            <a:r>
              <a:rPr lang="en-US" dirty="0">
                <a:solidFill>
                  <a:prstClr val="black"/>
                </a:solidFill>
                <a:cs typeface="Arial" panose="020B0604020202020204" pitchFamily="34" charset="0"/>
              </a:rPr>
              <a:t>)</a:t>
            </a:r>
            <a:endParaRPr lang="en-US"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47700" y="0"/>
            <a:ext cx="7772400" cy="1371600"/>
          </a:xfrm>
        </p:spPr>
        <p:txBody>
          <a:bodyPr/>
          <a:lstStyle/>
          <a:p>
            <a:r>
              <a:rPr lang="en-US" dirty="0" err="1" smtClean="0">
                <a:latin typeface="+mn-lt"/>
              </a:rPr>
              <a:t>Glycopeptides</a:t>
            </a:r>
            <a:r>
              <a:rPr lang="en-US" dirty="0" smtClean="0">
                <a:latin typeface="+mn-lt"/>
              </a:rPr>
              <a:t> (Cont.)</a:t>
            </a:r>
            <a:endParaRPr lang="en-GB" dirty="0" smtClean="0">
              <a:latin typeface="+mn-lt"/>
            </a:endParaRPr>
          </a:p>
        </p:txBody>
      </p:sp>
      <p:sp>
        <p:nvSpPr>
          <p:cNvPr id="13315" name="Rectangle 3"/>
          <p:cNvSpPr>
            <a:spLocks noGrp="1" noChangeArrowheads="1"/>
          </p:cNvSpPr>
          <p:nvPr>
            <p:ph type="body" idx="4294967295"/>
          </p:nvPr>
        </p:nvSpPr>
        <p:spPr>
          <a:xfrm>
            <a:off x="685800" y="1371600"/>
            <a:ext cx="7772400" cy="3976687"/>
          </a:xfrm>
        </p:spPr>
        <p:txBody>
          <a:bodyPr>
            <a:normAutofit/>
          </a:bodyPr>
          <a:lstStyle/>
          <a:p>
            <a:pPr eaLnBrk="1" hangingPunct="1">
              <a:spcBef>
                <a:spcPct val="0"/>
              </a:spcBef>
            </a:pPr>
            <a:r>
              <a:rPr lang="en-US" sz="2800" dirty="0" err="1" smtClean="0">
                <a:cs typeface="Arial" panose="020B0604020202020204" pitchFamily="34" charset="0"/>
              </a:rPr>
              <a:t>Vancomycin</a:t>
            </a:r>
            <a:r>
              <a:rPr lang="en-US" sz="2800" dirty="0" smtClean="0">
                <a:cs typeface="Arial" panose="020B0604020202020204" pitchFamily="34" charset="0"/>
              </a:rPr>
              <a:t>-resistant enterococci (VREF) </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Quinupristin</a:t>
            </a:r>
            <a:r>
              <a:rPr lang="en-US" sz="2400" dirty="0" smtClean="0">
                <a:cs typeface="Arial" panose="020B0604020202020204" pitchFamily="34" charset="0"/>
              </a:rPr>
              <a:t>/</a:t>
            </a:r>
            <a:r>
              <a:rPr lang="en-US" sz="2400" dirty="0" err="1" smtClean="0">
                <a:cs typeface="Arial" panose="020B0604020202020204" pitchFamily="34" charset="0"/>
              </a:rPr>
              <a:t>dalfopristin</a:t>
            </a:r>
            <a:r>
              <a:rPr lang="en-US" sz="2400" dirty="0" smtClean="0">
                <a:cs typeface="Arial" panose="020B0604020202020204" pitchFamily="34" charset="0"/>
              </a:rPr>
              <a:t> </a:t>
            </a:r>
          </a:p>
          <a:p>
            <a:pPr>
              <a:spcBef>
                <a:spcPct val="0"/>
              </a:spcBef>
            </a:pPr>
            <a:r>
              <a:rPr lang="en-US" dirty="0">
                <a:cs typeface="Arial" panose="020B0604020202020204" pitchFamily="34" charset="0"/>
              </a:rPr>
              <a:t>Methicillin-resistant </a:t>
            </a:r>
            <a:r>
              <a:rPr lang="en-US" i="1" dirty="0">
                <a:cs typeface="Arial" panose="020B0604020202020204" pitchFamily="34" charset="0"/>
              </a:rPr>
              <a:t>Staphylococcus </a:t>
            </a:r>
            <a:r>
              <a:rPr lang="en-US" i="1" dirty="0" err="1">
                <a:cs typeface="Arial" panose="020B0604020202020204" pitchFamily="34" charset="0"/>
              </a:rPr>
              <a:t>aureus</a:t>
            </a:r>
            <a:r>
              <a:rPr lang="en-US" i="1" dirty="0">
                <a:cs typeface="Arial" panose="020B0604020202020204" pitchFamily="34" charset="0"/>
              </a:rPr>
              <a:t> </a:t>
            </a:r>
            <a:r>
              <a:rPr lang="en-US" dirty="0">
                <a:cs typeface="Arial" panose="020B0604020202020204" pitchFamily="34" charset="0"/>
              </a:rPr>
              <a:t>(MRSA</a:t>
            </a:r>
            <a:r>
              <a:rPr lang="en-US" dirty="0" smtClean="0">
                <a:cs typeface="Arial" panose="020B0604020202020204" pitchFamily="34" charset="0"/>
              </a:rPr>
              <a:t>)</a:t>
            </a:r>
          </a:p>
          <a:p>
            <a:pPr lvl="1">
              <a:spcBef>
                <a:spcPct val="0"/>
              </a:spcBef>
              <a:buFont typeface="Wingdings" panose="05000000000000000000" pitchFamily="2" charset="2"/>
              <a:buChar char="Ø"/>
            </a:pPr>
            <a:r>
              <a:rPr lang="en-US" sz="2400" dirty="0" err="1" smtClean="0">
                <a:cs typeface="Arial" panose="020B0604020202020204" pitchFamily="34" charset="0"/>
              </a:rPr>
              <a:t>Telavancin</a:t>
            </a:r>
            <a:r>
              <a:rPr lang="en-US" sz="2400" dirty="0" smtClean="0">
                <a:cs typeface="Arial" panose="020B0604020202020204" pitchFamily="34" charset="0"/>
              </a:rPr>
              <a:t> (</a:t>
            </a:r>
            <a:r>
              <a:rPr lang="en-US" sz="2400" dirty="0" err="1" smtClean="0">
                <a:cs typeface="Arial" panose="020B0604020202020204" pitchFamily="34" charset="0"/>
              </a:rPr>
              <a:t>Vibativ</a:t>
            </a:r>
            <a:r>
              <a:rPr lang="en-US" sz="2400" dirty="0" smtClean="0">
                <a:cs typeface="Arial" panose="020B0604020202020204" pitchFamily="34" charset="0"/>
              </a:rPr>
              <a:t>)</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0"/>
            <a:ext cx="7772400" cy="1371600"/>
          </a:xfrm>
        </p:spPr>
        <p:txBody>
          <a:bodyPr/>
          <a:lstStyle/>
          <a:p>
            <a:r>
              <a:rPr lang="en-GB" smtClean="0">
                <a:latin typeface="+mn-lt"/>
              </a:rPr>
              <a:t>Vancomycin (Vancocin)</a:t>
            </a:r>
            <a:endParaRPr lang="en-GB" dirty="0" smtClean="0">
              <a:latin typeface="+mn-lt"/>
            </a:endParaRPr>
          </a:p>
        </p:txBody>
      </p:sp>
      <p:sp>
        <p:nvSpPr>
          <p:cNvPr id="14339"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Side effects/adverse reactions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Red neck or red man syndrome</a:t>
            </a:r>
          </a:p>
          <a:p>
            <a:pPr lvl="2" eaLnBrk="1" hangingPunct="1">
              <a:spcBef>
                <a:spcPct val="0"/>
              </a:spcBef>
            </a:pPr>
            <a:r>
              <a:rPr lang="en-US" dirty="0" smtClean="0">
                <a:cs typeface="Arial" panose="020B0604020202020204" pitchFamily="34" charset="0"/>
              </a:rPr>
              <a:t>Occurs when IV too rapid</a:t>
            </a:r>
          </a:p>
          <a:p>
            <a:pPr lvl="2" eaLnBrk="1" hangingPunct="1">
              <a:spcBef>
                <a:spcPct val="0"/>
              </a:spcBef>
            </a:pPr>
            <a:r>
              <a:rPr lang="en-US" dirty="0" smtClean="0">
                <a:cs typeface="Arial" panose="020B0604020202020204" pitchFamily="34" charset="0"/>
              </a:rPr>
              <a:t>Severe hypotension</a:t>
            </a:r>
          </a:p>
          <a:p>
            <a:pPr lvl="2" eaLnBrk="1" hangingPunct="1">
              <a:spcBef>
                <a:spcPct val="0"/>
              </a:spcBef>
            </a:pPr>
            <a:r>
              <a:rPr lang="en-US" dirty="0" smtClean="0">
                <a:cs typeface="Arial" panose="020B0604020202020204" pitchFamily="34" charset="0"/>
              </a:rPr>
              <a:t>Red blotching of face, neck, chest, extremities</a:t>
            </a:r>
          </a:p>
          <a:p>
            <a:pPr lvl="2" eaLnBrk="1" hangingPunct="1">
              <a:spcBef>
                <a:spcPct val="0"/>
              </a:spcBef>
            </a:pPr>
            <a:r>
              <a:rPr lang="en-US" dirty="0" smtClean="0">
                <a:cs typeface="Arial" panose="020B0604020202020204" pitchFamily="34" charset="0"/>
              </a:rPr>
              <a:t>Toxic reaction not allergic reaction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Ototoxicity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Nephrotoxicity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Blood </a:t>
            </a:r>
            <a:r>
              <a:rPr lang="en-US" sz="2400" dirty="0" err="1" smtClean="0">
                <a:cs typeface="Arial" panose="020B0604020202020204" pitchFamily="34" charset="0"/>
              </a:rPr>
              <a:t>dyscrasias</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Stevens-Johnson syndrome </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0"/>
            <a:ext cx="7772400" cy="1371600"/>
          </a:xfrm>
        </p:spPr>
        <p:txBody>
          <a:bodyPr/>
          <a:lstStyle/>
          <a:p>
            <a:r>
              <a:rPr lang="en-US" dirty="0" err="1" smtClean="0">
                <a:latin typeface="+mn-lt"/>
              </a:rPr>
              <a:t>Vancomycin</a:t>
            </a:r>
            <a:r>
              <a:rPr lang="en-US" dirty="0" smtClean="0">
                <a:latin typeface="+mn-lt"/>
              </a:rPr>
              <a:t> (</a:t>
            </a:r>
            <a:r>
              <a:rPr lang="en-US" dirty="0" err="1" smtClean="0">
                <a:latin typeface="+mn-lt"/>
              </a:rPr>
              <a:t>Vancocin</a:t>
            </a:r>
            <a:r>
              <a:rPr lang="en-US" dirty="0" smtClean="0">
                <a:latin typeface="+mn-lt"/>
              </a:rPr>
              <a:t>) (Cont.)</a:t>
            </a:r>
            <a:endParaRPr lang="en-GB" dirty="0" smtClean="0">
              <a:latin typeface="+mn-lt"/>
            </a:endParaRPr>
          </a:p>
        </p:txBody>
      </p:sp>
      <p:sp>
        <p:nvSpPr>
          <p:cNvPr id="15363" name="Rectangle 3"/>
          <p:cNvSpPr>
            <a:spLocks noGrp="1" noChangeArrowheads="1"/>
          </p:cNvSpPr>
          <p:nvPr>
            <p:ph type="body" idx="4294967295"/>
          </p:nvPr>
        </p:nvSpPr>
        <p:spPr>
          <a:xfrm>
            <a:off x="685800" y="1371600"/>
            <a:ext cx="7772400" cy="4240212"/>
          </a:xfrm>
        </p:spPr>
        <p:txBody>
          <a:bodyPr>
            <a:normAutofit/>
          </a:bodyPr>
          <a:lstStyle/>
          <a:p>
            <a:pPr eaLnBrk="1" hangingPunct="1">
              <a:spcBef>
                <a:spcPct val="0"/>
              </a:spcBef>
            </a:pPr>
            <a:r>
              <a:rPr lang="en-US" sz="2800" dirty="0" smtClean="0">
                <a:cs typeface="Arial" panose="020B0604020202020204" pitchFamily="34" charset="0"/>
              </a:rPr>
              <a:t>Route: Oral, IV</a:t>
            </a:r>
          </a:p>
          <a:p>
            <a:pPr eaLnBrk="1" hangingPunct="1">
              <a:spcBef>
                <a:spcPct val="0"/>
              </a:spcBef>
            </a:pPr>
            <a:r>
              <a:rPr lang="en-US" sz="2800" dirty="0" smtClean="0">
                <a:cs typeface="Arial" panose="020B0604020202020204" pitchFamily="34" charset="0"/>
              </a:rPr>
              <a:t>Nursing interventions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Check C&amp;S before therapy.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a:t>
            </a:r>
            <a:r>
              <a:rPr lang="en-US" sz="2400" dirty="0" err="1" smtClean="0">
                <a:cs typeface="Arial" panose="020B0604020202020204" pitchFamily="34" charset="0"/>
              </a:rPr>
              <a:t>vancomycin</a:t>
            </a:r>
            <a:r>
              <a:rPr lang="en-US" sz="2400" dirty="0" smtClean="0">
                <a:cs typeface="Arial" panose="020B0604020202020204" pitchFamily="34" charset="0"/>
              </a:rPr>
              <a:t> levels.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Administer over 1 to 2 hours IV.</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Rotate sites.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BP.</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IV site.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renal function tests and hearing.</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patient for </a:t>
            </a:r>
            <a:r>
              <a:rPr lang="en-US" sz="2400" dirty="0" err="1" smtClean="0">
                <a:cs typeface="Arial" panose="020B0604020202020204" pitchFamily="34" charset="0"/>
              </a:rPr>
              <a:t>superinfection</a:t>
            </a:r>
            <a:r>
              <a:rPr lang="en-US" sz="2400" dirty="0" smtClean="0">
                <a:cs typeface="Arial" panose="020B0604020202020204" pitchFamily="34" charset="0"/>
              </a:rPr>
              <a:t>.</a:t>
            </a:r>
            <a:endParaRPr lang="en-GB" sz="24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23900" y="0"/>
            <a:ext cx="7772400" cy="1371600"/>
          </a:xfrm>
        </p:spPr>
        <p:txBody>
          <a:bodyPr/>
          <a:lstStyle/>
          <a:p>
            <a:r>
              <a:rPr lang="en-US" dirty="0" err="1" smtClean="0">
                <a:latin typeface="+mn-lt"/>
              </a:rPr>
              <a:t>Ketolides</a:t>
            </a:r>
            <a:endParaRPr lang="en-GB" dirty="0" smtClean="0">
              <a:latin typeface="+mn-lt"/>
            </a:endParaRPr>
          </a:p>
        </p:txBody>
      </p:sp>
      <p:sp>
        <p:nvSpPr>
          <p:cNvPr id="16387" name="Rectangle 3"/>
          <p:cNvSpPr>
            <a:spLocks noGrp="1" noChangeArrowheads="1"/>
          </p:cNvSpPr>
          <p:nvPr>
            <p:ph type="body" idx="4294967295"/>
          </p:nvPr>
        </p:nvSpPr>
        <p:spPr>
          <a:xfrm>
            <a:off x="685800" y="1371600"/>
            <a:ext cx="7772400" cy="4724400"/>
          </a:xfrm>
        </p:spPr>
        <p:txBody>
          <a:bodyPr/>
          <a:lstStyle/>
          <a:p>
            <a:pPr eaLnBrk="1" hangingPunct="1">
              <a:spcBef>
                <a:spcPct val="0"/>
              </a:spcBef>
            </a:pPr>
            <a:r>
              <a:rPr lang="en-US" sz="2800" dirty="0" smtClean="0">
                <a:cs typeface="Arial" panose="020B0604020202020204" pitchFamily="34" charset="0"/>
              </a:rPr>
              <a:t>Structurally related to macrolides</a:t>
            </a:r>
          </a:p>
          <a:p>
            <a:pPr eaLnBrk="1" hangingPunct="1">
              <a:spcBef>
                <a:spcPct val="0"/>
              </a:spcBef>
            </a:pPr>
            <a:r>
              <a:rPr lang="en-US" sz="2800" dirty="0" smtClean="0">
                <a:cs typeface="Arial" panose="020B0604020202020204" pitchFamily="34" charset="0"/>
              </a:rPr>
              <a:t>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Blocks protein bacterial synthesis</a:t>
            </a:r>
          </a:p>
          <a:p>
            <a:pPr eaLnBrk="1" hangingPunct="1">
              <a:spcBef>
                <a:spcPct val="0"/>
              </a:spcBef>
            </a:pPr>
            <a:r>
              <a:rPr lang="en-US" sz="2800" dirty="0" smtClean="0">
                <a:cs typeface="Arial" panose="020B0604020202020204" pitchFamily="34" charset="0"/>
              </a:rPr>
              <a:t>Uses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Acute chronic bronchitis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Acute bacterial sinusitis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Community-acquired pneumonia</a:t>
            </a:r>
          </a:p>
          <a:p>
            <a:pPr lvl="1" eaLnBrk="1" hangingPunct="1">
              <a:spcBef>
                <a:spcPct val="0"/>
              </a:spcBef>
              <a:buFont typeface="Wingdings" panose="05000000000000000000" pitchFamily="2" charset="2"/>
              <a:buChar char="Ø"/>
            </a:pPr>
            <a:r>
              <a:rPr lang="en-US" sz="2400" i="1" dirty="0" smtClean="0">
                <a:cs typeface="Arial" panose="020B0604020202020204" pitchFamily="34" charset="0"/>
              </a:rPr>
              <a:t>Streptococcus </a:t>
            </a:r>
            <a:r>
              <a:rPr lang="en-US" sz="2400" i="1" dirty="0" err="1" smtClean="0">
                <a:cs typeface="Arial" panose="020B0604020202020204" pitchFamily="34" charset="0"/>
              </a:rPr>
              <a:t>pneumoniae</a:t>
            </a:r>
            <a:endParaRPr lang="en-US" sz="2400" i="1"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i="1" dirty="0" err="1" smtClean="0">
                <a:cs typeface="Arial" panose="020B0604020202020204" pitchFamily="34" charset="0"/>
              </a:rPr>
              <a:t>Haemophilus</a:t>
            </a:r>
            <a:r>
              <a:rPr lang="en-US" sz="2400" i="1" dirty="0" smtClean="0">
                <a:cs typeface="Arial" panose="020B0604020202020204" pitchFamily="34" charset="0"/>
              </a:rPr>
              <a:t> </a:t>
            </a:r>
            <a:r>
              <a:rPr lang="en-US" sz="2400" i="1" dirty="0" err="1" smtClean="0">
                <a:cs typeface="Arial" panose="020B0604020202020204" pitchFamily="34" charset="0"/>
              </a:rPr>
              <a:t>influenzae</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endParaRPr lang="en-US" dirty="0" smtClean="0"/>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1371600"/>
          </a:xfrm>
        </p:spPr>
        <p:txBody>
          <a:bodyPr/>
          <a:lstStyle/>
          <a:p>
            <a:r>
              <a:rPr lang="en-US" dirty="0" err="1" smtClean="0">
                <a:latin typeface="+mn-lt"/>
              </a:rPr>
              <a:t>Ketolides</a:t>
            </a:r>
            <a:r>
              <a:rPr lang="en-US" dirty="0" smtClean="0">
                <a:latin typeface="+mn-lt"/>
              </a:rPr>
              <a:t> (Cont.)</a:t>
            </a:r>
            <a:endParaRPr lang="en-GB" dirty="0" smtClean="0">
              <a:latin typeface="+mn-lt"/>
            </a:endParaRPr>
          </a:p>
        </p:txBody>
      </p:sp>
      <p:sp>
        <p:nvSpPr>
          <p:cNvPr id="17411" name="Rectangle 3"/>
          <p:cNvSpPr>
            <a:spLocks noGrp="1" noChangeArrowheads="1"/>
          </p:cNvSpPr>
          <p:nvPr>
            <p:ph type="body" idx="4294967295"/>
          </p:nvPr>
        </p:nvSpPr>
        <p:spPr>
          <a:xfrm>
            <a:off x="685800" y="1371600"/>
            <a:ext cx="7772400" cy="4097337"/>
          </a:xfrm>
        </p:spPr>
        <p:txBody>
          <a:bodyPr>
            <a:normAutofit/>
          </a:bodyPr>
          <a:lstStyle/>
          <a:p>
            <a:pPr eaLnBrk="1" hangingPunct="1">
              <a:spcBef>
                <a:spcPct val="0"/>
              </a:spcBef>
            </a:pPr>
            <a:r>
              <a:rPr lang="en-US" sz="2800" dirty="0" err="1" smtClean="0">
                <a:cs typeface="Arial" panose="020B0604020202020204" pitchFamily="34" charset="0"/>
              </a:rPr>
              <a:t>Telithromycin</a:t>
            </a:r>
            <a:r>
              <a:rPr lang="en-US" sz="2800" dirty="0" smtClean="0">
                <a:cs typeface="Arial" panose="020B0604020202020204" pitchFamily="34" charset="0"/>
              </a:rPr>
              <a:t> (</a:t>
            </a:r>
            <a:r>
              <a:rPr lang="en-US" sz="2800" dirty="0" err="1" smtClean="0">
                <a:cs typeface="Arial" panose="020B0604020202020204" pitchFamily="34" charset="0"/>
              </a:rPr>
              <a:t>Ketek</a:t>
            </a:r>
            <a:r>
              <a:rPr lang="en-US" sz="2800" dirty="0" smtClean="0">
                <a:cs typeface="Arial" panose="020B0604020202020204" pitchFamily="34" charset="0"/>
              </a:rPr>
              <a:t>)</a:t>
            </a:r>
          </a:p>
          <a:p>
            <a:pPr eaLnBrk="1" hangingPunct="1">
              <a:spcBef>
                <a:spcPct val="0"/>
              </a:spcBef>
            </a:pPr>
            <a:r>
              <a:rPr lang="en-US" sz="2800" dirty="0" smtClean="0">
                <a:cs typeface="Arial" panose="020B0604020202020204" pitchFamily="34" charset="0"/>
              </a:rPr>
              <a:t>Route: Oral</a:t>
            </a:r>
          </a:p>
          <a:p>
            <a:pPr eaLnBrk="1" hangingPunct="1">
              <a:spcBef>
                <a:spcPct val="0"/>
              </a:spcBef>
            </a:pPr>
            <a:r>
              <a:rPr lang="en-US" sz="2800" dirty="0" smtClean="0">
                <a:cs typeface="Arial" panose="020B0604020202020204" pitchFamily="34" charset="0"/>
              </a:rPr>
              <a:t>Side effects/adverse reactions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Visual disturbances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GI distress, constipation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Exacerbation of myasthenia gravis</a:t>
            </a:r>
          </a:p>
          <a:p>
            <a:pPr eaLnBrk="1" hangingPunct="1">
              <a:spcBef>
                <a:spcPct val="0"/>
              </a:spcBef>
            </a:pPr>
            <a:r>
              <a:rPr lang="en-GB" sz="2800" dirty="0" smtClean="0">
                <a:cs typeface="Arial" panose="020B0604020202020204" pitchFamily="34" charset="0"/>
              </a:rPr>
              <a:t>Drug interactions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0"/>
            <a:ext cx="7772400" cy="1371600"/>
          </a:xfrm>
        </p:spPr>
        <p:txBody>
          <a:bodyPr/>
          <a:lstStyle/>
          <a:p>
            <a:r>
              <a:rPr lang="en-US" smtClean="0">
                <a:latin typeface="+mn-lt"/>
              </a:rPr>
              <a:t>Tetracyclines</a:t>
            </a:r>
            <a:endParaRPr lang="en-US" dirty="0" smtClean="0">
              <a:latin typeface="+mn-lt"/>
            </a:endParaRPr>
          </a:p>
        </p:txBody>
      </p:sp>
      <p:sp>
        <p:nvSpPr>
          <p:cNvPr id="18435" name="Rectangle 3"/>
          <p:cNvSpPr>
            <a:spLocks noGrp="1" noChangeArrowheads="1"/>
          </p:cNvSpPr>
          <p:nvPr>
            <p:ph type="body" idx="4294967295"/>
          </p:nvPr>
        </p:nvSpPr>
        <p:spPr>
          <a:xfrm>
            <a:off x="685800" y="1371600"/>
            <a:ext cx="7772400" cy="4433887"/>
          </a:xfrm>
        </p:spPr>
        <p:txBody>
          <a:bodyPr>
            <a:normAutofit/>
          </a:bodyPr>
          <a:lstStyle/>
          <a:p>
            <a:pPr eaLnBrk="1" hangingPunct="1">
              <a:spcBef>
                <a:spcPct val="0"/>
              </a:spcBef>
            </a:pPr>
            <a:r>
              <a:rPr lang="en-US" sz="2800" dirty="0" smtClean="0">
                <a:cs typeface="Arial" panose="020B0604020202020204" pitchFamily="34" charset="0"/>
              </a:rPr>
              <a:t>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protein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Broad spectrum</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Fights gram-positive and gram-negative bacteria</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Fights </a:t>
            </a:r>
            <a:r>
              <a:rPr lang="en-US" sz="2400" i="1" dirty="0" smtClean="0">
                <a:cs typeface="Arial" panose="020B0604020202020204" pitchFamily="34" charset="0"/>
              </a:rPr>
              <a:t>Helicobacter pylori</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Treats acne (oral, topical)</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Bacterial resistance</a:t>
            </a:r>
          </a:p>
          <a:p>
            <a:pPr eaLnBrk="1" hangingPunct="1">
              <a:spcBef>
                <a:spcPct val="0"/>
              </a:spcBef>
            </a:pPr>
            <a:r>
              <a:rPr lang="en-US" sz="2800" dirty="0" smtClean="0">
                <a:cs typeface="Arial" panose="020B0604020202020204" pitchFamily="34" charset="0"/>
              </a:rPr>
              <a:t>Route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Oral</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IM</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IV</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0"/>
            <a:ext cx="7772400" cy="1371600"/>
          </a:xfrm>
        </p:spPr>
        <p:txBody>
          <a:bodyPr/>
          <a:lstStyle/>
          <a:p>
            <a:r>
              <a:rPr lang="en-US" dirty="0" err="1" smtClean="0">
                <a:latin typeface="+mn-lt"/>
              </a:rPr>
              <a:t>Tetracyclines</a:t>
            </a:r>
            <a:r>
              <a:rPr lang="en-US" dirty="0" smtClean="0">
                <a:latin typeface="+mn-lt"/>
              </a:rPr>
              <a:t> (Cont.)</a:t>
            </a:r>
          </a:p>
        </p:txBody>
      </p:sp>
      <p:sp>
        <p:nvSpPr>
          <p:cNvPr id="19459"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Side effects/adverse reactions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Photosensitivity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Discoloration of permanent teeth</a:t>
            </a:r>
          </a:p>
          <a:p>
            <a:pPr lvl="2" eaLnBrk="1" hangingPunct="1">
              <a:spcBef>
                <a:spcPct val="0"/>
              </a:spcBef>
            </a:pPr>
            <a:r>
              <a:rPr lang="en-US" dirty="0" smtClean="0">
                <a:cs typeface="Arial" panose="020B0604020202020204" pitchFamily="34" charset="0"/>
              </a:rPr>
              <a:t>Do not give to children younger than 8 years.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Stomatitis, GI distress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Pseudomembranous colitis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Blood </a:t>
            </a:r>
            <a:r>
              <a:rPr lang="en-US" sz="2400" dirty="0" err="1" smtClean="0">
                <a:cs typeface="Arial" panose="020B0604020202020204" pitchFamily="34" charset="0"/>
              </a:rPr>
              <a:t>dyscrasia</a:t>
            </a:r>
            <a:r>
              <a:rPr lang="en-US" sz="2400" dirty="0" smtClean="0">
                <a:cs typeface="Arial" panose="020B0604020202020204" pitchFamily="34" charset="0"/>
              </a:rPr>
              <a:t> </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Superinfection</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CNS toxicity, hepatotoxicity</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Nephrotoxicity in high doses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371600"/>
          </a:xfrm>
        </p:spPr>
        <p:txBody>
          <a:bodyPr/>
          <a:lstStyle/>
          <a:p>
            <a:r>
              <a:rPr lang="en-US" dirty="0" err="1" smtClean="0">
                <a:latin typeface="+mn-lt"/>
              </a:rPr>
              <a:t>Tetracyclines</a:t>
            </a:r>
            <a:r>
              <a:rPr lang="en-US" dirty="0" smtClean="0">
                <a:latin typeface="+mn-lt"/>
              </a:rPr>
              <a:t> (Cont.)</a:t>
            </a:r>
            <a:endParaRPr lang="en-GB" dirty="0" smtClean="0">
              <a:latin typeface="+mn-lt"/>
            </a:endParaRPr>
          </a:p>
        </p:txBody>
      </p:sp>
      <p:sp>
        <p:nvSpPr>
          <p:cNvPr id="20483"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Short-acting</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Tetracycline (</a:t>
            </a:r>
            <a:r>
              <a:rPr lang="en-US" sz="2400" dirty="0" err="1" smtClean="0">
                <a:cs typeface="Arial" panose="020B0604020202020204" pitchFamily="34" charset="0"/>
              </a:rPr>
              <a:t>Sumycin</a:t>
            </a:r>
            <a:r>
              <a:rPr lang="en-US" sz="2400" dirty="0" smtClean="0">
                <a:cs typeface="Arial" panose="020B0604020202020204" pitchFamily="34" charset="0"/>
              </a:rPr>
              <a:t>)</a:t>
            </a:r>
          </a:p>
          <a:p>
            <a:pPr eaLnBrk="1" hangingPunct="1">
              <a:spcBef>
                <a:spcPct val="0"/>
              </a:spcBef>
            </a:pPr>
            <a:r>
              <a:rPr lang="en-US" sz="2800" dirty="0" smtClean="0">
                <a:cs typeface="Arial" panose="020B0604020202020204" pitchFamily="34" charset="0"/>
              </a:rPr>
              <a:t>Intermediate-acting</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Demeclocycline</a:t>
            </a:r>
            <a:r>
              <a:rPr lang="en-US" sz="2400" dirty="0" smtClean="0">
                <a:cs typeface="Arial" panose="020B0604020202020204" pitchFamily="34" charset="0"/>
              </a:rPr>
              <a:t> (</a:t>
            </a:r>
            <a:r>
              <a:rPr lang="en-US" sz="2400" dirty="0" err="1" smtClean="0">
                <a:cs typeface="Arial" panose="020B0604020202020204" pitchFamily="34" charset="0"/>
              </a:rPr>
              <a:t>Declomycin</a:t>
            </a:r>
            <a:r>
              <a:rPr lang="en-US" sz="2400" dirty="0" smtClean="0">
                <a:cs typeface="Arial" panose="020B0604020202020204" pitchFamily="34" charset="0"/>
              </a:rPr>
              <a:t>)</a:t>
            </a:r>
          </a:p>
          <a:p>
            <a:pPr eaLnBrk="1" hangingPunct="1">
              <a:spcBef>
                <a:spcPct val="0"/>
              </a:spcBef>
            </a:pPr>
            <a:r>
              <a:rPr lang="en-US" sz="2800" dirty="0" smtClean="0">
                <a:cs typeface="Arial" panose="020B0604020202020204" pitchFamily="34" charset="0"/>
              </a:rPr>
              <a:t>Long-acting</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Doxycycline (</a:t>
            </a:r>
            <a:r>
              <a:rPr lang="en-US" sz="2400" dirty="0" err="1" smtClean="0">
                <a:cs typeface="Arial" panose="020B0604020202020204" pitchFamily="34" charset="0"/>
              </a:rPr>
              <a:t>Vibramycin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May be taken with milk products and food</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Minocycline </a:t>
            </a:r>
            <a:r>
              <a:rPr lang="en-US" sz="2400" dirty="0" err="1" smtClean="0">
                <a:cs typeface="Arial" panose="020B0604020202020204" pitchFamily="34" charset="0"/>
              </a:rPr>
              <a:t>HCl</a:t>
            </a:r>
            <a:r>
              <a:rPr lang="en-US" sz="2400" dirty="0" smtClean="0">
                <a:cs typeface="Arial" panose="020B0604020202020204" pitchFamily="34" charset="0"/>
              </a:rPr>
              <a:t> (</a:t>
            </a:r>
            <a:r>
              <a:rPr lang="en-US" sz="2400" dirty="0" err="1" smtClean="0">
                <a:cs typeface="Arial" panose="020B0604020202020204" pitchFamily="34" charset="0"/>
              </a:rPr>
              <a:t>Minocin</a:t>
            </a:r>
            <a:r>
              <a:rPr lang="en-US" sz="2400" dirty="0" smtClean="0">
                <a:cs typeface="Arial" panose="020B0604020202020204" pitchFamily="34" charset="0"/>
              </a:rPr>
              <a:t>)</a:t>
            </a:r>
            <a:endParaRPr lang="en-GB" sz="24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0"/>
            <a:ext cx="7772400" cy="1371600"/>
          </a:xfrm>
        </p:spPr>
        <p:txBody>
          <a:bodyPr/>
          <a:lstStyle/>
          <a:p>
            <a:r>
              <a:rPr lang="en-US" dirty="0" err="1" smtClean="0">
                <a:latin typeface="+mn-lt"/>
              </a:rPr>
              <a:t>Tetracyclines</a:t>
            </a:r>
            <a:r>
              <a:rPr lang="en-US" dirty="0" smtClean="0">
                <a:latin typeface="+mn-lt"/>
              </a:rPr>
              <a:t> (Cont.)</a:t>
            </a:r>
          </a:p>
        </p:txBody>
      </p:sp>
      <p:sp>
        <p:nvSpPr>
          <p:cNvPr id="21507"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Drug-food interactions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Milk products and antacids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Oral contraceptives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Digoxin absorption is increased, leading to toxicity.</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71500" y="0"/>
            <a:ext cx="7772400" cy="1371600"/>
          </a:xfrm>
        </p:spPr>
        <p:txBody>
          <a:bodyPr/>
          <a:lstStyle/>
          <a:p>
            <a:r>
              <a:rPr lang="en-US" smtClean="0">
                <a:latin typeface="+mn-lt"/>
              </a:rPr>
              <a:t>Macrolides: Erythromycin</a:t>
            </a:r>
            <a:endParaRPr lang="en-US" dirty="0" smtClean="0">
              <a:latin typeface="+mn-lt"/>
            </a:endParaRPr>
          </a:p>
        </p:txBody>
      </p:sp>
      <p:sp>
        <p:nvSpPr>
          <p:cNvPr id="4099"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Binds to 50S ribosomal subunits and inhibits protein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Broad spectrum</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Most gram-positive, some gram-negative bacteria</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Bacteriostatic: low to moderate doses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Bactericidal: high doses</a:t>
            </a:r>
          </a:p>
          <a:p>
            <a:pPr eaLnBrk="1" hangingPunct="1">
              <a:spcBef>
                <a:spcPct val="0"/>
              </a:spcBef>
            </a:pPr>
            <a:r>
              <a:rPr lang="en-US" sz="2800" dirty="0" smtClean="0">
                <a:cs typeface="Arial" panose="020B0604020202020204" pitchFamily="34" charset="0"/>
              </a:rPr>
              <a:t>Route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Oral, IV</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0"/>
            <a:ext cx="7772400" cy="1371600"/>
          </a:xfrm>
        </p:spPr>
        <p:txBody>
          <a:bodyPr/>
          <a:lstStyle/>
          <a:p>
            <a:r>
              <a:rPr lang="en-US" dirty="0" err="1" smtClean="0">
                <a:latin typeface="+mn-lt"/>
              </a:rPr>
              <a:t>Tetracyclines</a:t>
            </a:r>
            <a:r>
              <a:rPr lang="en-US" dirty="0" smtClean="0">
                <a:latin typeface="+mn-lt"/>
              </a:rPr>
              <a:t> (Cont.)</a:t>
            </a:r>
          </a:p>
        </p:txBody>
      </p:sp>
      <p:sp>
        <p:nvSpPr>
          <p:cNvPr id="22531"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Nursing interventions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Check C&amp;S before drug.</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Administer 1 hour before or 2 hours after meals.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kidney and liver function.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Store out of light and extreme heat.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Advise patient to use sunscreen.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Teach patient to report </a:t>
            </a:r>
            <a:r>
              <a:rPr lang="en-US" sz="2400" dirty="0" err="1" smtClean="0">
                <a:cs typeface="Arial" panose="020B0604020202020204" pitchFamily="34" charset="0"/>
              </a:rPr>
              <a:t>superinfection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Warn patient to avoid milk, iron, antacids.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Tell patient to use effective oral hygiene.</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0"/>
            <a:ext cx="7772400" cy="1371600"/>
          </a:xfrm>
        </p:spPr>
        <p:txBody>
          <a:bodyPr/>
          <a:lstStyle/>
          <a:p>
            <a:r>
              <a:rPr lang="en-US" smtClean="0">
                <a:latin typeface="+mn-lt"/>
              </a:rPr>
              <a:t>Nursing Process: Tetracyclines </a:t>
            </a:r>
            <a:endParaRPr lang="en-US" dirty="0" smtClean="0">
              <a:latin typeface="+mn-lt"/>
            </a:endParaRPr>
          </a:p>
        </p:txBody>
      </p:sp>
      <p:sp>
        <p:nvSpPr>
          <p:cNvPr id="23555" name="Rectangle 3"/>
          <p:cNvSpPr>
            <a:spLocks noGrp="1" noChangeArrowheads="1"/>
          </p:cNvSpPr>
          <p:nvPr>
            <p:ph type="body" idx="4294967295"/>
          </p:nvPr>
        </p:nvSpPr>
        <p:spPr>
          <a:xfrm>
            <a:off x="685800" y="1371600"/>
            <a:ext cx="7772400" cy="4205287"/>
          </a:xfrm>
        </p:spPr>
        <p:txBody>
          <a:bodyPr/>
          <a:lstStyle/>
          <a:p>
            <a:pPr eaLnBrk="1" hangingPunct="1">
              <a:spcBef>
                <a:spcPct val="0"/>
              </a:spcBef>
            </a:pPr>
            <a:r>
              <a:rPr lang="en-US" sz="2800" dirty="0" smtClean="0">
                <a:cs typeface="Arial" panose="020B0604020202020204" pitchFamily="34" charset="0"/>
              </a:rPr>
              <a:t>Assessment</a:t>
            </a:r>
          </a:p>
          <a:p>
            <a:pPr eaLnBrk="1" hangingPunct="1">
              <a:spcBef>
                <a:spcPct val="0"/>
              </a:spcBef>
            </a:pPr>
            <a:r>
              <a:rPr lang="en-US" sz="2800" dirty="0" smtClean="0">
                <a:cs typeface="Arial" panose="020B0604020202020204" pitchFamily="34" charset="0"/>
              </a:rPr>
              <a:t>Nursing diagnosis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eaLnBrk="1" hangingPunct="1">
              <a:spcBef>
                <a:spcPct val="0"/>
              </a:spcBef>
            </a:pPr>
            <a:r>
              <a:rPr lang="en-US" sz="2800" dirty="0" smtClean="0">
                <a:cs typeface="Arial" panose="020B0604020202020204" pitchFamily="34" charset="0"/>
              </a:rPr>
              <a:t>Evaluation</a:t>
            </a:r>
          </a:p>
          <a:p>
            <a:pPr eaLnBrk="1" hangingPunct="1">
              <a:spcBef>
                <a:spcPct val="0"/>
              </a:spcBef>
            </a:pPr>
            <a:endParaRPr lang="en-US" dirty="0" smtClean="0">
              <a:cs typeface="Times New Roman" panose="02020603050405020304" pitchFamily="18"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0"/>
            <a:ext cx="7772400" cy="1371600"/>
          </a:xfrm>
        </p:spPr>
        <p:txBody>
          <a:bodyPr/>
          <a:lstStyle/>
          <a:p>
            <a:r>
              <a:rPr lang="en-US" smtClean="0">
                <a:latin typeface="+mn-lt"/>
              </a:rPr>
              <a:t>Glycylcycline </a:t>
            </a:r>
            <a:endParaRPr lang="en-US" dirty="0" smtClean="0">
              <a:latin typeface="+mn-lt"/>
            </a:endParaRPr>
          </a:p>
        </p:txBody>
      </p:sp>
      <p:sp>
        <p:nvSpPr>
          <p:cNvPr id="24579"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Synthetic analogue of the </a:t>
            </a:r>
            <a:r>
              <a:rPr lang="en-US" sz="2800" dirty="0" err="1" smtClean="0">
                <a:cs typeface="Arial" panose="020B0604020202020204" pitchFamily="34" charset="0"/>
              </a:rPr>
              <a:t>tetracyclines</a:t>
            </a:r>
            <a:endParaRPr lang="en-US" sz="2800" dirty="0" smtClean="0">
              <a:cs typeface="Arial" panose="020B0604020202020204" pitchFamily="34" charset="0"/>
            </a:endParaRPr>
          </a:p>
          <a:p>
            <a:pPr eaLnBrk="1" hangingPunct="1">
              <a:spcBef>
                <a:spcPct val="0"/>
              </a:spcBef>
            </a:pPr>
            <a:r>
              <a:rPr lang="en-US" sz="2800" dirty="0" err="1" smtClean="0">
                <a:cs typeface="Arial" panose="020B0604020202020204" pitchFamily="34" charset="0"/>
              </a:rPr>
              <a:t>Tigecycline</a:t>
            </a:r>
            <a:r>
              <a:rPr lang="en-US" sz="2800" dirty="0" smtClean="0">
                <a:cs typeface="Arial" panose="020B0604020202020204" pitchFamily="34" charset="0"/>
              </a:rPr>
              <a:t> (</a:t>
            </a:r>
            <a:r>
              <a:rPr lang="en-US" sz="2800" dirty="0" err="1" smtClean="0">
                <a:cs typeface="Arial" panose="020B0604020202020204" pitchFamily="34" charset="0"/>
              </a:rPr>
              <a:t>Tygacil</a:t>
            </a:r>
            <a:r>
              <a:rPr lang="en-US" sz="2800" dirty="0" smtClean="0">
                <a:cs typeface="Arial" panose="020B0604020202020204" pitchFamily="34" charset="0"/>
              </a:rPr>
              <a:t>) </a:t>
            </a:r>
          </a:p>
          <a:p>
            <a:pPr eaLnBrk="1" hangingPunct="1">
              <a:spcBef>
                <a:spcPct val="0"/>
              </a:spcBef>
            </a:pPr>
            <a:r>
              <a:rPr lang="en-US" sz="2800" dirty="0" smtClean="0">
                <a:cs typeface="Arial" panose="020B0604020202020204" pitchFamily="34" charset="0"/>
              </a:rPr>
              <a:t>Use: complicated skin infections and </a:t>
            </a:r>
            <a:r>
              <a:rPr lang="en-US" sz="2800" dirty="0" err="1" smtClean="0">
                <a:cs typeface="Arial" panose="020B0604020202020204" pitchFamily="34" charset="0"/>
              </a:rPr>
              <a:t>intraabdominal</a:t>
            </a:r>
            <a:r>
              <a:rPr lang="en-US" sz="2800" dirty="0" smtClean="0">
                <a:cs typeface="Arial" panose="020B0604020202020204" pitchFamily="34" charset="0"/>
              </a:rPr>
              <a:t> infections, including </a:t>
            </a:r>
            <a:r>
              <a:rPr lang="en-US" sz="2800" i="1" dirty="0" smtClean="0">
                <a:cs typeface="Arial" panose="020B0604020202020204" pitchFamily="34" charset="0"/>
              </a:rPr>
              <a:t>Staphylococcus </a:t>
            </a:r>
            <a:r>
              <a:rPr lang="en-US" sz="2800" i="1" dirty="0" err="1" smtClean="0">
                <a:cs typeface="Arial" panose="020B0604020202020204" pitchFamily="34" charset="0"/>
              </a:rPr>
              <a:t>aureus</a:t>
            </a:r>
            <a:r>
              <a:rPr lang="en-US" sz="2800" i="1" dirty="0" smtClean="0">
                <a:cs typeface="Arial" panose="020B0604020202020204" pitchFamily="34" charset="0"/>
              </a:rPr>
              <a:t>, Escherichia coli, Streptococcus </a:t>
            </a:r>
            <a:r>
              <a:rPr lang="en-US" sz="2800" i="1" dirty="0" err="1" smtClean="0">
                <a:cs typeface="Arial" panose="020B0604020202020204" pitchFamily="34" charset="0"/>
              </a:rPr>
              <a:t>pyogenes</a:t>
            </a:r>
            <a:r>
              <a:rPr lang="en-US" sz="2800" i="1" dirty="0" smtClean="0">
                <a:cs typeface="Arial" panose="020B0604020202020204" pitchFamily="34" charset="0"/>
              </a:rPr>
              <a:t>, </a:t>
            </a:r>
            <a:r>
              <a:rPr lang="en-US" sz="2800" i="1" dirty="0" err="1" smtClean="0">
                <a:cs typeface="Arial" panose="020B0604020202020204" pitchFamily="34" charset="0"/>
              </a:rPr>
              <a:t>Klebsiella</a:t>
            </a:r>
            <a:r>
              <a:rPr lang="en-US" sz="2800" i="1" dirty="0" smtClean="0">
                <a:cs typeface="Arial" panose="020B0604020202020204" pitchFamily="34" charset="0"/>
              </a:rPr>
              <a:t> </a:t>
            </a:r>
            <a:r>
              <a:rPr lang="en-US" sz="2800" i="1" dirty="0" err="1" smtClean="0">
                <a:cs typeface="Arial" panose="020B0604020202020204" pitchFamily="34" charset="0"/>
              </a:rPr>
              <a:t>pneumoniae</a:t>
            </a:r>
            <a:r>
              <a:rPr lang="en-US" sz="2800" i="1" dirty="0" smtClean="0">
                <a:cs typeface="Arial" panose="020B0604020202020204" pitchFamily="34" charset="0"/>
              </a:rPr>
              <a:t>,</a:t>
            </a:r>
            <a:r>
              <a:rPr lang="en-US" sz="2800" dirty="0" smtClean="0">
                <a:cs typeface="Arial" panose="020B0604020202020204" pitchFamily="34" charset="0"/>
              </a:rPr>
              <a:t> and </a:t>
            </a:r>
            <a:r>
              <a:rPr lang="en-US" sz="2800" i="1" dirty="0" smtClean="0">
                <a:cs typeface="Arial" panose="020B0604020202020204" pitchFamily="34" charset="0"/>
              </a:rPr>
              <a:t>Clostridium </a:t>
            </a:r>
            <a:r>
              <a:rPr lang="en-US" sz="2800" i="1" dirty="0" err="1" smtClean="0">
                <a:cs typeface="Arial" panose="020B0604020202020204" pitchFamily="34" charset="0"/>
              </a:rPr>
              <a:t>perfringens</a:t>
            </a:r>
            <a:endParaRPr lang="en-US" sz="28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23900" y="0"/>
            <a:ext cx="7772400" cy="1371600"/>
          </a:xfrm>
        </p:spPr>
        <p:txBody>
          <a:bodyPr/>
          <a:lstStyle/>
          <a:p>
            <a:r>
              <a:rPr lang="en-US" smtClean="0">
                <a:latin typeface="+mn-lt"/>
              </a:rPr>
              <a:t>Aminoglycosides</a:t>
            </a:r>
            <a:endParaRPr lang="en-US" dirty="0" smtClean="0">
              <a:latin typeface="+mn-lt"/>
            </a:endParaRPr>
          </a:p>
        </p:txBody>
      </p:sp>
      <p:sp>
        <p:nvSpPr>
          <p:cNvPr id="25603"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bacterial protein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Gram-negative, </a:t>
            </a:r>
            <a:r>
              <a:rPr lang="en-US" sz="2400" i="1" dirty="0" smtClean="0">
                <a:cs typeface="Arial" panose="020B0604020202020204" pitchFamily="34" charset="0"/>
              </a:rPr>
              <a:t>E. coli, Proteus pseudomonas</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Bactericidal</a:t>
            </a:r>
          </a:p>
          <a:p>
            <a:pPr eaLnBrk="1" hangingPunct="1">
              <a:spcBef>
                <a:spcPct val="0"/>
              </a:spcBef>
            </a:pPr>
            <a:r>
              <a:rPr lang="en-US" sz="2800" dirty="0" smtClean="0">
                <a:cs typeface="Arial" panose="020B0604020202020204" pitchFamily="34" charset="0"/>
              </a:rPr>
              <a:t>Drugs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Amikacin</a:t>
            </a:r>
            <a:r>
              <a:rPr lang="en-US" sz="2400" dirty="0" smtClean="0">
                <a:cs typeface="Arial" panose="020B0604020202020204" pitchFamily="34" charset="0"/>
              </a:rPr>
              <a:t> sulfate (</a:t>
            </a:r>
            <a:r>
              <a:rPr lang="en-US" sz="2400" dirty="0" err="1" smtClean="0">
                <a:cs typeface="Arial" panose="020B0604020202020204" pitchFamily="34" charset="0"/>
              </a:rPr>
              <a:t>Amikin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Gentamicin sulfate (</a:t>
            </a:r>
            <a:r>
              <a:rPr lang="en-US" sz="2400" dirty="0" err="1" smtClean="0">
                <a:cs typeface="Arial" panose="020B0604020202020204" pitchFamily="34" charset="0"/>
              </a:rPr>
              <a:t>Garamycin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Kanamycin sulfate (</a:t>
            </a:r>
            <a:r>
              <a:rPr lang="en-US" sz="2400" dirty="0" err="1" smtClean="0">
                <a:cs typeface="Arial" panose="020B0604020202020204" pitchFamily="34" charset="0"/>
              </a:rPr>
              <a:t>Kantrex</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Neomycin sulfate (</a:t>
            </a:r>
            <a:r>
              <a:rPr lang="en-US" sz="2400" dirty="0" err="1" smtClean="0">
                <a:cs typeface="Arial" panose="020B0604020202020204" pitchFamily="34" charset="0"/>
              </a:rPr>
              <a:t>Myciguent</a:t>
            </a:r>
            <a:r>
              <a:rPr lang="en-US" sz="2400" dirty="0" smtClean="0">
                <a:cs typeface="Arial" panose="020B0604020202020204" pitchFamily="34" charset="0"/>
              </a:rPr>
              <a:t>, Neo-</a:t>
            </a:r>
            <a:r>
              <a:rPr lang="en-US" sz="2400" dirty="0" err="1" smtClean="0">
                <a:cs typeface="Arial" panose="020B0604020202020204" pitchFamily="34" charset="0"/>
              </a:rPr>
              <a:t>Fradin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Streptomycin sulfate(Streptomycin)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Tobramycin sulfate (</a:t>
            </a:r>
            <a:r>
              <a:rPr lang="en-US" sz="2400" dirty="0" err="1" smtClean="0">
                <a:cs typeface="Arial" panose="020B0604020202020204" pitchFamily="34" charset="0"/>
              </a:rPr>
              <a:t>Nebcin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endParaRPr lang="en-US" sz="24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0"/>
            <a:ext cx="7772400" cy="1371600"/>
          </a:xfrm>
        </p:spPr>
        <p:txBody>
          <a:bodyPr/>
          <a:lstStyle/>
          <a:p>
            <a:r>
              <a:rPr lang="en-US" dirty="0" smtClean="0"/>
              <a:t>Aminoglycosides (Cont.)</a:t>
            </a:r>
          </a:p>
        </p:txBody>
      </p:sp>
      <p:sp>
        <p:nvSpPr>
          <p:cNvPr id="26627" name="Rectangle 3"/>
          <p:cNvSpPr>
            <a:spLocks noGrp="1" noChangeArrowheads="1"/>
          </p:cNvSpPr>
          <p:nvPr>
            <p:ph type="body" idx="4294967295"/>
          </p:nvPr>
        </p:nvSpPr>
        <p:spPr>
          <a:xfrm>
            <a:off x="685800" y="1371600"/>
            <a:ext cx="7772400" cy="4724400"/>
          </a:xfrm>
        </p:spPr>
        <p:txBody>
          <a:bodyPr/>
          <a:lstStyle/>
          <a:p>
            <a:pPr eaLnBrk="1" hangingPunct="1">
              <a:spcBef>
                <a:spcPct val="0"/>
              </a:spcBef>
            </a:pPr>
            <a:r>
              <a:rPr lang="en-US" sz="2800" dirty="0" smtClean="0">
                <a:latin typeface="Arial" panose="020B0604020202020204" pitchFamily="34" charset="0"/>
                <a:cs typeface="Arial" panose="020B0604020202020204" pitchFamily="34" charset="0"/>
              </a:rPr>
              <a:t>Side effects/adverse reactions</a:t>
            </a: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Photosensitivity</a:t>
            </a:r>
          </a:p>
          <a:p>
            <a:pPr lvl="1" eaLnBrk="1" hangingPunct="1">
              <a:spcBef>
                <a:spcPct val="0"/>
              </a:spcBef>
              <a:buFont typeface="Wingdings" panose="05000000000000000000" pitchFamily="2" charset="2"/>
              <a:buChar char="Ø"/>
            </a:pPr>
            <a:r>
              <a:rPr lang="en-US" sz="2400" dirty="0" err="1" smtClean="0">
                <a:latin typeface="Arial" panose="020B0604020202020204" pitchFamily="34" charset="0"/>
                <a:cs typeface="Arial" panose="020B0604020202020204" pitchFamily="34" charset="0"/>
              </a:rPr>
              <a:t>Superinfection</a:t>
            </a:r>
            <a:endParaRPr lang="en-US" sz="2400" dirty="0" smtClean="0">
              <a:latin typeface="Arial" panose="020B0604020202020204" pitchFamily="34" charset="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Ototoxicity</a:t>
            </a: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Nephrotoxicity</a:t>
            </a:r>
          </a:p>
          <a:p>
            <a:pPr eaLnBrk="1" hangingPunct="1">
              <a:spcBef>
                <a:spcPct val="0"/>
              </a:spcBef>
            </a:pPr>
            <a:r>
              <a:rPr lang="en-US" sz="2800" dirty="0" smtClean="0">
                <a:latin typeface="Arial" panose="020B0604020202020204" pitchFamily="34" charset="0"/>
                <a:cs typeface="Arial" panose="020B0604020202020204" pitchFamily="34" charset="0"/>
              </a:rPr>
              <a:t>Drug interactions</a:t>
            </a:r>
          </a:p>
          <a:p>
            <a:pPr lvl="1" eaLnBrk="1" hangingPunct="1">
              <a:spcBef>
                <a:spcPct val="0"/>
              </a:spcBef>
              <a:buFont typeface="Wingdings" panose="05000000000000000000" pitchFamily="2" charset="2"/>
              <a:buChar char="Ø"/>
            </a:pPr>
            <a:r>
              <a:rPr lang="en-US" sz="2400" dirty="0" err="1" smtClean="0">
                <a:latin typeface="Arial" panose="020B0604020202020204" pitchFamily="34" charset="0"/>
                <a:cs typeface="Arial" panose="020B0604020202020204" pitchFamily="34" charset="0"/>
              </a:rPr>
              <a:t>Penicillins</a:t>
            </a:r>
            <a:r>
              <a:rPr lang="en-US" sz="2400" dirty="0" smtClean="0">
                <a:latin typeface="Arial" panose="020B0604020202020204" pitchFamily="34" charset="0"/>
                <a:cs typeface="Arial" panose="020B0604020202020204" pitchFamily="34" charset="0"/>
              </a:rPr>
              <a:t> decrease aminoglycoside effectiveness.</a:t>
            </a: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Warfarin (Coumadin) </a:t>
            </a:r>
          </a:p>
          <a:p>
            <a:pPr lvl="1" eaLnBrk="1" hangingPunct="1">
              <a:spcBef>
                <a:spcPct val="0"/>
              </a:spcBef>
              <a:buFont typeface="Wingdings" panose="05000000000000000000" pitchFamily="2" charset="2"/>
              <a:buNone/>
            </a:pPr>
            <a:endParaRPr lang="en-US" dirty="0" smtClean="0"/>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0"/>
            <a:ext cx="7772400" cy="1371600"/>
          </a:xfrm>
        </p:spPr>
        <p:txBody>
          <a:bodyPr/>
          <a:lstStyle/>
          <a:p>
            <a:r>
              <a:rPr lang="en-US" smtClean="0">
                <a:latin typeface="+mn-lt"/>
              </a:rPr>
              <a:t>Nursing Process: Aminoglycosides</a:t>
            </a:r>
            <a:endParaRPr lang="en-US" dirty="0" smtClean="0">
              <a:latin typeface="+mn-lt"/>
            </a:endParaRPr>
          </a:p>
        </p:txBody>
      </p:sp>
      <p:sp>
        <p:nvSpPr>
          <p:cNvPr id="27651" name="Rectangle 3"/>
          <p:cNvSpPr>
            <a:spLocks noGrp="1" noChangeArrowheads="1"/>
          </p:cNvSpPr>
          <p:nvPr>
            <p:ph type="body" idx="4294967295"/>
          </p:nvPr>
        </p:nvSpPr>
        <p:spPr>
          <a:xfrm>
            <a:off x="685800" y="1371600"/>
            <a:ext cx="7772400" cy="4129087"/>
          </a:xfrm>
        </p:spPr>
        <p:txBody>
          <a:bodyPr>
            <a:normAutofit/>
          </a:bodyPr>
          <a:lstStyle/>
          <a:p>
            <a:pPr eaLnBrk="1" hangingPunct="1">
              <a:spcBef>
                <a:spcPct val="0"/>
              </a:spcBef>
            </a:pPr>
            <a:r>
              <a:rPr lang="en-US" sz="2800" dirty="0" smtClean="0">
                <a:cs typeface="Arial" panose="020B0604020202020204" pitchFamily="34" charset="0"/>
              </a:rPr>
              <a:t>Assessment</a:t>
            </a:r>
          </a:p>
          <a:p>
            <a:pPr eaLnBrk="1" hangingPunct="1">
              <a:spcBef>
                <a:spcPct val="0"/>
              </a:spcBef>
            </a:pPr>
            <a:r>
              <a:rPr lang="en-US" sz="2800" dirty="0" smtClean="0">
                <a:cs typeface="Arial" panose="020B0604020202020204" pitchFamily="34" charset="0"/>
              </a:rPr>
              <a:t>Nursing diagnosis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eaLnBrk="1" hangingPunct="1">
              <a:spcBef>
                <a:spcPct val="0"/>
              </a:spcBef>
            </a:pPr>
            <a:r>
              <a:rPr lang="en-US" sz="2800" dirty="0" smtClean="0">
                <a:cs typeface="Arial" panose="020B0604020202020204" pitchFamily="34" charset="0"/>
              </a:rPr>
              <a:t>Evaluation</a:t>
            </a:r>
          </a:p>
          <a:p>
            <a:pPr lvl="1" eaLnBrk="1" hangingPunct="1">
              <a:spcBef>
                <a:spcPct val="0"/>
              </a:spcBef>
              <a:buFont typeface="Wingdings" panose="05000000000000000000" pitchFamily="2" charset="2"/>
              <a:buNone/>
            </a:pPr>
            <a:endParaRPr lang="en-US" sz="28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0"/>
            <a:ext cx="7772400" cy="1371600"/>
          </a:xfrm>
        </p:spPr>
        <p:txBody>
          <a:bodyPr/>
          <a:lstStyle/>
          <a:p>
            <a:r>
              <a:rPr lang="en-US" dirty="0" smtClean="0">
                <a:latin typeface="+mn-lt"/>
              </a:rPr>
              <a:t>Aminoglycosides (Cont.)</a:t>
            </a:r>
          </a:p>
        </p:txBody>
      </p:sp>
      <p:sp>
        <p:nvSpPr>
          <p:cNvPr id="28675" name="Rectangle 3"/>
          <p:cNvSpPr>
            <a:spLocks noGrp="1" noChangeArrowheads="1"/>
          </p:cNvSpPr>
          <p:nvPr>
            <p:ph type="body" idx="4294967295"/>
          </p:nvPr>
        </p:nvSpPr>
        <p:spPr>
          <a:xfrm>
            <a:off x="685800" y="1371600"/>
            <a:ext cx="7772400" cy="4433887"/>
          </a:xfrm>
        </p:spPr>
        <p:txBody>
          <a:bodyPr>
            <a:normAutofit/>
          </a:bodyPr>
          <a:lstStyle/>
          <a:p>
            <a:pPr eaLnBrk="1" hangingPunct="1">
              <a:spcBef>
                <a:spcPct val="0"/>
              </a:spcBef>
            </a:pPr>
            <a:r>
              <a:rPr lang="en-US" sz="2800" dirty="0" smtClean="0">
                <a:cs typeface="Arial" panose="020B0604020202020204" pitchFamily="34" charset="0"/>
              </a:rPr>
              <a:t>Nursing interventions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Check C&amp;S.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renal function, hearing loss.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Warn patient to use sunscreen.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for </a:t>
            </a:r>
            <a:r>
              <a:rPr lang="en-US" sz="2400" dirty="0" err="1" smtClean="0">
                <a:cs typeface="Arial" panose="020B0604020202020204" pitchFamily="34" charset="0"/>
              </a:rPr>
              <a:t>superinfection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Monitor peak and trough levels.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0" y="0"/>
            <a:ext cx="7772400" cy="1371600"/>
          </a:xfrm>
        </p:spPr>
        <p:txBody>
          <a:bodyPr/>
          <a:lstStyle/>
          <a:p>
            <a:r>
              <a:rPr lang="en-US" smtClean="0">
                <a:latin typeface="+mn-lt"/>
              </a:rPr>
              <a:t>Fluoroquinolones (Quinolones)</a:t>
            </a:r>
            <a:endParaRPr lang="en-US" dirty="0" smtClean="0">
              <a:latin typeface="+mn-lt"/>
            </a:endParaRPr>
          </a:p>
        </p:txBody>
      </p:sp>
      <p:sp>
        <p:nvSpPr>
          <p:cNvPr id="30723"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defRPr/>
            </a:pPr>
            <a:r>
              <a:rPr lang="en-US" sz="2800" dirty="0" smtClean="0">
                <a:cs typeface="Arial" panose="020B0604020202020204" pitchFamily="34" charset="0"/>
              </a:rPr>
              <a:t>Action</a:t>
            </a:r>
          </a:p>
          <a:p>
            <a:pPr marL="685800" lvl="2" indent="-342900">
              <a:spcBef>
                <a:spcPct val="0"/>
              </a:spcBef>
              <a:buFont typeface="Wingdings" panose="05000000000000000000" pitchFamily="2" charset="2"/>
              <a:buChar char="Ø"/>
              <a:defRPr/>
            </a:pPr>
            <a:r>
              <a:rPr lang="en-US" sz="2400" dirty="0" smtClean="0">
                <a:cs typeface="Arial" panose="020B0604020202020204" pitchFamily="34" charset="0"/>
              </a:rPr>
              <a:t>Interfere with enzyme DNA </a:t>
            </a:r>
            <a:r>
              <a:rPr lang="en-US" sz="2400" dirty="0" err="1" smtClean="0">
                <a:cs typeface="Arial" panose="020B0604020202020204" pitchFamily="34" charset="0"/>
              </a:rPr>
              <a:t>gyrase</a:t>
            </a:r>
            <a:r>
              <a:rPr lang="en-US" sz="2400" dirty="0" smtClean="0">
                <a:cs typeface="Arial" panose="020B0604020202020204" pitchFamily="34" charset="0"/>
              </a:rPr>
              <a:t> </a:t>
            </a:r>
          </a:p>
          <a:p>
            <a:pPr marL="685800" lvl="2" indent="-342900">
              <a:spcBef>
                <a:spcPct val="0"/>
              </a:spcBef>
              <a:buFont typeface="Wingdings" panose="05000000000000000000" pitchFamily="2" charset="2"/>
              <a:buChar char="Ø"/>
              <a:defRPr/>
            </a:pPr>
            <a:r>
              <a:rPr lang="en-US" sz="2400" dirty="0" smtClean="0">
                <a:cs typeface="Arial" panose="020B0604020202020204" pitchFamily="34" charset="0"/>
              </a:rPr>
              <a:t>Fight gram-positive and gram-negative bacteria </a:t>
            </a:r>
          </a:p>
          <a:p>
            <a:pPr marL="685800" lvl="2" indent="-342900">
              <a:spcBef>
                <a:spcPct val="0"/>
              </a:spcBef>
              <a:buFont typeface="Wingdings" panose="05000000000000000000" pitchFamily="2" charset="2"/>
              <a:buChar char="Ø"/>
              <a:defRPr/>
            </a:pPr>
            <a:r>
              <a:rPr lang="en-US" sz="2400" dirty="0" smtClean="0">
                <a:cs typeface="Arial" panose="020B0604020202020204" pitchFamily="34" charset="0"/>
              </a:rPr>
              <a:t>Broad spectrum: bactericidal</a:t>
            </a:r>
          </a:p>
          <a:p>
            <a:pPr eaLnBrk="1" hangingPunct="1">
              <a:spcBef>
                <a:spcPct val="0"/>
              </a:spcBef>
              <a:defRPr/>
            </a:pPr>
            <a:r>
              <a:rPr lang="en-US" sz="2800" dirty="0" smtClean="0">
                <a:cs typeface="Arial" panose="020B0604020202020204" pitchFamily="34" charset="0"/>
              </a:rPr>
              <a:t>Ciprofloxacin (</a:t>
            </a:r>
            <a:r>
              <a:rPr lang="en-US" sz="2800" dirty="0" err="1" smtClean="0">
                <a:cs typeface="Arial" panose="020B0604020202020204" pitchFamily="34" charset="0"/>
              </a:rPr>
              <a:t>Cipro</a:t>
            </a:r>
            <a:r>
              <a:rPr lang="en-US" sz="2800" dirty="0" smtClean="0">
                <a:cs typeface="Arial" panose="020B0604020202020204" pitchFamily="34" charset="0"/>
              </a:rPr>
              <a:t>)</a:t>
            </a:r>
          </a:p>
          <a:p>
            <a:pPr lvl="1">
              <a:spcBef>
                <a:spcPct val="0"/>
              </a:spcBef>
              <a:buFont typeface="Wingdings" panose="05000000000000000000" pitchFamily="2" charset="2"/>
              <a:buChar char="Ø"/>
              <a:defRPr/>
            </a:pPr>
            <a:r>
              <a:rPr lang="en-US" dirty="0" smtClean="0">
                <a:cs typeface="Arial" panose="020B0604020202020204" pitchFamily="34" charset="0"/>
              </a:rPr>
              <a:t>Urinary tract infections; lower respiratory tract infections; and skin, soft-tissue, bone, and joint infections</a:t>
            </a:r>
          </a:p>
          <a:p>
            <a:pPr eaLnBrk="1" hangingPunct="1">
              <a:spcBef>
                <a:spcPct val="0"/>
              </a:spcBef>
              <a:defRPr/>
            </a:pPr>
            <a:r>
              <a:rPr lang="en-US" sz="2800" dirty="0" err="1" smtClean="0">
                <a:cs typeface="Arial" panose="020B0604020202020204" pitchFamily="34" charset="0"/>
              </a:rPr>
              <a:t>Norfloxacin</a:t>
            </a:r>
            <a:r>
              <a:rPr lang="en-US" sz="2800" dirty="0" smtClean="0">
                <a:cs typeface="Arial" panose="020B0604020202020204" pitchFamily="34" charset="0"/>
              </a:rPr>
              <a:t> (</a:t>
            </a:r>
            <a:r>
              <a:rPr lang="en-US" sz="2800" dirty="0" err="1" smtClean="0">
                <a:cs typeface="Arial" panose="020B0604020202020204" pitchFamily="34" charset="0"/>
              </a:rPr>
              <a:t>Noroxin</a:t>
            </a:r>
            <a:r>
              <a:rPr lang="en-US" sz="2800" dirty="0" smtClean="0">
                <a:cs typeface="Arial" panose="020B0604020202020204" pitchFamily="34" charset="0"/>
              </a:rPr>
              <a:t>) </a:t>
            </a:r>
          </a:p>
          <a:p>
            <a:pPr marL="685800" lvl="2" indent="-342900">
              <a:spcBef>
                <a:spcPct val="0"/>
              </a:spcBef>
              <a:buFont typeface="Wingdings" panose="05000000000000000000" pitchFamily="2" charset="2"/>
              <a:buChar char="Ø"/>
              <a:defRPr/>
            </a:pPr>
            <a:r>
              <a:rPr lang="en-US" sz="2400" dirty="0" smtClean="0">
                <a:cs typeface="Arial" panose="020B0604020202020204" pitchFamily="34" charset="0"/>
              </a:rPr>
              <a:t> Urinary tract infections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38200" y="0"/>
            <a:ext cx="7772400" cy="1371600"/>
          </a:xfrm>
        </p:spPr>
        <p:txBody>
          <a:bodyPr/>
          <a:lstStyle/>
          <a:p>
            <a:r>
              <a:rPr lang="en-US" dirty="0" err="1" smtClean="0">
                <a:latin typeface="+mn-lt"/>
              </a:rPr>
              <a:t>Fluoroquinolones</a:t>
            </a:r>
            <a:r>
              <a:rPr lang="en-US" dirty="0" smtClean="0">
                <a:latin typeface="+mn-lt"/>
              </a:rPr>
              <a:t> (Quinolones) (Cont.) </a:t>
            </a:r>
          </a:p>
        </p:txBody>
      </p:sp>
      <p:sp>
        <p:nvSpPr>
          <p:cNvPr id="30723" name="Rectangle 3"/>
          <p:cNvSpPr>
            <a:spLocks noGrp="1" noChangeArrowheads="1"/>
          </p:cNvSpPr>
          <p:nvPr>
            <p:ph type="body" idx="4294967295"/>
          </p:nvPr>
        </p:nvSpPr>
        <p:spPr>
          <a:xfrm>
            <a:off x="685800" y="1371600"/>
            <a:ext cx="7772400" cy="4141787"/>
          </a:xfrm>
        </p:spPr>
        <p:txBody>
          <a:bodyPr/>
          <a:lstStyle/>
          <a:p>
            <a:pPr eaLnBrk="1" hangingPunct="1">
              <a:spcBef>
                <a:spcPct val="0"/>
              </a:spcBef>
            </a:pPr>
            <a:r>
              <a:rPr lang="en-US" sz="2800" dirty="0" smtClean="0">
                <a:cs typeface="Arial" panose="020B0604020202020204" pitchFamily="34" charset="0"/>
              </a:rPr>
              <a:t>Levofloxacin (</a:t>
            </a:r>
            <a:r>
              <a:rPr lang="en-US" sz="2800" dirty="0" err="1" smtClean="0">
                <a:cs typeface="Arial" panose="020B0604020202020204" pitchFamily="34" charset="0"/>
              </a:rPr>
              <a:t>Levaquin</a:t>
            </a:r>
            <a:r>
              <a:rPr lang="en-US" sz="2800" dirty="0" smtClean="0">
                <a:cs typeface="Arial" panose="020B0604020202020204" pitchFamily="34" charset="0"/>
              </a:rPr>
              <a:t>)</a:t>
            </a:r>
          </a:p>
          <a:p>
            <a:pPr lvl="1">
              <a:spcBef>
                <a:spcPct val="0"/>
              </a:spcBef>
              <a:buFont typeface="Wingdings" panose="05000000000000000000" pitchFamily="2" charset="2"/>
              <a:buChar char="Ø"/>
            </a:pPr>
            <a:r>
              <a:rPr lang="en-US" dirty="0" smtClean="0">
                <a:cs typeface="Arial" panose="020B0604020202020204" pitchFamily="34" charset="0"/>
              </a:rPr>
              <a:t>Community-acquired pneumonia, chronic bronchitis, acute sinusitis, urinary tract infections, and uncomplicated skin infections</a:t>
            </a:r>
          </a:p>
          <a:p>
            <a:pPr eaLnBrk="1" hangingPunct="1">
              <a:spcBef>
                <a:spcPct val="0"/>
              </a:spcBef>
            </a:pPr>
            <a:r>
              <a:rPr lang="en-US" sz="2800" dirty="0" err="1" smtClean="0">
                <a:cs typeface="Arial" panose="020B0604020202020204" pitchFamily="34" charset="0"/>
              </a:rPr>
              <a:t>Moxifloxacin</a:t>
            </a:r>
            <a:r>
              <a:rPr lang="en-US" sz="2800" dirty="0" smtClean="0">
                <a:cs typeface="Arial" panose="020B0604020202020204" pitchFamily="34" charset="0"/>
              </a:rPr>
              <a:t> (</a:t>
            </a:r>
            <a:r>
              <a:rPr lang="en-US" sz="2800" dirty="0" err="1" smtClean="0">
                <a:cs typeface="Arial" panose="020B0604020202020204" pitchFamily="34" charset="0"/>
              </a:rPr>
              <a:t>Avelox</a:t>
            </a:r>
            <a:r>
              <a:rPr lang="en-US" sz="2800" dirty="0" smtClean="0">
                <a:cs typeface="Arial" panose="020B0604020202020204" pitchFamily="34" charset="0"/>
              </a:rPr>
              <a:t>)</a:t>
            </a:r>
          </a:p>
          <a:p>
            <a:pPr lvl="1">
              <a:spcBef>
                <a:spcPct val="0"/>
              </a:spcBef>
              <a:buFont typeface="Wingdings" panose="05000000000000000000" pitchFamily="2" charset="2"/>
              <a:buChar char="Ø"/>
            </a:pPr>
            <a:r>
              <a:rPr lang="en-US" dirty="0" smtClean="0">
                <a:cs typeface="Arial" panose="020B0604020202020204" pitchFamily="34" charset="0"/>
              </a:rPr>
              <a:t>Once-a-day oral and parenteral dosing</a:t>
            </a:r>
          </a:p>
          <a:p>
            <a:pPr lvl="1">
              <a:spcBef>
                <a:spcPct val="0"/>
              </a:spcBef>
              <a:buFont typeface="Wingdings" panose="05000000000000000000" pitchFamily="2" charset="2"/>
              <a:buChar char="Ø"/>
            </a:pPr>
            <a:r>
              <a:rPr lang="en-US" dirty="0">
                <a:cs typeface="Arial" panose="020B0604020202020204" pitchFamily="34" charset="0"/>
              </a:rPr>
              <a:t>U</a:t>
            </a:r>
            <a:r>
              <a:rPr lang="en-US" dirty="0" smtClean="0">
                <a:cs typeface="Arial" panose="020B0604020202020204" pitchFamily="34" charset="0"/>
              </a:rPr>
              <a:t>sed to treat the same infections other </a:t>
            </a:r>
            <a:r>
              <a:rPr lang="en-US" dirty="0" err="1" smtClean="0">
                <a:cs typeface="Arial" panose="020B0604020202020204" pitchFamily="34" charset="0"/>
              </a:rPr>
              <a:t>fluoroquinolones</a:t>
            </a:r>
            <a:r>
              <a:rPr lang="en-US" dirty="0" smtClean="0">
                <a:cs typeface="Arial" panose="020B0604020202020204" pitchFamily="34" charset="0"/>
              </a:rPr>
              <a:t> are effective against</a:t>
            </a:r>
          </a:p>
          <a:p>
            <a:pPr eaLnBrk="1" hangingPunct="1">
              <a:spcBef>
                <a:spcPct val="0"/>
              </a:spcBef>
            </a:pPr>
            <a:endParaRPr lang="en-US" dirty="0" smtClean="0"/>
          </a:p>
          <a:p>
            <a:pPr eaLnBrk="1" hangingPunct="1">
              <a:spcBef>
                <a:spcPct val="0"/>
              </a:spcBef>
              <a:buFont typeface="Wingdings 2" panose="05020102010507070707" pitchFamily="18" charset="2"/>
              <a:buNone/>
            </a:pPr>
            <a:endParaRPr lang="en-US" dirty="0" smtClean="0">
              <a:cs typeface="Times New Roman" panose="02020603050405020304" pitchFamily="18" charset="0"/>
            </a:endParaRPr>
          </a:p>
          <a:p>
            <a:pPr marL="342900" lvl="1" indent="0" eaLnBrk="1" hangingPunct="1">
              <a:spcBef>
                <a:spcPct val="0"/>
              </a:spcBef>
              <a:buNone/>
            </a:pPr>
            <a:endParaRPr lang="en-US" dirty="0" smtClean="0">
              <a:cs typeface="Times New Roman" panose="02020603050405020304" pitchFamily="18"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38200" y="0"/>
            <a:ext cx="7772400" cy="1371600"/>
          </a:xfrm>
        </p:spPr>
        <p:txBody>
          <a:bodyPr/>
          <a:lstStyle/>
          <a:p>
            <a:r>
              <a:rPr lang="en-US" dirty="0" err="1" smtClean="0">
                <a:latin typeface="+mn-lt"/>
              </a:rPr>
              <a:t>Fluoroquinolones</a:t>
            </a:r>
            <a:r>
              <a:rPr lang="en-US" dirty="0" smtClean="0">
                <a:latin typeface="+mn-lt"/>
              </a:rPr>
              <a:t> (Quinolones) (Cont.)</a:t>
            </a:r>
          </a:p>
        </p:txBody>
      </p:sp>
      <p:sp>
        <p:nvSpPr>
          <p:cNvPr id="31747" name="Rectangle 3"/>
          <p:cNvSpPr>
            <a:spLocks noGrp="1" noChangeArrowheads="1"/>
          </p:cNvSpPr>
          <p:nvPr>
            <p:ph type="body" idx="4294967295"/>
          </p:nvPr>
        </p:nvSpPr>
        <p:spPr>
          <a:xfrm>
            <a:off x="685800" y="1371600"/>
            <a:ext cx="7772400" cy="4281487"/>
          </a:xfrm>
        </p:spPr>
        <p:txBody>
          <a:bodyPr>
            <a:normAutofit/>
          </a:bodyPr>
          <a:lstStyle/>
          <a:p>
            <a:pPr eaLnBrk="1" hangingPunct="1">
              <a:spcBef>
                <a:spcPct val="0"/>
              </a:spcBef>
            </a:pPr>
            <a:r>
              <a:rPr lang="en-US" sz="2800" dirty="0" smtClean="0">
                <a:cs typeface="Arial" panose="020B0604020202020204" pitchFamily="34" charset="0"/>
              </a:rPr>
              <a:t>Drug interactions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Antacids decrease absorption rate.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Levofloxacin increases effect of oral </a:t>
            </a:r>
            <a:r>
              <a:rPr lang="en-US" sz="2400" dirty="0" err="1" smtClean="0">
                <a:cs typeface="Arial" panose="020B0604020202020204" pitchFamily="34" charset="0"/>
              </a:rPr>
              <a:t>hypoglycemics</a:t>
            </a:r>
            <a:r>
              <a:rPr lang="en-US" sz="2400" dirty="0" smtClean="0">
                <a:cs typeface="Arial" panose="020B0604020202020204" pitchFamily="34" charset="0"/>
              </a:rPr>
              <a:t>, theophylline, caffeine.</a:t>
            </a:r>
          </a:p>
          <a:p>
            <a:pPr eaLnBrk="1" hangingPunct="1">
              <a:spcBef>
                <a:spcPct val="0"/>
              </a:spcBef>
            </a:pPr>
            <a:r>
              <a:rPr lang="en-US" sz="2800" dirty="0" smtClean="0">
                <a:cs typeface="Arial" panose="020B0604020202020204" pitchFamily="34" charset="0"/>
              </a:rPr>
              <a:t>Nursing interventions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Check C&amp;S.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Infuse IV over 60 to 90 minutes.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Increase fluid intake to more than 2000 mL/d.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Tell patient to avoid caffeine.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Check for </a:t>
            </a:r>
            <a:r>
              <a:rPr lang="en-US" sz="2400" dirty="0" err="1" smtClean="0">
                <a:cs typeface="Arial" panose="020B0604020202020204" pitchFamily="34" charset="0"/>
              </a:rPr>
              <a:t>superinfection</a:t>
            </a:r>
            <a:r>
              <a:rPr lang="en-US" sz="2400" dirty="0" smtClean="0">
                <a:cs typeface="Arial" panose="020B0604020202020204" pitchFamily="34" charset="0"/>
              </a:rPr>
              <a:t>.</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0"/>
            <a:ext cx="7772400" cy="1371600"/>
          </a:xfrm>
        </p:spPr>
        <p:txBody>
          <a:bodyPr/>
          <a:lstStyle/>
          <a:p>
            <a:r>
              <a:rPr lang="en-US" dirty="0" smtClean="0">
                <a:latin typeface="+mn-lt"/>
              </a:rPr>
              <a:t>Macrolides: Erythromycin (Cont.)</a:t>
            </a:r>
          </a:p>
        </p:txBody>
      </p:sp>
      <p:sp>
        <p:nvSpPr>
          <p:cNvPr id="5123" name="Rectangle 3"/>
          <p:cNvSpPr>
            <a:spLocks noGrp="1" noChangeArrowheads="1"/>
          </p:cNvSpPr>
          <p:nvPr>
            <p:ph type="body" idx="4294967295"/>
          </p:nvPr>
        </p:nvSpPr>
        <p:spPr>
          <a:xfrm>
            <a:off x="685800" y="1371600"/>
            <a:ext cx="7772400" cy="4419600"/>
          </a:xfrm>
        </p:spPr>
        <p:txBody>
          <a:bodyPr>
            <a:normAutofit/>
          </a:bodyPr>
          <a:lstStyle/>
          <a:p>
            <a:pPr eaLnBrk="1" hangingPunct="1">
              <a:spcBef>
                <a:spcPct val="0"/>
              </a:spcBef>
            </a:pPr>
            <a:r>
              <a:rPr lang="en-US" sz="2800" dirty="0" smtClean="0">
                <a:cs typeface="Arial" panose="020B0604020202020204" pitchFamily="34" charset="0"/>
              </a:rPr>
              <a:t>Uses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Moderate-to-severe infections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Respiratory, GI tract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Skin, soft tissue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Sexually transmitted infections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Treat </a:t>
            </a:r>
            <a:r>
              <a:rPr lang="en-US" sz="2400" dirty="0" err="1" smtClean="0">
                <a:cs typeface="Arial" panose="020B0604020202020204" pitchFamily="34" charset="0"/>
              </a:rPr>
              <a:t>mycoplasmal</a:t>
            </a:r>
            <a:r>
              <a:rPr lang="en-US" sz="2400" dirty="0" smtClean="0">
                <a:cs typeface="Arial" panose="020B0604020202020204" pitchFamily="34" charset="0"/>
              </a:rPr>
              <a:t> pneumonia</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Treat Legionnaire’s disease</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0"/>
            <a:ext cx="7772400" cy="1371600"/>
          </a:xfrm>
        </p:spPr>
        <p:txBody>
          <a:bodyPr/>
          <a:lstStyle/>
          <a:p>
            <a:r>
              <a:rPr lang="en-US" dirty="0" smtClean="0">
                <a:latin typeface="+mn-lt"/>
              </a:rPr>
              <a:t>Nursing Process: </a:t>
            </a:r>
            <a:r>
              <a:rPr lang="en-US" dirty="0" err="1" smtClean="0">
                <a:latin typeface="+mn-lt"/>
              </a:rPr>
              <a:t>Fluoroquinolones</a:t>
            </a:r>
            <a:r>
              <a:rPr lang="en-US" dirty="0" smtClean="0">
                <a:latin typeface="+mn-lt"/>
              </a:rPr>
              <a:t> </a:t>
            </a:r>
          </a:p>
        </p:txBody>
      </p:sp>
      <p:sp>
        <p:nvSpPr>
          <p:cNvPr id="32771" name="Rectangle 3"/>
          <p:cNvSpPr>
            <a:spLocks noGrp="1" noChangeArrowheads="1"/>
          </p:cNvSpPr>
          <p:nvPr>
            <p:ph type="body" idx="4294967295"/>
          </p:nvPr>
        </p:nvSpPr>
        <p:spPr>
          <a:xfrm>
            <a:off x="685800" y="1371600"/>
            <a:ext cx="7772400" cy="4132262"/>
          </a:xfrm>
        </p:spPr>
        <p:txBody>
          <a:bodyPr>
            <a:normAutofit/>
          </a:bodyPr>
          <a:lstStyle/>
          <a:p>
            <a:pPr eaLnBrk="1" hangingPunct="1">
              <a:spcBef>
                <a:spcPct val="0"/>
              </a:spcBef>
            </a:pPr>
            <a:r>
              <a:rPr lang="en-US" sz="2800" dirty="0" smtClean="0">
                <a:cs typeface="Arial" panose="020B0604020202020204" pitchFamily="34" charset="0"/>
              </a:rPr>
              <a:t>Assessment</a:t>
            </a:r>
          </a:p>
          <a:p>
            <a:pPr eaLnBrk="1" hangingPunct="1">
              <a:spcBef>
                <a:spcPct val="0"/>
              </a:spcBef>
            </a:pPr>
            <a:r>
              <a:rPr lang="en-US" sz="2800" dirty="0" smtClean="0">
                <a:cs typeface="Arial" panose="020B0604020202020204" pitchFamily="34" charset="0"/>
              </a:rPr>
              <a:t>Nursing diagnosis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eaLnBrk="1" hangingPunct="1">
              <a:spcBef>
                <a:spcPct val="0"/>
              </a:spcBef>
            </a:pPr>
            <a:r>
              <a:rPr lang="en-US" sz="2800" dirty="0" smtClean="0">
                <a:cs typeface="Arial" panose="020B0604020202020204" pitchFamily="34" charset="0"/>
              </a:rPr>
              <a:t>Evaluation</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1371600"/>
          </a:xfrm>
        </p:spPr>
        <p:txBody>
          <a:bodyPr/>
          <a:lstStyle/>
          <a:p>
            <a:r>
              <a:rPr lang="en-US" dirty="0" err="1" smtClean="0">
                <a:latin typeface="+mn-lt"/>
              </a:rPr>
              <a:t>Lipopeptides</a:t>
            </a:r>
            <a:endParaRPr lang="en-US" dirty="0" smtClean="0">
              <a:latin typeface="+mn-lt"/>
            </a:endParaRPr>
          </a:p>
        </p:txBody>
      </p:sp>
      <p:sp>
        <p:nvSpPr>
          <p:cNvPr id="33795" name="Rectangle 3"/>
          <p:cNvSpPr>
            <a:spLocks noGrp="1" noChangeArrowheads="1"/>
          </p:cNvSpPr>
          <p:nvPr>
            <p:ph type="body" idx="4294967295"/>
          </p:nvPr>
        </p:nvSpPr>
        <p:spPr>
          <a:xfrm>
            <a:off x="685800" y="1371600"/>
            <a:ext cx="7772400" cy="4464050"/>
          </a:xfrm>
        </p:spPr>
        <p:txBody>
          <a:bodyPr>
            <a:normAutofit/>
          </a:bodyPr>
          <a:lstStyle/>
          <a:p>
            <a:pPr eaLnBrk="1" hangingPunct="1">
              <a:spcBef>
                <a:spcPct val="0"/>
              </a:spcBef>
            </a:pPr>
            <a:r>
              <a:rPr lang="en-US" sz="2800" dirty="0" err="1" smtClean="0">
                <a:cs typeface="Arial" panose="020B0604020202020204" pitchFamily="34" charset="0"/>
              </a:rPr>
              <a:t>Daptomycin</a:t>
            </a:r>
            <a:r>
              <a:rPr lang="en-US" sz="2800" dirty="0" smtClean="0">
                <a:cs typeface="Arial" panose="020B0604020202020204" pitchFamily="34" charset="0"/>
              </a:rPr>
              <a:t> (</a:t>
            </a:r>
            <a:r>
              <a:rPr lang="en-US" sz="2800" dirty="0" err="1" smtClean="0">
                <a:cs typeface="Arial" panose="020B0604020202020204" pitchFamily="34" charset="0"/>
              </a:rPr>
              <a:t>Cubicin</a:t>
            </a:r>
            <a:r>
              <a:rPr lang="en-US" sz="2800" dirty="0" smtClean="0">
                <a:cs typeface="Arial" panose="020B0604020202020204" pitchFamily="34" charset="0"/>
              </a:rPr>
              <a:t>) </a:t>
            </a:r>
          </a:p>
          <a:p>
            <a:pPr eaLnBrk="1" hangingPunct="1">
              <a:spcBef>
                <a:spcPct val="0"/>
              </a:spcBef>
            </a:pPr>
            <a:r>
              <a:rPr lang="en-US" sz="2800" dirty="0" smtClean="0">
                <a:cs typeface="Arial" panose="020B0604020202020204" pitchFamily="34" charset="0"/>
              </a:rPr>
              <a:t>Used to treat complicated skin infections due to gram-positive microorganisms, septicemia due to </a:t>
            </a:r>
            <a:r>
              <a:rPr lang="en-US" sz="2800" i="1" dirty="0" smtClean="0">
                <a:cs typeface="Arial" panose="020B0604020202020204" pitchFamily="34" charset="0"/>
              </a:rPr>
              <a:t>Staphylococcus </a:t>
            </a:r>
            <a:r>
              <a:rPr lang="en-US" sz="2800" i="1" dirty="0" err="1" smtClean="0">
                <a:cs typeface="Arial" panose="020B0604020202020204" pitchFamily="34" charset="0"/>
              </a:rPr>
              <a:t>aureus</a:t>
            </a:r>
            <a:r>
              <a:rPr lang="en-US" sz="2800" dirty="0" smtClean="0">
                <a:cs typeface="Arial" panose="020B0604020202020204" pitchFamily="34" charset="0"/>
              </a:rPr>
              <a:t> infections, and infective endocarditis due to MRSA</a:t>
            </a:r>
          </a:p>
          <a:p>
            <a:pPr eaLnBrk="1" hangingPunct="1">
              <a:spcBef>
                <a:spcPct val="0"/>
              </a:spcBef>
            </a:pPr>
            <a:r>
              <a:rPr lang="en-US" sz="2800" dirty="0" smtClean="0">
                <a:cs typeface="Arial" panose="020B0604020202020204" pitchFamily="34" charset="0"/>
              </a:rPr>
              <a:t>Side effects and adverse reactions</a:t>
            </a:r>
          </a:p>
          <a:p>
            <a:pPr eaLnBrk="1" hangingPunct="1">
              <a:spcBef>
                <a:spcPct val="0"/>
              </a:spcBef>
            </a:pPr>
            <a:r>
              <a:rPr lang="en-US" sz="2800" dirty="0" smtClean="0">
                <a:cs typeface="Arial" panose="020B0604020202020204" pitchFamily="34" charset="0"/>
              </a:rPr>
              <a:t>Drug interactions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0"/>
            <a:ext cx="7772400" cy="1371600"/>
          </a:xfrm>
        </p:spPr>
        <p:txBody>
          <a:bodyPr/>
          <a:lstStyle/>
          <a:p>
            <a:r>
              <a:rPr lang="en-US" smtClean="0">
                <a:latin typeface="+mn-lt"/>
              </a:rPr>
              <a:t>Unclassified Antibacterial Drugs</a:t>
            </a:r>
            <a:endParaRPr lang="en-US" dirty="0" smtClean="0">
              <a:latin typeface="+mn-lt"/>
            </a:endParaRPr>
          </a:p>
        </p:txBody>
      </p:sp>
      <p:sp>
        <p:nvSpPr>
          <p:cNvPr id="34819" name="Rectangle 3"/>
          <p:cNvSpPr>
            <a:spLocks noGrp="1" noChangeArrowheads="1"/>
          </p:cNvSpPr>
          <p:nvPr>
            <p:ph type="body" idx="4294967295"/>
          </p:nvPr>
        </p:nvSpPr>
        <p:spPr>
          <a:xfrm>
            <a:off x="685800" y="1371600"/>
            <a:ext cx="7772400" cy="4281487"/>
          </a:xfrm>
        </p:spPr>
        <p:txBody>
          <a:bodyPr>
            <a:normAutofit/>
          </a:bodyPr>
          <a:lstStyle/>
          <a:p>
            <a:pPr eaLnBrk="1" hangingPunct="1">
              <a:spcBef>
                <a:spcPct val="0"/>
              </a:spcBef>
            </a:pPr>
            <a:r>
              <a:rPr lang="en-US" sz="2800" dirty="0" smtClean="0">
                <a:cs typeface="Arial" panose="020B0604020202020204" pitchFamily="34" charset="0"/>
              </a:rPr>
              <a:t>Chloramphenicol (</a:t>
            </a:r>
            <a:r>
              <a:rPr lang="en-US" sz="2800" dirty="0" err="1" smtClean="0">
                <a:cs typeface="Arial" panose="020B0604020202020204" pitchFamily="34" charset="0"/>
              </a:rPr>
              <a:t>Chloromycetin</a:t>
            </a:r>
            <a:r>
              <a:rPr lang="en-US" sz="2800" dirty="0" smtClean="0">
                <a:cs typeface="Arial" panose="020B0604020202020204" pitchFamily="34" charset="0"/>
              </a:rPr>
              <a:t>)</a:t>
            </a:r>
          </a:p>
          <a:p>
            <a:pPr eaLnBrk="1" hangingPunct="1">
              <a:spcBef>
                <a:spcPct val="0"/>
              </a:spcBef>
            </a:pPr>
            <a:r>
              <a:rPr lang="en-US" sz="2800" dirty="0" err="1" smtClean="0">
                <a:cs typeface="Arial" panose="020B0604020202020204" pitchFamily="34" charset="0"/>
              </a:rPr>
              <a:t>Quinupristin</a:t>
            </a:r>
            <a:r>
              <a:rPr lang="en-US" sz="2800" dirty="0" smtClean="0">
                <a:cs typeface="Arial" panose="020B0604020202020204" pitchFamily="34" charset="0"/>
              </a:rPr>
              <a:t>/</a:t>
            </a:r>
            <a:r>
              <a:rPr lang="en-US" sz="2800" dirty="0" err="1" smtClean="0">
                <a:cs typeface="Arial" panose="020B0604020202020204" pitchFamily="34" charset="0"/>
              </a:rPr>
              <a:t>dalfopristin</a:t>
            </a:r>
            <a:r>
              <a:rPr lang="en-US" sz="2800" dirty="0" smtClean="0">
                <a:cs typeface="Arial" panose="020B0604020202020204" pitchFamily="34" charset="0"/>
              </a:rPr>
              <a:t> (</a:t>
            </a:r>
            <a:r>
              <a:rPr lang="en-US" sz="2800" dirty="0" err="1" smtClean="0">
                <a:cs typeface="Arial" panose="020B0604020202020204" pitchFamily="34" charset="0"/>
              </a:rPr>
              <a:t>Synercid</a:t>
            </a:r>
            <a:r>
              <a:rPr lang="en-US" sz="2800" dirty="0" smtClean="0">
                <a:cs typeface="Arial" panose="020B0604020202020204" pitchFamily="34" charset="0"/>
              </a:rPr>
              <a:t>) </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0"/>
            <a:ext cx="7772400" cy="1371600"/>
          </a:xfrm>
        </p:spPr>
        <p:txBody>
          <a:bodyPr/>
          <a:lstStyle/>
          <a:p>
            <a:r>
              <a:rPr lang="en-US" smtClean="0">
                <a:latin typeface="+mn-lt"/>
              </a:rPr>
              <a:t>Practice Question #1 </a:t>
            </a:r>
            <a:endParaRPr lang="en-GB" dirty="0" smtClean="0">
              <a:latin typeface="+mn-lt"/>
            </a:endParaRPr>
          </a:p>
        </p:txBody>
      </p:sp>
      <p:sp>
        <p:nvSpPr>
          <p:cNvPr id="35843" name="Rectangle 3"/>
          <p:cNvSpPr>
            <a:spLocks noGrp="1" noChangeArrowheads="1"/>
          </p:cNvSpPr>
          <p:nvPr>
            <p:ph type="body" idx="4294967295"/>
          </p:nvPr>
        </p:nvSpPr>
        <p:spPr>
          <a:xfrm>
            <a:off x="685800" y="1371599"/>
            <a:ext cx="7772400" cy="4953001"/>
          </a:xfrm>
        </p:spPr>
        <p:txBody>
          <a:bodyPr>
            <a:noAutofit/>
          </a:bodyPr>
          <a:lstStyle/>
          <a:p>
            <a:pPr marL="0" indent="0" eaLnBrk="1" hangingPunct="1">
              <a:spcBef>
                <a:spcPct val="0"/>
              </a:spcBef>
              <a:buFont typeface="Wingdings 2" panose="05020102010507070707" pitchFamily="18" charset="2"/>
              <a:buNone/>
              <a:tabLst>
                <a:tab pos="406400" algn="l"/>
                <a:tab pos="863600" algn="l"/>
              </a:tabLst>
            </a:pPr>
            <a:r>
              <a:rPr lang="en-US" dirty="0" smtClean="0">
                <a:cs typeface="Arial" panose="020B0604020202020204" pitchFamily="34" charset="0"/>
              </a:rPr>
              <a:t>Which teaching by the nurse has highest priority for the patient taking azithromycin (Zithromax)?</a:t>
            </a:r>
          </a:p>
          <a:p>
            <a:pPr marL="0" indent="0" eaLnBrk="1" hangingPunct="1">
              <a:spcBef>
                <a:spcPct val="0"/>
              </a:spcBef>
              <a:buFont typeface="Wingdings 2" panose="05020102010507070707" pitchFamily="18" charset="2"/>
              <a:buNone/>
              <a:tabLst>
                <a:tab pos="406400" algn="l"/>
                <a:tab pos="863600" algn="l"/>
              </a:tabLst>
            </a:pPr>
            <a:endParaRPr lang="en-US" sz="2400" dirty="0" smtClean="0">
              <a:cs typeface="Arial" panose="020B0604020202020204" pitchFamily="34" charset="0"/>
            </a:endParaRPr>
          </a:p>
          <a:p>
            <a:pPr marL="514350" indent="-514350" eaLnBrk="1" hangingPunct="1">
              <a:spcBef>
                <a:spcPct val="0"/>
              </a:spcBef>
              <a:buSzPct val="100000"/>
              <a:buFont typeface="+mj-lt"/>
              <a:buAutoNum type="alphaUcPeriod"/>
              <a:tabLst>
                <a:tab pos="406400" algn="l"/>
                <a:tab pos="863600" algn="l"/>
              </a:tabLst>
            </a:pPr>
            <a:r>
              <a:rPr lang="en-US" sz="2400" dirty="0" smtClean="0">
                <a:cs typeface="Arial" panose="020B0604020202020204" pitchFamily="34" charset="0"/>
              </a:rPr>
              <a:t>Instruct the patient to use sunblock and protective clothing during sun exposure.</a:t>
            </a:r>
          </a:p>
          <a:p>
            <a:pPr marL="514350" indent="-514350" eaLnBrk="1" hangingPunct="1">
              <a:spcBef>
                <a:spcPct val="0"/>
              </a:spcBef>
              <a:buSzPct val="100000"/>
              <a:buFont typeface="+mj-lt"/>
              <a:buAutoNum type="alphaUcPeriod"/>
              <a:tabLst>
                <a:tab pos="406400" algn="l"/>
                <a:tab pos="863600" algn="l"/>
              </a:tabLst>
            </a:pPr>
            <a:r>
              <a:rPr lang="en-US" sz="2400" dirty="0" smtClean="0">
                <a:cs typeface="Arial" panose="020B0604020202020204" pitchFamily="34" charset="0"/>
              </a:rPr>
              <a:t>Instruct the patient to store the drug out of light and extreme heat.</a:t>
            </a:r>
          </a:p>
          <a:p>
            <a:pPr marL="514350" indent="-514350" eaLnBrk="1" hangingPunct="1">
              <a:spcBef>
                <a:spcPct val="0"/>
              </a:spcBef>
              <a:buSzPct val="100000"/>
              <a:buFont typeface="+mj-lt"/>
              <a:buAutoNum type="alphaUcPeriod"/>
              <a:tabLst>
                <a:tab pos="406400" algn="l"/>
                <a:tab pos="863600" algn="l"/>
              </a:tabLst>
            </a:pPr>
            <a:r>
              <a:rPr lang="en-US" sz="2400" dirty="0" smtClean="0">
                <a:cs typeface="Arial" panose="020B0604020202020204" pitchFamily="34" charset="0"/>
              </a:rPr>
              <a:t>Inform parents that children younger than 8 years should not take the drug, to avoid tooth	discoloration.</a:t>
            </a:r>
          </a:p>
          <a:p>
            <a:pPr marL="514350" indent="-514350" eaLnBrk="1" hangingPunct="1">
              <a:spcBef>
                <a:spcPct val="0"/>
              </a:spcBef>
              <a:buSzPct val="100000"/>
              <a:buFont typeface="+mj-lt"/>
              <a:buAutoNum type="alphaUcPeriod"/>
              <a:tabLst>
                <a:tab pos="406400" algn="l"/>
                <a:tab pos="863600" algn="l"/>
              </a:tabLst>
            </a:pPr>
            <a:r>
              <a:rPr lang="en-US" sz="2400" dirty="0" smtClean="0">
                <a:cs typeface="Arial" panose="020B0604020202020204" pitchFamily="34" charset="0"/>
              </a:rPr>
              <a:t>Instruct the patient to report any loose stools or diarrhea.</a:t>
            </a:r>
            <a:endParaRPr lang="en-GB" sz="2400" dirty="0" smtClean="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315200" cy="1371600"/>
          </a:xfrm>
        </p:spPr>
        <p:txBody>
          <a:bodyPr>
            <a:normAutofit/>
          </a:bodyPr>
          <a:lstStyle/>
          <a:p>
            <a:pPr algn="ctr">
              <a:defRPr/>
            </a:pPr>
            <a:r>
              <a:rPr lang="en-US" smtClean="0">
                <a:latin typeface="Arial" panose="020B0604020202020204" pitchFamily="34" charset="0"/>
                <a:cs typeface="Arial" panose="020B0604020202020204" pitchFamily="34" charset="0"/>
              </a:rPr>
              <a:t>Practice Question #2</a:t>
            </a:r>
            <a:r>
              <a:rPr lang="en-US" smtClean="0">
                <a:effectLst>
                  <a:outerShdw blurRad="38100" dist="38100" dir="2700000" algn="tl">
                    <a:srgbClr val="000000"/>
                  </a:outerShdw>
                </a:effectLst>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p:txBody>
      </p:sp>
      <p:sp>
        <p:nvSpPr>
          <p:cNvPr id="36867" name="Content Placeholder 2"/>
          <p:cNvSpPr>
            <a:spLocks noGrp="1"/>
          </p:cNvSpPr>
          <p:nvPr>
            <p:ph idx="1"/>
          </p:nvPr>
        </p:nvSpPr>
        <p:spPr>
          <a:xfrm>
            <a:off x="685800" y="1371600"/>
            <a:ext cx="7772400" cy="4351338"/>
          </a:xfrm>
        </p:spPr>
        <p:txBody>
          <a:bodyPr>
            <a:noAutofit/>
          </a:bodyPr>
          <a:lstStyle/>
          <a:p>
            <a:pPr marL="0" indent="0">
              <a:spcBef>
                <a:spcPct val="0"/>
              </a:spcBef>
              <a:buFont typeface="Wingdings 2" panose="05020102010507070707" pitchFamily="18" charset="2"/>
              <a:buNone/>
            </a:pPr>
            <a:r>
              <a:rPr lang="en-US" sz="2800" dirty="0" smtClean="0">
                <a:latin typeface="Arial" panose="020B0604020202020204" pitchFamily="34" charset="0"/>
                <a:cs typeface="Arial" panose="020B0604020202020204" pitchFamily="34" charset="0"/>
              </a:rPr>
              <a:t>The nurse is administering </a:t>
            </a:r>
            <a:r>
              <a:rPr lang="en-US" sz="2800" dirty="0" err="1" smtClean="0">
                <a:latin typeface="Arial" panose="020B0604020202020204" pitchFamily="34" charset="0"/>
                <a:cs typeface="Arial" panose="020B0604020202020204" pitchFamily="34" charset="0"/>
              </a:rPr>
              <a:t>vancomycin</a:t>
            </a:r>
            <a:r>
              <a:rPr lang="en-US" sz="2800" dirty="0" smtClean="0">
                <a:latin typeface="Arial" panose="020B0604020202020204" pitchFamily="34" charset="0"/>
                <a:cs typeface="Arial" panose="020B0604020202020204" pitchFamily="34" charset="0"/>
              </a:rPr>
              <a:t> to a patient. Which nursing interventions are appropriate? Monitor the patient for _______. </a:t>
            </a:r>
          </a:p>
          <a:p>
            <a:pPr marL="0" indent="0">
              <a:spcBef>
                <a:spcPct val="0"/>
              </a:spcBef>
              <a:buFont typeface="Wingdings 2" panose="05020102010507070707" pitchFamily="18" charset="2"/>
              <a:buNone/>
            </a:pPr>
            <a:r>
              <a:rPr lang="en-US" sz="2800" i="1" dirty="0" smtClean="0">
                <a:latin typeface="Arial" panose="020B0604020202020204" pitchFamily="34" charset="0"/>
                <a:cs typeface="Arial" panose="020B0604020202020204" pitchFamily="34" charset="0"/>
              </a:rPr>
              <a:t>(Select all that apply.)</a:t>
            </a:r>
          </a:p>
          <a:p>
            <a:pPr marL="457200" indent="-457200">
              <a:spcBef>
                <a:spcPct val="0"/>
              </a:spcBef>
              <a:buFont typeface="Wingdings 2" panose="05020102010507070707" pitchFamily="18" charset="2"/>
              <a:buNone/>
            </a:pPr>
            <a:endParaRPr lang="en-US" sz="28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adequate hearing</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appropriate IV rate </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pseudomembranous colitis </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Stevens-Johnson syndrome </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hypotension and tachycardia </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redness of the face, neck, and chest </a:t>
            </a:r>
          </a:p>
        </p:txBody>
      </p:sp>
      <p:sp>
        <p:nvSpPr>
          <p:cNvPr id="3" name="Footer Placeholder 2"/>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2"/>
          <p:cNvSpPr>
            <a:spLocks noGrp="1"/>
          </p:cNvSpPr>
          <p:nvPr>
            <p:ph type="title"/>
          </p:nvPr>
        </p:nvSpPr>
        <p:spPr>
          <a:xfrm>
            <a:off x="685800" y="0"/>
            <a:ext cx="7772400" cy="1371600"/>
          </a:xfrm>
        </p:spPr>
        <p:txBody>
          <a:bodyPr/>
          <a:lstStyle/>
          <a:p>
            <a:r>
              <a:rPr lang="en-US" dirty="0" smtClean="0"/>
              <a:t>Practice Question #3</a:t>
            </a:r>
          </a:p>
        </p:txBody>
      </p:sp>
      <p:sp>
        <p:nvSpPr>
          <p:cNvPr id="37891" name="Rectangle 5"/>
          <p:cNvSpPr>
            <a:spLocks noGrp="1" noChangeArrowheads="1"/>
          </p:cNvSpPr>
          <p:nvPr>
            <p:ph type="body" idx="4294967295"/>
          </p:nvPr>
        </p:nvSpPr>
        <p:spPr>
          <a:xfrm>
            <a:off x="685800" y="1371600"/>
            <a:ext cx="7772400" cy="4724400"/>
          </a:xfrm>
          <a:noFill/>
        </p:spPr>
        <p:txBody>
          <a:bodyPr>
            <a:normAutofit/>
          </a:bodyPr>
          <a:lstStyle/>
          <a:p>
            <a:pPr marL="0" indent="0">
              <a:spcBef>
                <a:spcPct val="0"/>
              </a:spcBef>
              <a:buFont typeface="Wingdings 2" panose="05020102010507070707" pitchFamily="18" charset="2"/>
              <a:buNone/>
            </a:pPr>
            <a:r>
              <a:rPr lang="en-US" sz="2800" dirty="0" smtClean="0">
                <a:latin typeface="Arial" panose="020B0604020202020204" pitchFamily="34" charset="0"/>
                <a:cs typeface="Arial" panose="020B0604020202020204" pitchFamily="34" charset="0"/>
              </a:rPr>
              <a:t>A child is ordered to receive azithromycin (Zithromax) to treat otitis media. This medication is unique because</a:t>
            </a:r>
          </a:p>
          <a:p>
            <a:pPr marL="0" indent="0">
              <a:spcBef>
                <a:spcPct val="0"/>
              </a:spcBef>
              <a:buFont typeface="Wingdings 2" panose="05020102010507070707" pitchFamily="18" charset="2"/>
              <a:buNone/>
            </a:pPr>
            <a:endParaRPr lang="en-US" sz="28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it requires a 5-day course of medication.</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it must be taken with an antacid.</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it cannot be used in patients with allergies to penicillin.</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it is administered via the rectum.</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2"/>
          <p:cNvSpPr>
            <a:spLocks noGrp="1"/>
          </p:cNvSpPr>
          <p:nvPr>
            <p:ph type="title"/>
          </p:nvPr>
        </p:nvSpPr>
        <p:spPr>
          <a:xfrm>
            <a:off x="685800" y="0"/>
            <a:ext cx="7772400" cy="1371600"/>
          </a:xfrm>
        </p:spPr>
        <p:txBody>
          <a:bodyPr/>
          <a:lstStyle/>
          <a:p>
            <a:r>
              <a:rPr lang="en-US" smtClean="0"/>
              <a:t>Practice Question #4</a:t>
            </a:r>
            <a:endParaRPr lang="en-US" dirty="0" smtClean="0"/>
          </a:p>
        </p:txBody>
      </p:sp>
      <p:sp>
        <p:nvSpPr>
          <p:cNvPr id="38915" name="Rectangle 3"/>
          <p:cNvSpPr>
            <a:spLocks noGrp="1" noChangeArrowheads="1"/>
          </p:cNvSpPr>
          <p:nvPr>
            <p:ph type="body" idx="4294967295"/>
          </p:nvPr>
        </p:nvSpPr>
        <p:spPr>
          <a:xfrm>
            <a:off x="685800" y="1371600"/>
            <a:ext cx="7772400" cy="4648200"/>
          </a:xfrm>
          <a:noFill/>
        </p:spPr>
        <p:txBody>
          <a:bodyPr>
            <a:noAutofit/>
          </a:bodyPr>
          <a:lstStyle/>
          <a:p>
            <a:pPr marL="0" indent="0">
              <a:spcBef>
                <a:spcPct val="0"/>
              </a:spcBef>
              <a:buFontTx/>
              <a:buNone/>
            </a:pPr>
            <a:r>
              <a:rPr lang="en-US" dirty="0" smtClean="0">
                <a:latin typeface="Arial" panose="020B0604020202020204" pitchFamily="34" charset="0"/>
                <a:cs typeface="Arial" panose="020B0604020202020204" pitchFamily="34" charset="0"/>
              </a:rPr>
              <a:t>Which statement by a patient who has received teaching on tetracycline therapy indicates that more teaching is indicated?</a:t>
            </a:r>
          </a:p>
          <a:p>
            <a:pPr marL="0" indent="0">
              <a:spcBef>
                <a:spcPct val="0"/>
              </a:spcBef>
              <a:buNone/>
            </a:pPr>
            <a:endParaRPr lang="en-US" sz="24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“I will store the medication away from light and extreme heat.”</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“I will use an additional contraceptive technique because this drug may cause the oral contraceptive I take to be less effective.”</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“I will take this medication with an antacid.”</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“If my stomach becomes upset when taking this medication, I will take it with nondairy foods.” </a:t>
            </a:r>
            <a:endParaRPr lang="en-US" sz="2300" dirty="0">
              <a:latin typeface="Arial" panose="020B0604020202020204" pitchFamily="34" charset="0"/>
              <a:cs typeface="Arial" panose="020B0604020202020204" pitchFamily="34" charset="0"/>
            </a:endParaRP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2"/>
          <p:cNvSpPr>
            <a:spLocks noGrp="1"/>
          </p:cNvSpPr>
          <p:nvPr>
            <p:ph type="title"/>
          </p:nvPr>
        </p:nvSpPr>
        <p:spPr>
          <a:xfrm>
            <a:off x="685800" y="0"/>
            <a:ext cx="7772400" cy="1371600"/>
          </a:xfrm>
        </p:spPr>
        <p:txBody>
          <a:bodyPr/>
          <a:lstStyle/>
          <a:p>
            <a:r>
              <a:rPr lang="en-US" dirty="0" smtClean="0"/>
              <a:t>Practice Question #5</a:t>
            </a:r>
          </a:p>
        </p:txBody>
      </p:sp>
      <p:sp>
        <p:nvSpPr>
          <p:cNvPr id="39939" name="Rectangle 3"/>
          <p:cNvSpPr>
            <a:spLocks noGrp="1" noChangeArrowheads="1"/>
          </p:cNvSpPr>
          <p:nvPr>
            <p:ph type="body" idx="4294967295"/>
          </p:nvPr>
        </p:nvSpPr>
        <p:spPr>
          <a:xfrm>
            <a:off x="685800" y="1371600"/>
            <a:ext cx="7772400" cy="4038600"/>
          </a:xfrm>
          <a:noFill/>
        </p:spPr>
        <p:txBody>
          <a:bodyPr>
            <a:normAutofit/>
          </a:bodyPr>
          <a:lstStyle/>
          <a:p>
            <a:pPr marL="0" indent="0">
              <a:spcBef>
                <a:spcPct val="0"/>
              </a:spcBef>
              <a:buFontTx/>
              <a:buNone/>
            </a:pPr>
            <a:r>
              <a:rPr lang="en-US" sz="2800" dirty="0" smtClean="0">
                <a:latin typeface="Arial" panose="020B0604020202020204" pitchFamily="34" charset="0"/>
                <a:cs typeface="Arial" panose="020B0604020202020204" pitchFamily="34" charset="0"/>
              </a:rPr>
              <a:t>A patient is ordered to receive </a:t>
            </a:r>
            <a:r>
              <a:rPr lang="en-US" sz="2800" dirty="0" err="1" smtClean="0">
                <a:latin typeface="Arial" panose="020B0604020202020204" pitchFamily="34" charset="0"/>
                <a:cs typeface="Arial" panose="020B0604020202020204" pitchFamily="34" charset="0"/>
              </a:rPr>
              <a:t>vancomycin</a:t>
            </a:r>
            <a:r>
              <a:rPr lang="en-US" sz="2800" dirty="0" smtClean="0">
                <a:latin typeface="Arial" panose="020B0604020202020204" pitchFamily="34" charset="0"/>
                <a:cs typeface="Arial" panose="020B0604020202020204" pitchFamily="34" charset="0"/>
              </a:rPr>
              <a:t> (</a:t>
            </a:r>
            <a:r>
              <a:rPr lang="en-US" sz="2800" dirty="0" err="1" smtClean="0">
                <a:latin typeface="Arial" panose="020B0604020202020204" pitchFamily="34" charset="0"/>
                <a:cs typeface="Arial" panose="020B0604020202020204" pitchFamily="34" charset="0"/>
              </a:rPr>
              <a:t>Vancocin</a:t>
            </a:r>
            <a:r>
              <a:rPr lang="en-US" sz="2800" dirty="0" smtClean="0">
                <a:latin typeface="Arial" panose="020B0604020202020204" pitchFamily="34" charset="0"/>
                <a:cs typeface="Arial" panose="020B0604020202020204" pitchFamily="34" charset="0"/>
              </a:rPr>
              <a:t>) for a severe infection. It is most important for the nurse to assess the patient for the development of</a:t>
            </a:r>
          </a:p>
          <a:p>
            <a:pPr marL="0" indent="0">
              <a:spcBef>
                <a:spcPct val="0"/>
              </a:spcBef>
              <a:buFontTx/>
              <a:buNone/>
            </a:pPr>
            <a:endParaRPr lang="en-US" sz="28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neurotoxicity.</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hepatotoxicity.</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ototoxicity.</a:t>
            </a:r>
          </a:p>
          <a:p>
            <a:pPr marL="514350" indent="-514350" eaLnBrk="1" hangingPunct="1">
              <a:buSzPct val="100000"/>
              <a:buFont typeface="+mj-lt"/>
              <a:buAutoNum type="alphaUcPeriod"/>
              <a:tabLst>
                <a:tab pos="406400" algn="l"/>
                <a:tab pos="863600" algn="l"/>
              </a:tabLst>
            </a:pPr>
            <a:r>
              <a:rPr lang="en-US" sz="2400" dirty="0" err="1">
                <a:latin typeface="Arial" panose="020B0604020202020204" pitchFamily="34" charset="0"/>
                <a:cs typeface="Arial" panose="020B0604020202020204" pitchFamily="34" charset="0"/>
              </a:rPr>
              <a:t>cardiotoxicity</a:t>
            </a:r>
            <a:r>
              <a:rPr lang="en-US" sz="2400" dirty="0">
                <a:latin typeface="Arial" panose="020B0604020202020204" pitchFamily="34" charset="0"/>
                <a:cs typeface="Arial" panose="020B0604020202020204" pitchFamily="34" charset="0"/>
              </a:rPr>
              <a:t> .</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2"/>
          <p:cNvSpPr>
            <a:spLocks noGrp="1"/>
          </p:cNvSpPr>
          <p:nvPr>
            <p:ph type="title"/>
          </p:nvPr>
        </p:nvSpPr>
        <p:spPr>
          <a:xfrm>
            <a:off x="685800" y="0"/>
            <a:ext cx="7772400" cy="1371600"/>
          </a:xfrm>
        </p:spPr>
        <p:txBody>
          <a:bodyPr/>
          <a:lstStyle/>
          <a:p>
            <a:r>
              <a:rPr lang="en-US" smtClean="0">
                <a:latin typeface="+mn-lt"/>
              </a:rPr>
              <a:t>Practice Question #6</a:t>
            </a:r>
            <a:endParaRPr lang="en-US" dirty="0" smtClean="0">
              <a:latin typeface="+mn-lt"/>
            </a:endParaRPr>
          </a:p>
        </p:txBody>
      </p:sp>
      <p:sp>
        <p:nvSpPr>
          <p:cNvPr id="40963" name="Rectangle 3"/>
          <p:cNvSpPr>
            <a:spLocks noGrp="1" noChangeArrowheads="1"/>
          </p:cNvSpPr>
          <p:nvPr>
            <p:ph type="body" idx="4294967295"/>
          </p:nvPr>
        </p:nvSpPr>
        <p:spPr>
          <a:xfrm>
            <a:off x="685800" y="1371600"/>
            <a:ext cx="7772400" cy="4724400"/>
          </a:xfrm>
          <a:noFill/>
        </p:spPr>
        <p:txBody>
          <a:bodyPr>
            <a:normAutofit/>
          </a:bodyPr>
          <a:lstStyle/>
          <a:p>
            <a:pPr marL="0" indent="0">
              <a:spcBef>
                <a:spcPct val="0"/>
              </a:spcBef>
              <a:buFontTx/>
              <a:buNone/>
            </a:pPr>
            <a:r>
              <a:rPr lang="en-US" sz="2800" dirty="0" smtClean="0">
                <a:cs typeface="Arial" panose="020B0604020202020204" pitchFamily="34" charset="0"/>
              </a:rPr>
              <a:t>What is true about the administration of tetracycline (</a:t>
            </a:r>
            <a:r>
              <a:rPr lang="en-US" sz="2800" dirty="0" err="1" smtClean="0">
                <a:cs typeface="Arial" panose="020B0604020202020204" pitchFamily="34" charset="0"/>
              </a:rPr>
              <a:t>Vibramycin</a:t>
            </a:r>
            <a:r>
              <a:rPr lang="en-US" sz="2800" dirty="0" smtClean="0">
                <a:cs typeface="Arial" panose="020B0604020202020204" pitchFamily="34" charset="0"/>
              </a:rPr>
              <a:t>)?</a:t>
            </a:r>
          </a:p>
          <a:p>
            <a:pPr marL="0" indent="0">
              <a:spcBef>
                <a:spcPct val="0"/>
              </a:spcBef>
              <a:buFontTx/>
              <a:buChar char="•"/>
            </a:pPr>
            <a:endParaRPr lang="en-US" sz="2800" dirty="0" smtClean="0">
              <a:cs typeface="Arial" panose="020B0604020202020204" pitchFamily="34" charset="0"/>
            </a:endParaRPr>
          </a:p>
          <a:p>
            <a:pPr marL="514350" indent="-514350" eaLnBrk="1" hangingPunct="1">
              <a:buSzPct val="100000"/>
              <a:buFont typeface="+mj-lt"/>
              <a:buAutoNum type="alphaUcPeriod"/>
              <a:tabLst>
                <a:tab pos="406400" algn="l"/>
                <a:tab pos="863600" algn="l"/>
              </a:tabLst>
            </a:pPr>
            <a:r>
              <a:rPr lang="en-US" sz="2400" dirty="0">
                <a:cs typeface="Arial" panose="020B0604020202020204" pitchFamily="34" charset="0"/>
              </a:rPr>
              <a:t>It may be taken with antacids if it </a:t>
            </a:r>
            <a:r>
              <a:rPr lang="en-US" sz="2400" dirty="0" smtClean="0">
                <a:cs typeface="Arial" panose="020B0604020202020204" pitchFamily="34" charset="0"/>
              </a:rPr>
              <a:t>causes gastrointestinal </a:t>
            </a:r>
            <a:r>
              <a:rPr lang="en-US" sz="2400" dirty="0">
                <a:cs typeface="Arial" panose="020B0604020202020204" pitchFamily="34" charset="0"/>
              </a:rPr>
              <a:t>distress.</a:t>
            </a:r>
          </a:p>
          <a:p>
            <a:pPr marL="514350" indent="-514350" eaLnBrk="1" hangingPunct="1">
              <a:buSzPct val="100000"/>
              <a:buFont typeface="+mj-lt"/>
              <a:buAutoNum type="alphaUcPeriod"/>
              <a:tabLst>
                <a:tab pos="406400" algn="l"/>
                <a:tab pos="863600" algn="l"/>
              </a:tabLst>
            </a:pPr>
            <a:r>
              <a:rPr lang="en-US" sz="2400" dirty="0">
                <a:cs typeface="Arial" panose="020B0604020202020204" pitchFamily="34" charset="0"/>
              </a:rPr>
              <a:t>It rarely causes </a:t>
            </a:r>
            <a:r>
              <a:rPr lang="en-US" sz="2400" dirty="0" err="1">
                <a:cs typeface="Arial" panose="020B0604020202020204" pitchFamily="34" charset="0"/>
              </a:rPr>
              <a:t>superinfections</a:t>
            </a:r>
            <a:r>
              <a:rPr lang="en-US" sz="2400" dirty="0">
                <a:cs typeface="Arial" panose="020B0604020202020204" pitchFamily="34" charset="0"/>
              </a:rPr>
              <a:t>.</a:t>
            </a:r>
          </a:p>
          <a:p>
            <a:pPr marL="514350" indent="-514350" eaLnBrk="1" hangingPunct="1">
              <a:buSzPct val="100000"/>
              <a:buFont typeface="+mj-lt"/>
              <a:buAutoNum type="alphaUcPeriod"/>
              <a:tabLst>
                <a:tab pos="406400" algn="l"/>
                <a:tab pos="863600" algn="l"/>
              </a:tabLst>
            </a:pPr>
            <a:r>
              <a:rPr lang="en-US" sz="2400" dirty="0">
                <a:cs typeface="Arial" panose="020B0604020202020204" pitchFamily="34" charset="0"/>
              </a:rPr>
              <a:t>It is safe to use during pregnancy.</a:t>
            </a:r>
          </a:p>
          <a:p>
            <a:pPr marL="514350" indent="-514350" eaLnBrk="1" hangingPunct="1">
              <a:buSzPct val="100000"/>
              <a:buFont typeface="+mj-lt"/>
              <a:buAutoNum type="alphaUcPeriod"/>
              <a:tabLst>
                <a:tab pos="406400" algn="l"/>
                <a:tab pos="863600" algn="l"/>
              </a:tabLst>
            </a:pPr>
            <a:r>
              <a:rPr lang="en-US" sz="2400" dirty="0">
                <a:cs typeface="Arial" panose="020B0604020202020204" pitchFamily="34" charset="0"/>
              </a:rPr>
              <a:t>It is used to treat </a:t>
            </a:r>
            <a:r>
              <a:rPr lang="en-US" sz="2400" dirty="0" err="1">
                <a:cs typeface="Arial" panose="020B0604020202020204" pitchFamily="34" charset="0"/>
              </a:rPr>
              <a:t>rickettsial</a:t>
            </a:r>
            <a:r>
              <a:rPr lang="en-US" sz="2400" dirty="0">
                <a:cs typeface="Arial" panose="020B0604020202020204" pitchFamily="34" charset="0"/>
              </a:rPr>
              <a:t> infection.</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2"/>
          <p:cNvSpPr>
            <a:spLocks noGrp="1"/>
          </p:cNvSpPr>
          <p:nvPr>
            <p:ph type="title"/>
          </p:nvPr>
        </p:nvSpPr>
        <p:spPr>
          <a:xfrm>
            <a:off x="685800" y="0"/>
            <a:ext cx="7772400" cy="1371600"/>
          </a:xfrm>
        </p:spPr>
        <p:txBody>
          <a:bodyPr/>
          <a:lstStyle/>
          <a:p>
            <a:r>
              <a:rPr lang="en-US" dirty="0" smtClean="0"/>
              <a:t>Practice Question #7</a:t>
            </a:r>
          </a:p>
        </p:txBody>
      </p:sp>
      <p:sp>
        <p:nvSpPr>
          <p:cNvPr id="41987" name="Rectangle 3"/>
          <p:cNvSpPr>
            <a:spLocks noGrp="1" noChangeArrowheads="1"/>
          </p:cNvSpPr>
          <p:nvPr>
            <p:ph type="body" idx="4294967295"/>
          </p:nvPr>
        </p:nvSpPr>
        <p:spPr>
          <a:xfrm>
            <a:off x="685800" y="1371600"/>
            <a:ext cx="7772400" cy="4419600"/>
          </a:xfrm>
          <a:noFill/>
        </p:spPr>
        <p:txBody>
          <a:bodyPr>
            <a:normAutofit/>
          </a:bodyPr>
          <a:lstStyle/>
          <a:p>
            <a:pPr marL="0" indent="0">
              <a:spcBef>
                <a:spcPct val="0"/>
              </a:spcBef>
              <a:buFontTx/>
              <a:buNone/>
            </a:pPr>
            <a:r>
              <a:rPr lang="en-US" sz="2800" dirty="0" smtClean="0">
                <a:latin typeface="Arial" panose="020B0604020202020204" pitchFamily="34" charset="0"/>
                <a:cs typeface="Arial" panose="020B0604020202020204" pitchFamily="34" charset="0"/>
              </a:rPr>
              <a:t>A patient is receiving gentamicin therapy: 100 mg intravenously at 0800, 1600, and 2400.  At 0730, the nurse is informed that peak and trough levels needs to be drawn. When is the best time to obtain the peak level?</a:t>
            </a:r>
          </a:p>
          <a:p>
            <a:pPr marL="0" indent="0">
              <a:spcBef>
                <a:spcPct val="0"/>
              </a:spcBef>
              <a:buFont typeface="Wingdings 2" panose="05020102010507070707" pitchFamily="18" charset="2"/>
              <a:buNone/>
            </a:pPr>
            <a:endParaRPr lang="en-US" sz="2800" dirty="0" smtClean="0">
              <a:latin typeface="Arial" panose="020B0604020202020204" pitchFamily="34" charset="0"/>
              <a:cs typeface="Arial" panose="020B0604020202020204" pitchFamily="34" charset="0"/>
            </a:endParaRP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0800</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0900</a:t>
            </a:r>
          </a:p>
          <a:p>
            <a:pPr marL="514350" indent="-514350" eaLnBrk="1" hangingPunct="1">
              <a:buSzPct val="100000"/>
              <a:buFont typeface="+mj-lt"/>
              <a:buAutoNum type="alphaUcPeriod"/>
              <a:tabLst>
                <a:tab pos="406400" algn="l"/>
                <a:tab pos="863600" algn="l"/>
              </a:tabLst>
            </a:pPr>
            <a:r>
              <a:rPr lang="en-US" sz="2400" dirty="0">
                <a:latin typeface="Arial" panose="020B0604020202020204" pitchFamily="34" charset="0"/>
                <a:cs typeface="Arial" panose="020B0604020202020204" pitchFamily="34" charset="0"/>
              </a:rPr>
              <a:t>1600</a:t>
            </a:r>
          </a:p>
          <a:p>
            <a:pPr marL="514350" indent="-514350" eaLnBrk="1" hangingPunct="1">
              <a:buSzPct val="100000"/>
              <a:buFont typeface="+mj-lt"/>
              <a:buAutoNum type="alphaUcPeriod"/>
              <a:tabLst>
                <a:tab pos="406400" algn="l"/>
                <a:tab pos="863600" algn="l"/>
              </a:tabLst>
            </a:pPr>
            <a:r>
              <a:rPr lang="en-US" sz="2400" dirty="0" smtClean="0">
                <a:latin typeface="Arial" panose="020B0604020202020204" pitchFamily="34" charset="0"/>
                <a:cs typeface="Arial" panose="020B0604020202020204" pitchFamily="34" charset="0"/>
              </a:rPr>
              <a:t>2330</a:t>
            </a:r>
            <a:endParaRPr lang="en-US" dirty="0" smtClean="0"/>
          </a:p>
        </p:txBody>
      </p:sp>
      <p:sp>
        <p:nvSpPr>
          <p:cNvPr id="2" name="Footer Placeholder 1"/>
          <p:cNvSpPr>
            <a:spLocks noGrp="1"/>
          </p:cNvSpPr>
          <p:nvPr>
            <p:ph type="ftr" sz="quarter" idx="10"/>
          </p:nvPr>
        </p:nvSpPr>
        <p:spPr/>
        <p:txBody>
          <a:bodyPr/>
          <a:lstStyle/>
          <a:p>
            <a:pPr>
              <a:defRPr/>
            </a:pPr>
            <a:r>
              <a:rPr lang="en-US" dirty="0" smtClean="0"/>
              <a:t>Copyright © 2015, 2012, 2009, 2006, 2003, 2000, 1997, 1993 by Saunders, an imprint of Elsevier Inc.</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371600"/>
          </a:xfrm>
        </p:spPr>
        <p:txBody>
          <a:bodyPr/>
          <a:lstStyle/>
          <a:p>
            <a:r>
              <a:rPr lang="en-US" dirty="0" smtClean="0">
                <a:latin typeface="+mn-lt"/>
              </a:rPr>
              <a:t>Macrolides: Erythromycin (Cont.)</a:t>
            </a:r>
          </a:p>
        </p:txBody>
      </p:sp>
      <p:sp>
        <p:nvSpPr>
          <p:cNvPr id="6147" name="Rectangle 3"/>
          <p:cNvSpPr>
            <a:spLocks noGrp="1" noChangeArrowheads="1"/>
          </p:cNvSpPr>
          <p:nvPr>
            <p:ph type="body" idx="4294967295"/>
          </p:nvPr>
        </p:nvSpPr>
        <p:spPr>
          <a:xfrm>
            <a:off x="685800" y="1371600"/>
            <a:ext cx="7772400" cy="4343400"/>
          </a:xfrm>
        </p:spPr>
        <p:txBody>
          <a:bodyPr>
            <a:normAutofit/>
          </a:bodyPr>
          <a:lstStyle/>
          <a:p>
            <a:pPr eaLnBrk="1" hangingPunct="1">
              <a:spcBef>
                <a:spcPct val="0"/>
              </a:spcBef>
            </a:pPr>
            <a:r>
              <a:rPr lang="en-US" sz="2800" dirty="0" smtClean="0">
                <a:cs typeface="Arial" panose="020B0604020202020204" pitchFamily="34" charset="0"/>
              </a:rPr>
              <a:t>Side effects/adverse reactions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Tinnitus, ototoxicity </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GI distress</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Superinfection</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Hepatotoxicity</a:t>
            </a:r>
          </a:p>
          <a:p>
            <a:pPr eaLnBrk="1" hangingPunct="1">
              <a:spcBef>
                <a:spcPct val="0"/>
              </a:spcBef>
            </a:pPr>
            <a:r>
              <a:rPr lang="en-US" sz="2800" dirty="0" smtClean="0">
                <a:cs typeface="Arial" panose="020B0604020202020204" pitchFamily="34" charset="0"/>
              </a:rPr>
              <a:t>Examples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Erythromycin (E-</a:t>
            </a:r>
            <a:r>
              <a:rPr lang="en-US" sz="2400" dirty="0" err="1" smtClean="0">
                <a:cs typeface="Arial" panose="020B0604020202020204" pitchFamily="34" charset="0"/>
              </a:rPr>
              <a:t>Mycin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Clarithromycin (</a:t>
            </a:r>
            <a:r>
              <a:rPr lang="en-US" sz="2400" dirty="0" err="1" smtClean="0">
                <a:cs typeface="Arial" panose="020B0604020202020204" pitchFamily="34" charset="0"/>
              </a:rPr>
              <a:t>Biaxin</a:t>
            </a:r>
            <a:r>
              <a:rPr lang="en-US" sz="2400" dirty="0" smtClean="0">
                <a:cs typeface="Arial" panose="020B0604020202020204" pitchFamily="34" charset="0"/>
              </a:rPr>
              <a:t>)</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Azithromycin (Zithromax)</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0"/>
            <a:ext cx="7772400" cy="1371600"/>
          </a:xfrm>
        </p:spPr>
        <p:txBody>
          <a:bodyPr/>
          <a:lstStyle/>
          <a:p>
            <a:r>
              <a:rPr lang="en-US" smtClean="0">
                <a:latin typeface="+mn-lt"/>
              </a:rPr>
              <a:t>Macrolides</a:t>
            </a:r>
            <a:endParaRPr lang="en-US" dirty="0" smtClean="0">
              <a:latin typeface="+mn-lt"/>
            </a:endParaRPr>
          </a:p>
        </p:txBody>
      </p:sp>
      <p:sp>
        <p:nvSpPr>
          <p:cNvPr id="7171"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Drug interactions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Levels of warfarin, theophylline, and carbamazepine increase.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Erythromycin levels increase with fluconazole (</a:t>
            </a:r>
            <a:r>
              <a:rPr lang="en-US" sz="2400" dirty="0" err="1" smtClean="0">
                <a:cs typeface="Arial" panose="020B0604020202020204" pitchFamily="34" charset="0"/>
              </a:rPr>
              <a:t>Diflucan</a:t>
            </a:r>
            <a:r>
              <a:rPr lang="en-US" sz="2400" dirty="0" smtClean="0">
                <a:cs typeface="Arial" panose="020B0604020202020204" pitchFamily="34" charset="0"/>
              </a:rPr>
              <a:t>), ketoconazole (</a:t>
            </a:r>
            <a:r>
              <a:rPr lang="en-US" sz="2400" dirty="0" err="1" smtClean="0">
                <a:cs typeface="Arial" panose="020B0604020202020204" pitchFamily="34" charset="0"/>
              </a:rPr>
              <a:t>nizoral</a:t>
            </a:r>
            <a:r>
              <a:rPr lang="en-US" sz="2400" dirty="0" smtClean="0">
                <a:cs typeface="Arial" panose="020B0604020202020204" pitchFamily="34" charset="0"/>
              </a:rPr>
              <a:t>).</a:t>
            </a:r>
          </a:p>
          <a:p>
            <a:pPr lvl="2" eaLnBrk="1" hangingPunct="1">
              <a:spcBef>
                <a:spcPct val="0"/>
              </a:spcBef>
            </a:pPr>
            <a:r>
              <a:rPr lang="en-US" dirty="0" smtClean="0">
                <a:cs typeface="Arial" panose="020B0604020202020204" pitchFamily="34" charset="0"/>
              </a:rPr>
              <a:t>Risk of sudden cardiac death</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Azithromycin levels may be reduced by antacids.</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371600"/>
          </a:xfrm>
        </p:spPr>
        <p:txBody>
          <a:bodyPr/>
          <a:lstStyle/>
          <a:p>
            <a:r>
              <a:rPr lang="en-US" dirty="0" smtClean="0">
                <a:latin typeface="+mn-lt"/>
              </a:rPr>
              <a:t>Nursing Process: Macrolides</a:t>
            </a:r>
          </a:p>
        </p:txBody>
      </p:sp>
      <p:sp>
        <p:nvSpPr>
          <p:cNvPr id="8195" name="Rectangle 3"/>
          <p:cNvSpPr>
            <a:spLocks noGrp="1" noChangeArrowheads="1"/>
          </p:cNvSpPr>
          <p:nvPr>
            <p:ph type="body" idx="4294967295"/>
          </p:nvPr>
        </p:nvSpPr>
        <p:spPr>
          <a:xfrm>
            <a:off x="685800" y="1371600"/>
            <a:ext cx="7772400" cy="4724400"/>
          </a:xfrm>
        </p:spPr>
        <p:txBody>
          <a:bodyPr>
            <a:normAutofit/>
          </a:bodyPr>
          <a:lstStyle/>
          <a:p>
            <a:pPr eaLnBrk="1" hangingPunct="1">
              <a:spcBef>
                <a:spcPct val="0"/>
              </a:spcBef>
            </a:pPr>
            <a:r>
              <a:rPr lang="en-US" sz="2800" dirty="0" smtClean="0">
                <a:cs typeface="Arial" panose="020B0604020202020204" pitchFamily="34" charset="0"/>
              </a:rPr>
              <a:t>Assessment</a:t>
            </a:r>
          </a:p>
          <a:p>
            <a:pPr eaLnBrk="1" hangingPunct="1">
              <a:spcBef>
                <a:spcPct val="0"/>
              </a:spcBef>
            </a:pPr>
            <a:r>
              <a:rPr lang="en-US" sz="2800" dirty="0" smtClean="0">
                <a:cs typeface="Arial" panose="020B0604020202020204" pitchFamily="34" charset="0"/>
              </a:rPr>
              <a:t>Nursing diagnosis</a:t>
            </a:r>
          </a:p>
          <a:p>
            <a:pPr eaLnBrk="1" hangingPunct="1">
              <a:spcBef>
                <a:spcPct val="0"/>
              </a:spcBef>
            </a:pPr>
            <a:r>
              <a:rPr lang="en-US" sz="2800" dirty="0" smtClean="0">
                <a:cs typeface="Arial" panose="020B0604020202020204" pitchFamily="34" charset="0"/>
              </a:rPr>
              <a:t>Planning</a:t>
            </a:r>
          </a:p>
          <a:p>
            <a:pPr eaLnBrk="1" hangingPunct="1">
              <a:spcBef>
                <a:spcPct val="0"/>
              </a:spcBef>
            </a:pPr>
            <a:r>
              <a:rPr lang="en-US" sz="2800" dirty="0" smtClean="0">
                <a:cs typeface="Arial" panose="020B0604020202020204" pitchFamily="34" charset="0"/>
              </a:rPr>
              <a:t>Nursing interventions</a:t>
            </a:r>
          </a:p>
          <a:p>
            <a:pPr lvl="1">
              <a:spcBef>
                <a:spcPct val="0"/>
              </a:spcBef>
              <a:buFont typeface="Wingdings" panose="05000000000000000000" pitchFamily="2" charset="2"/>
              <a:buChar char="Ø"/>
            </a:pPr>
            <a:r>
              <a:rPr lang="en-US" dirty="0" smtClean="0">
                <a:cs typeface="Arial" panose="020B0604020202020204" pitchFamily="34" charset="0"/>
              </a:rPr>
              <a:t>Patient teaching</a:t>
            </a:r>
          </a:p>
          <a:p>
            <a:pPr lvl="1">
              <a:spcBef>
                <a:spcPct val="0"/>
              </a:spcBef>
              <a:buFont typeface="Wingdings" panose="05000000000000000000" pitchFamily="2" charset="2"/>
              <a:buChar char="Ø"/>
            </a:pPr>
            <a:r>
              <a:rPr lang="en-US" dirty="0" smtClean="0">
                <a:cs typeface="Arial" panose="020B0604020202020204" pitchFamily="34" charset="0"/>
              </a:rPr>
              <a:t>Cultural considerations</a:t>
            </a:r>
          </a:p>
          <a:p>
            <a:pPr>
              <a:spcBef>
                <a:spcPct val="0"/>
              </a:spcBef>
            </a:pPr>
            <a:r>
              <a:rPr lang="en-US" sz="2800" dirty="0" smtClean="0">
                <a:cs typeface="Arial" panose="020B0604020202020204" pitchFamily="34" charset="0"/>
              </a:rPr>
              <a:t>Evaluation</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0"/>
            <a:ext cx="7772400" cy="1371600"/>
          </a:xfrm>
        </p:spPr>
        <p:txBody>
          <a:bodyPr/>
          <a:lstStyle/>
          <a:p>
            <a:r>
              <a:rPr lang="en-US" dirty="0" smtClean="0"/>
              <a:t>Macrolides (Cont.)</a:t>
            </a:r>
          </a:p>
        </p:txBody>
      </p:sp>
      <p:sp>
        <p:nvSpPr>
          <p:cNvPr id="9219" name="Rectangle 3"/>
          <p:cNvSpPr>
            <a:spLocks noGrp="1" noChangeArrowheads="1"/>
          </p:cNvSpPr>
          <p:nvPr>
            <p:ph type="body" idx="4294967295"/>
          </p:nvPr>
        </p:nvSpPr>
        <p:spPr>
          <a:xfrm>
            <a:off x="685800" y="1371600"/>
            <a:ext cx="7772400" cy="4205287"/>
          </a:xfrm>
        </p:spPr>
        <p:txBody>
          <a:bodyPr>
            <a:normAutofit/>
          </a:bodyPr>
          <a:lstStyle/>
          <a:p>
            <a:pPr eaLnBrk="1" hangingPunct="1">
              <a:spcBef>
                <a:spcPct val="0"/>
              </a:spcBef>
            </a:pPr>
            <a:r>
              <a:rPr lang="en-US" sz="2800" dirty="0" smtClean="0">
                <a:latin typeface="Arial" panose="020B0604020202020204" pitchFamily="34" charset="0"/>
                <a:cs typeface="Arial" panose="020B0604020202020204" pitchFamily="34" charset="0"/>
              </a:rPr>
              <a:t>Nursing interventions</a:t>
            </a: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Check culture and sensitivity (C&amp;S) before therapy.</a:t>
            </a: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Monitor liver enzymes.</a:t>
            </a: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Advise patient to take full regimen.</a:t>
            </a: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Administer antacids 2 hours before or 2 hours after macrolides.</a:t>
            </a:r>
          </a:p>
          <a:p>
            <a:pPr lvl="1" eaLnBrk="1" hangingPunct="1">
              <a:spcBef>
                <a:spcPct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Give azithromycin 1 hour before or 2 hours after meals with full glass of water.</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1371600"/>
          </a:xfrm>
        </p:spPr>
        <p:txBody>
          <a:bodyPr/>
          <a:lstStyle/>
          <a:p>
            <a:r>
              <a:rPr lang="en-US" smtClean="0">
                <a:latin typeface="+mn-lt"/>
              </a:rPr>
              <a:t>Lincosamides</a:t>
            </a:r>
            <a:endParaRPr lang="en-US" dirty="0" smtClean="0">
              <a:latin typeface="+mn-lt"/>
            </a:endParaRPr>
          </a:p>
        </p:txBody>
      </p:sp>
      <p:sp>
        <p:nvSpPr>
          <p:cNvPr id="10243" name="Rectangle 3"/>
          <p:cNvSpPr>
            <a:spLocks noGrp="1" noChangeArrowheads="1"/>
          </p:cNvSpPr>
          <p:nvPr>
            <p:ph type="body" idx="4294967295"/>
          </p:nvPr>
        </p:nvSpPr>
        <p:spPr>
          <a:xfrm>
            <a:off x="685800" y="1371600"/>
            <a:ext cx="7772400" cy="4191000"/>
          </a:xfrm>
        </p:spPr>
        <p:txBody>
          <a:bodyPr>
            <a:normAutofit/>
          </a:bodyPr>
          <a:lstStyle/>
          <a:p>
            <a:pPr eaLnBrk="1" hangingPunct="1">
              <a:spcBef>
                <a:spcPct val="0"/>
              </a:spcBef>
            </a:pPr>
            <a:r>
              <a:rPr lang="en-US" sz="2800" dirty="0" smtClean="0">
                <a:cs typeface="Arial" panose="020B0604020202020204" pitchFamily="34" charset="0"/>
              </a:rPr>
              <a:t>Action</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Inhibit bacterial protein synthesis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Fight gram-positive </a:t>
            </a:r>
            <a:r>
              <a:rPr lang="en-US" sz="2400" i="1" dirty="0" smtClean="0">
                <a:cs typeface="Arial" panose="020B0604020202020204" pitchFamily="34" charset="0"/>
              </a:rPr>
              <a:t>S. </a:t>
            </a:r>
            <a:r>
              <a:rPr lang="en-US" sz="2400" i="1" dirty="0" err="1" smtClean="0">
                <a:cs typeface="Arial" panose="020B0604020202020204" pitchFamily="34" charset="0"/>
              </a:rPr>
              <a:t>aureus</a:t>
            </a:r>
            <a:endParaRPr lang="en-US" sz="2400" dirty="0" smtClean="0">
              <a:cs typeface="Arial" panose="020B0604020202020204" pitchFamily="34" charset="0"/>
            </a:endParaRP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Bacteriostatic and bactericidal</a:t>
            </a:r>
          </a:p>
          <a:p>
            <a:pPr lvl="2" eaLnBrk="1" hangingPunct="1">
              <a:spcBef>
                <a:spcPct val="0"/>
              </a:spcBef>
            </a:pPr>
            <a:r>
              <a:rPr lang="en-US" dirty="0" smtClean="0">
                <a:cs typeface="Arial" panose="020B0604020202020204" pitchFamily="34" charset="0"/>
              </a:rPr>
              <a:t>Dependent on dosage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Examples: </a:t>
            </a:r>
          </a:p>
          <a:p>
            <a:pPr lvl="2" eaLnBrk="1" hangingPunct="1">
              <a:spcBef>
                <a:spcPct val="0"/>
              </a:spcBef>
            </a:pPr>
            <a:r>
              <a:rPr lang="en-US" dirty="0" smtClean="0">
                <a:cs typeface="Arial" panose="020B0604020202020204" pitchFamily="34" charset="0"/>
              </a:rPr>
              <a:t>Clindamycin (</a:t>
            </a:r>
            <a:r>
              <a:rPr lang="en-US" dirty="0" err="1" smtClean="0">
                <a:cs typeface="Arial" panose="020B0604020202020204" pitchFamily="34" charset="0"/>
              </a:rPr>
              <a:t>Cleocin</a:t>
            </a:r>
            <a:r>
              <a:rPr lang="en-US" dirty="0" smtClean="0">
                <a:cs typeface="Arial" panose="020B0604020202020204" pitchFamily="34" charset="0"/>
              </a:rPr>
              <a:t>)</a:t>
            </a:r>
          </a:p>
          <a:p>
            <a:pPr lvl="2" eaLnBrk="1" hangingPunct="1">
              <a:spcBef>
                <a:spcPct val="0"/>
              </a:spcBef>
            </a:pPr>
            <a:r>
              <a:rPr lang="en-US" dirty="0" err="1" smtClean="0">
                <a:cs typeface="Arial" panose="020B0604020202020204" pitchFamily="34" charset="0"/>
              </a:rPr>
              <a:t>Lincomycin</a:t>
            </a:r>
            <a:r>
              <a:rPr lang="en-US" dirty="0" smtClean="0">
                <a:cs typeface="Arial" panose="020B0604020202020204" pitchFamily="34" charset="0"/>
              </a:rPr>
              <a:t> (</a:t>
            </a:r>
            <a:r>
              <a:rPr lang="en-US" dirty="0" err="1" smtClean="0">
                <a:cs typeface="Arial" panose="020B0604020202020204" pitchFamily="34" charset="0"/>
              </a:rPr>
              <a:t>Lincocin</a:t>
            </a:r>
            <a:r>
              <a:rPr lang="en-US" dirty="0" smtClean="0">
                <a:cs typeface="Arial" panose="020B0604020202020204" pitchFamily="34" charset="0"/>
              </a:rPr>
              <a:t>)</a:t>
            </a:r>
          </a:p>
        </p:txBody>
      </p:sp>
      <p:sp>
        <p:nvSpPr>
          <p:cNvPr id="2" name="Footer Placeholder 1"/>
          <p:cNvSpPr>
            <a:spLocks noGrp="1"/>
          </p:cNvSpPr>
          <p:nvPr>
            <p:ph type="ftr" sz="quarter" idx="10"/>
          </p:nvPr>
        </p:nvSpPr>
        <p:spPr/>
        <p:txBody>
          <a:bodyPr/>
          <a:lstStyle/>
          <a:p>
            <a:pPr>
              <a:defRPr/>
            </a:pPr>
            <a:r>
              <a:rPr lang="en-US" smtClean="0"/>
              <a:t>Copyright © 2015, 2012, 2009, 2006, 2003, 2000, 1997, 1993 by Saunders, an imprint of Elsevier Inc.</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0"/>
            <a:ext cx="7772400" cy="1371600"/>
          </a:xfrm>
        </p:spPr>
        <p:txBody>
          <a:bodyPr/>
          <a:lstStyle/>
          <a:p>
            <a:r>
              <a:rPr lang="en-US" dirty="0" err="1" smtClean="0">
                <a:latin typeface="+mn-lt"/>
              </a:rPr>
              <a:t>Lincosamides</a:t>
            </a:r>
            <a:r>
              <a:rPr lang="en-US" dirty="0" smtClean="0">
                <a:latin typeface="+mn-lt"/>
              </a:rPr>
              <a:t> (Cont.)</a:t>
            </a:r>
          </a:p>
        </p:txBody>
      </p:sp>
      <p:sp>
        <p:nvSpPr>
          <p:cNvPr id="11267" name="Rectangle 3"/>
          <p:cNvSpPr>
            <a:spLocks noGrp="1" noChangeArrowheads="1"/>
          </p:cNvSpPr>
          <p:nvPr>
            <p:ph type="body" idx="4294967295"/>
          </p:nvPr>
        </p:nvSpPr>
        <p:spPr>
          <a:xfrm>
            <a:off x="685800" y="1371600"/>
            <a:ext cx="7772400" cy="4495800"/>
          </a:xfrm>
        </p:spPr>
        <p:txBody>
          <a:bodyPr>
            <a:noAutofit/>
          </a:bodyPr>
          <a:lstStyle/>
          <a:p>
            <a:pPr eaLnBrk="1" hangingPunct="1">
              <a:spcBef>
                <a:spcPct val="0"/>
              </a:spcBef>
            </a:pPr>
            <a:r>
              <a:rPr lang="en-US" sz="2800" dirty="0" smtClean="0">
                <a:cs typeface="Arial" panose="020B0604020202020204" pitchFamily="34" charset="0"/>
              </a:rPr>
              <a:t>Side effects/adverse reactions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Rash</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GI distress, colitis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Anaphylactic shock</a:t>
            </a:r>
          </a:p>
          <a:p>
            <a:pPr eaLnBrk="1" hangingPunct="1">
              <a:spcBef>
                <a:spcPct val="0"/>
              </a:spcBef>
            </a:pPr>
            <a:r>
              <a:rPr lang="en-US" sz="2800" dirty="0" smtClean="0">
                <a:cs typeface="Arial" panose="020B0604020202020204" pitchFamily="34" charset="0"/>
              </a:rPr>
              <a:t>Drug interactions</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Kaolin and pectin decrease </a:t>
            </a:r>
            <a:r>
              <a:rPr lang="en-US" sz="2400" dirty="0" err="1" smtClean="0">
                <a:cs typeface="Arial" panose="020B0604020202020204" pitchFamily="34" charset="0"/>
              </a:rPr>
              <a:t>lincomycin</a:t>
            </a:r>
            <a:r>
              <a:rPr lang="en-US" sz="2400" dirty="0" smtClean="0">
                <a:cs typeface="Arial" panose="020B0604020202020204" pitchFamily="34" charset="0"/>
              </a:rPr>
              <a:t> absorption.</a:t>
            </a:r>
          </a:p>
          <a:p>
            <a:pPr lvl="1" eaLnBrk="1" hangingPunct="1">
              <a:spcBef>
                <a:spcPct val="0"/>
              </a:spcBef>
              <a:buFont typeface="Wingdings" panose="05000000000000000000" pitchFamily="2" charset="2"/>
              <a:buChar char="Ø"/>
            </a:pPr>
            <a:r>
              <a:rPr lang="en-US" sz="2400" dirty="0" err="1" smtClean="0">
                <a:cs typeface="Arial" panose="020B0604020202020204" pitchFamily="34" charset="0"/>
              </a:rPr>
              <a:t>Tubocurarine</a:t>
            </a:r>
            <a:r>
              <a:rPr lang="en-US" sz="2400" dirty="0" smtClean="0">
                <a:cs typeface="Arial" panose="020B0604020202020204" pitchFamily="34" charset="0"/>
              </a:rPr>
              <a:t> and </a:t>
            </a:r>
            <a:r>
              <a:rPr lang="en-US" sz="2400" dirty="0" err="1" smtClean="0">
                <a:cs typeface="Arial" panose="020B0604020202020204" pitchFamily="34" charset="0"/>
              </a:rPr>
              <a:t>pancuronium</a:t>
            </a:r>
            <a:r>
              <a:rPr lang="en-US" sz="2400" dirty="0" smtClean="0">
                <a:cs typeface="Arial" panose="020B0604020202020204" pitchFamily="34" charset="0"/>
              </a:rPr>
              <a:t> may enhance neuromuscular blockade.</a:t>
            </a:r>
          </a:p>
          <a:p>
            <a:pPr lvl="1" eaLnBrk="1" hangingPunct="1">
              <a:spcBef>
                <a:spcPct val="0"/>
              </a:spcBef>
              <a:buFont typeface="Wingdings" panose="05000000000000000000" pitchFamily="2" charset="2"/>
              <a:buChar char="Ø"/>
            </a:pPr>
            <a:r>
              <a:rPr lang="en-US" sz="2400" dirty="0" smtClean="0">
                <a:cs typeface="Arial" panose="020B0604020202020204" pitchFamily="34" charset="0"/>
              </a:rPr>
              <a:t>Clindamycin and </a:t>
            </a:r>
            <a:r>
              <a:rPr lang="en-US" sz="2400" dirty="0" err="1" smtClean="0">
                <a:cs typeface="Arial" panose="020B0604020202020204" pitchFamily="34" charset="0"/>
              </a:rPr>
              <a:t>lincomycin</a:t>
            </a:r>
            <a:r>
              <a:rPr lang="en-US" sz="2400" dirty="0" smtClean="0">
                <a:cs typeface="Arial" panose="020B0604020202020204" pitchFamily="34" charset="0"/>
              </a:rPr>
              <a:t> are incompatible with aminophylline, phenytoin (Dilantin), barbiturates, and ampicillin.</a:t>
            </a:r>
          </a:p>
        </p:txBody>
      </p:sp>
      <p:sp>
        <p:nvSpPr>
          <p:cNvPr id="2" name="Footer Placeholder 1"/>
          <p:cNvSpPr>
            <a:spLocks noGrp="1"/>
          </p:cNvSpPr>
          <p:nvPr>
            <p:ph type="ftr" sz="quarter" idx="10"/>
          </p:nvPr>
        </p:nvSpPr>
        <p:spPr/>
        <p:txBody>
          <a:bodyPr/>
          <a:lstStyle/>
          <a:p>
            <a:pPr>
              <a:defRPr/>
            </a:pPr>
            <a:r>
              <a:rPr lang="en-US" dirty="0" smtClean="0"/>
              <a:t>Copyright © 2015, 2012, 2009, 2006, 2003, 2000, 1997, 1993 by Saunders, an imprint of Elsevier Inc.</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 Diagonal">
  <a:themeElements>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fontScheme name="Blue Diago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
      <a:clrScheme name="Blue Diagonal 1">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4568"/>
        </a:hlink>
        <a:folHlink>
          <a:srgbClr val="CCECFF"/>
        </a:folHlink>
      </a:clrScheme>
      <a:clrMap bg1="dk2" tx1="lt1" bg2="dk1" tx2="lt2" accent1="accent1" accent2="accent2" accent3="accent3" accent4="accent4" accent5="accent5" accent6="accent6" hlink="hlink" folHlink="folHlink"/>
    </a:extraClrScheme>
    <a:extraClrScheme>
      <a:clrScheme name="Blue Diagonal 2">
        <a:dk1>
          <a:srgbClr val="000000"/>
        </a:dk1>
        <a:lt1>
          <a:srgbClr val="9999FF"/>
        </a:lt1>
        <a:dk2>
          <a:srgbClr val="6600FF"/>
        </a:dk2>
        <a:lt2>
          <a:srgbClr val="FFFFFF"/>
        </a:lt2>
        <a:accent1>
          <a:srgbClr val="CCCCFF"/>
        </a:accent1>
        <a:accent2>
          <a:srgbClr val="FF99FF"/>
        </a:accent2>
        <a:accent3>
          <a:srgbClr val="CACAFF"/>
        </a:accent3>
        <a:accent4>
          <a:srgbClr val="000000"/>
        </a:accent4>
        <a:accent5>
          <a:srgbClr val="E2E2FF"/>
        </a:accent5>
        <a:accent6>
          <a:srgbClr val="E78AE7"/>
        </a:accent6>
        <a:hlink>
          <a:srgbClr val="00CC66"/>
        </a:hlink>
        <a:folHlink>
          <a:srgbClr val="CCECFF"/>
        </a:folHlink>
      </a:clrScheme>
      <a:clrMap bg1="lt1" tx1="dk1" bg2="lt2" tx2="dk2" accent1="accent1" accent2="accent2" accent3="accent3" accent4="accent4" accent5="accent5" accent6="accent6" hlink="hlink" folHlink="folHlink"/>
    </a:extraClrScheme>
    <a:extraClrScheme>
      <a:clrScheme name="Blue Diagonal 3">
        <a:dk1>
          <a:srgbClr val="000000"/>
        </a:dk1>
        <a:lt1>
          <a:srgbClr val="FFFFFF"/>
        </a:lt1>
        <a:dk2>
          <a:srgbClr val="000000"/>
        </a:dk2>
        <a:lt2>
          <a:srgbClr val="CBCBCB"/>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Blue Diagonal 4">
        <a:dk1>
          <a:srgbClr val="000000"/>
        </a:dk1>
        <a:lt1>
          <a:srgbClr val="FFFFFF"/>
        </a:lt1>
        <a:dk2>
          <a:srgbClr val="990066"/>
        </a:dk2>
        <a:lt2>
          <a:srgbClr val="FFFF00"/>
        </a:lt2>
        <a:accent1>
          <a:srgbClr val="996633"/>
        </a:accent1>
        <a:accent2>
          <a:srgbClr val="CC6600"/>
        </a:accent2>
        <a:accent3>
          <a:srgbClr val="CAAAB8"/>
        </a:accent3>
        <a:accent4>
          <a:srgbClr val="DADADA"/>
        </a:accent4>
        <a:accent5>
          <a:srgbClr val="CAB8AD"/>
        </a:accent5>
        <a:accent6>
          <a:srgbClr val="B95C00"/>
        </a:accent6>
        <a:hlink>
          <a:srgbClr val="999933"/>
        </a:hlink>
        <a:folHlink>
          <a:srgbClr val="CCCCFF"/>
        </a:folHlink>
      </a:clrScheme>
      <a:clrMap bg1="dk2" tx1="lt1" bg2="dk1" tx2="lt2" accent1="accent1" accent2="accent2" accent3="accent3" accent4="accent4" accent5="accent5" accent6="accent6" hlink="hlink" folHlink="folHlink"/>
    </a:extraClrScheme>
    <a:extraClrScheme>
      <a:clrScheme name="Blue Diagonal 5">
        <a:dk1>
          <a:srgbClr val="000000"/>
        </a:dk1>
        <a:lt1>
          <a:srgbClr val="FFFFFF"/>
        </a:lt1>
        <a:dk2>
          <a:srgbClr val="0066FF"/>
        </a:dk2>
        <a:lt2>
          <a:srgbClr val="FFFF00"/>
        </a:lt2>
        <a:accent1>
          <a:srgbClr val="00CCCC"/>
        </a:accent1>
        <a:accent2>
          <a:srgbClr val="FF33CC"/>
        </a:accent2>
        <a:accent3>
          <a:srgbClr val="AAB8FF"/>
        </a:accent3>
        <a:accent4>
          <a:srgbClr val="DADADA"/>
        </a:accent4>
        <a:accent5>
          <a:srgbClr val="AAE2E2"/>
        </a:accent5>
        <a:accent6>
          <a:srgbClr val="E72DB9"/>
        </a:accent6>
        <a:hlink>
          <a:srgbClr val="FFFFFF"/>
        </a:hlink>
        <a:folHlink>
          <a:srgbClr val="CCEC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12354</TotalTime>
  <Words>2888</Words>
  <Application>Microsoft Office PowerPoint</Application>
  <PresentationFormat>On-screen Show (4:3)</PresentationFormat>
  <Paragraphs>413</Paragraphs>
  <Slides>39</Slides>
  <Notes>39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ＭＳ Ｐゴシック</vt:lpstr>
      <vt:lpstr>Arial</vt:lpstr>
      <vt:lpstr>Times New Roman</vt:lpstr>
      <vt:lpstr>Wingdings</vt:lpstr>
      <vt:lpstr>Wingdings 2</vt:lpstr>
      <vt:lpstr>Wingdings 3</vt:lpstr>
      <vt:lpstr>Blue Diagonal</vt:lpstr>
      <vt:lpstr>Chapter 30</vt:lpstr>
      <vt:lpstr>Macrolides: Erythromycin</vt:lpstr>
      <vt:lpstr>Macrolides: Erythromycin (Cont.)</vt:lpstr>
      <vt:lpstr>Macrolides: Erythromycin (Cont.)</vt:lpstr>
      <vt:lpstr>Macrolides</vt:lpstr>
      <vt:lpstr>Nursing Process: Macrolides</vt:lpstr>
      <vt:lpstr>Macrolides (Cont.)</vt:lpstr>
      <vt:lpstr>Lincosamides</vt:lpstr>
      <vt:lpstr>Lincosamides (Cont.)</vt:lpstr>
      <vt:lpstr>Glycopeptides</vt:lpstr>
      <vt:lpstr>Glycopeptides (Cont.)</vt:lpstr>
      <vt:lpstr>Vancomycin (Vancocin)</vt:lpstr>
      <vt:lpstr>Vancomycin (Vancocin) (Cont.)</vt:lpstr>
      <vt:lpstr>Ketolides</vt:lpstr>
      <vt:lpstr>Ketolides (Cont.)</vt:lpstr>
      <vt:lpstr>Tetracyclines</vt:lpstr>
      <vt:lpstr>Tetracyclines (Cont.)</vt:lpstr>
      <vt:lpstr>Tetracyclines (Cont.)</vt:lpstr>
      <vt:lpstr>Tetracyclines (Cont.)</vt:lpstr>
      <vt:lpstr>Tetracyclines (Cont.)</vt:lpstr>
      <vt:lpstr>Nursing Process: Tetracyclines </vt:lpstr>
      <vt:lpstr>Glycylcycline </vt:lpstr>
      <vt:lpstr>Aminoglycosides</vt:lpstr>
      <vt:lpstr>Aminoglycosides (Cont.)</vt:lpstr>
      <vt:lpstr>Nursing Process: Aminoglycosides</vt:lpstr>
      <vt:lpstr>Aminoglycosides (Cont.)</vt:lpstr>
      <vt:lpstr>Fluoroquinolones (Quinolones)</vt:lpstr>
      <vt:lpstr>Fluoroquinolones (Quinolones) (Cont.) </vt:lpstr>
      <vt:lpstr>Fluoroquinolones (Quinolones) (Cont.)</vt:lpstr>
      <vt:lpstr>Nursing Process: Fluoroquinolones </vt:lpstr>
      <vt:lpstr>Lipopeptides</vt:lpstr>
      <vt:lpstr>Unclassified Antibacterial Drugs</vt:lpstr>
      <vt:lpstr>Practice Question #1 </vt:lpstr>
      <vt:lpstr>Practice Question #2 </vt:lpstr>
      <vt:lpstr>Practice Question #3</vt:lpstr>
      <vt:lpstr>Practice Question #4</vt:lpstr>
      <vt:lpstr>Practice Question #5</vt:lpstr>
      <vt:lpstr>Practice Question #6</vt:lpstr>
      <vt:lpstr>Practice Question #7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28</dc:title>
  <dc:creator>Owner</dc:creator>
  <cp:lastModifiedBy>Karan Singh Rawat</cp:lastModifiedBy>
  <cp:revision>249</cp:revision>
  <dcterms:created xsi:type="dcterms:W3CDTF">2002-04-17T15:01:27Z</dcterms:created>
  <dcterms:modified xsi:type="dcterms:W3CDTF">2014-01-07T12:01:24Z</dcterms:modified>
</cp:coreProperties>
</file>