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4" r:id="rId1"/>
  </p:sldMasterIdLst>
  <p:notesMasterIdLst>
    <p:notesMasterId r:id="rId36"/>
  </p:notesMasterIdLst>
  <p:handoutMasterIdLst>
    <p:handoutMasterId r:id="rId37"/>
  </p:handoutMasterIdLst>
  <p:sldIdLst>
    <p:sldId id="256" r:id="rId2"/>
    <p:sldId id="263" r:id="rId3"/>
    <p:sldId id="296" r:id="rId4"/>
    <p:sldId id="309" r:id="rId5"/>
    <p:sldId id="266" r:id="rId6"/>
    <p:sldId id="257" r:id="rId7"/>
    <p:sldId id="311" r:id="rId8"/>
    <p:sldId id="312" r:id="rId9"/>
    <p:sldId id="297" r:id="rId10"/>
    <p:sldId id="258" r:id="rId11"/>
    <p:sldId id="299" r:id="rId12"/>
    <p:sldId id="298" r:id="rId13"/>
    <p:sldId id="259" r:id="rId14"/>
    <p:sldId id="300" r:id="rId15"/>
    <p:sldId id="260" r:id="rId16"/>
    <p:sldId id="261" r:id="rId17"/>
    <p:sldId id="301" r:id="rId18"/>
    <p:sldId id="313" r:id="rId19"/>
    <p:sldId id="303" r:id="rId20"/>
    <p:sldId id="262" r:id="rId21"/>
    <p:sldId id="304" r:id="rId22"/>
    <p:sldId id="314" r:id="rId23"/>
    <p:sldId id="305" r:id="rId24"/>
    <p:sldId id="268" r:id="rId25"/>
    <p:sldId id="316" r:id="rId26"/>
    <p:sldId id="306" r:id="rId27"/>
    <p:sldId id="315" r:id="rId28"/>
    <p:sldId id="270" r:id="rId29"/>
    <p:sldId id="307" r:id="rId30"/>
    <p:sldId id="317" r:id="rId31"/>
    <p:sldId id="319" r:id="rId32"/>
    <p:sldId id="321" r:id="rId33"/>
    <p:sldId id="323" r:id="rId34"/>
    <p:sldId id="326" r:id="rId35"/>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032">
          <p15:clr>
            <a:srgbClr val="A4A3A4"/>
          </p15:clr>
        </p15:guide>
        <p15:guide id="2" orient="horz" pos="288">
          <p15:clr>
            <a:srgbClr val="A4A3A4"/>
          </p15:clr>
        </p15:guide>
        <p15:guide id="3" orient="horz" pos="960">
          <p15:clr>
            <a:srgbClr val="A4A3A4"/>
          </p15:clr>
        </p15:guide>
        <p15:guide id="4" orient="horz" pos="1056">
          <p15:clr>
            <a:srgbClr val="A4A3A4"/>
          </p15:clr>
        </p15:guide>
        <p15:guide id="5" pos="5184">
          <p15:clr>
            <a:srgbClr val="A4A3A4"/>
          </p15:clr>
        </p15:guide>
        <p15:guide id="6" pos="5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2D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61" autoAdjust="0"/>
    <p:restoredTop sz="85631" autoAdjust="0"/>
  </p:normalViewPr>
  <p:slideViewPr>
    <p:cSldViewPr>
      <p:cViewPr varScale="1">
        <p:scale>
          <a:sx n="75" d="100"/>
          <a:sy n="75" d="100"/>
        </p:scale>
        <p:origin x="600" y="72"/>
      </p:cViewPr>
      <p:guideLst>
        <p:guide orient="horz" pos="4032"/>
        <p:guide orient="horz" pos="288"/>
        <p:guide orient="horz" pos="960"/>
        <p:guide orient="horz" pos="1056"/>
        <p:guide pos="518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2586"/>
    </p:cViewPr>
  </p:sorterViewPr>
  <p:notesViewPr>
    <p:cSldViewPr>
      <p:cViewPr varScale="1">
        <p:scale>
          <a:sx n="57" d="100"/>
          <a:sy n="57"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defRPr>
            </a:lvl1pPr>
          </a:lstStyle>
          <a:p>
            <a:pPr>
              <a:defRPr/>
            </a:pPr>
            <a:endParaRPr lang="en-US"/>
          </a:p>
        </p:txBody>
      </p:sp>
      <p:sp>
        <p:nvSpPr>
          <p:cNvPr id="1146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1146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defRPr>
            </a:lvl1pPr>
          </a:lstStyle>
          <a:p>
            <a:pPr>
              <a:defRPr/>
            </a:pPr>
            <a:endParaRPr lang="en-US"/>
          </a:p>
        </p:txBody>
      </p:sp>
      <p:sp>
        <p:nvSpPr>
          <p:cNvPr id="1146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anose="02020603050405020304" pitchFamily="18" charset="0"/>
              </a:defRPr>
            </a:lvl1pPr>
          </a:lstStyle>
          <a:p>
            <a:fld id="{7E2D04F7-9502-4344-9DE3-C38E6358ECF4}" type="slidenum">
              <a:rPr lang="en-US"/>
              <a:pPr/>
              <a:t>‹#›</a:t>
            </a:fld>
            <a:endParaRPr lang="en-US"/>
          </a:p>
        </p:txBody>
      </p:sp>
    </p:spTree>
    <p:extLst>
      <p:ext uri="{BB962C8B-B14F-4D97-AF65-F5344CB8AC3E}">
        <p14:creationId xmlns:p14="http://schemas.microsoft.com/office/powerpoint/2010/main" val="4157393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defRPr>
            </a:lvl1pPr>
          </a:lstStyle>
          <a:p>
            <a:pPr>
              <a:defRPr/>
            </a:pPr>
            <a:endParaRPr lang="en-GB"/>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defRPr>
            </a:lvl1pPr>
          </a:lstStyle>
          <a:p>
            <a:pPr>
              <a:defRPr/>
            </a:pPr>
            <a:endParaRPr lang="en-GB"/>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anose="02020603050405020304" pitchFamily="18" charset="0"/>
              </a:defRPr>
            </a:lvl1pPr>
          </a:lstStyle>
          <a:p>
            <a:fld id="{9046879A-24FF-45F7-8C85-4A65A69A78F3}" type="slidenum">
              <a:rPr lang="en-GB"/>
              <a:pPr/>
              <a:t>‹#›</a:t>
            </a:fld>
            <a:endParaRPr lang="en-GB"/>
          </a:p>
        </p:txBody>
      </p:sp>
    </p:spTree>
    <p:extLst>
      <p:ext uri="{BB962C8B-B14F-4D97-AF65-F5344CB8AC3E}">
        <p14:creationId xmlns:p14="http://schemas.microsoft.com/office/powerpoint/2010/main" val="37688822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6CEF4368-59DD-4C3F-ACF9-14CC0E8E08D1}" type="slidenum">
              <a:rPr lang="en-GB">
                <a:latin typeface="Times New Roman" panose="02020603050405020304" pitchFamily="18" charset="0"/>
              </a:rPr>
              <a:pPr/>
              <a:t>1</a:t>
            </a:fld>
            <a:endParaRPr lang="en-GB">
              <a:latin typeface="Times New Roman" panose="02020603050405020304"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525213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F20734CB-9A16-4CDF-99E7-E3BB8E8D75E2}" type="slidenum">
              <a:rPr lang="en-GB">
                <a:latin typeface="Times New Roman" panose="02020603050405020304" pitchFamily="18" charset="0"/>
              </a:rPr>
              <a:pPr/>
              <a:t>10</a:t>
            </a:fld>
            <a:endParaRPr lang="en-GB">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42736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9D40CC10-8938-4808-BCD5-F9F1142C6039}" type="slidenum">
              <a:rPr lang="en-GB">
                <a:latin typeface="Times New Roman" panose="02020603050405020304" pitchFamily="18" charset="0"/>
              </a:rPr>
              <a:pPr/>
              <a:t>11</a:t>
            </a:fld>
            <a:endParaRPr lang="en-GB">
              <a:latin typeface="Times New Roman" panose="02020603050405020304"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a:p>
            <a:endParaRPr lang="en-GB" smtClean="0"/>
          </a:p>
        </p:txBody>
      </p:sp>
    </p:spTree>
    <p:extLst>
      <p:ext uri="{BB962C8B-B14F-4D97-AF65-F5344CB8AC3E}">
        <p14:creationId xmlns:p14="http://schemas.microsoft.com/office/powerpoint/2010/main" val="2386456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481C952D-5EFA-47B8-BDA5-8779166DE741}" type="slidenum">
              <a:rPr lang="en-GB">
                <a:latin typeface="Times New Roman" panose="02020603050405020304" pitchFamily="18" charset="0"/>
              </a:rPr>
              <a:pPr/>
              <a:t>12</a:t>
            </a:fld>
            <a:endParaRPr lang="en-GB">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037908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13781197-F52E-49EC-BBD6-352AFCDB7042}" type="slidenum">
              <a:rPr lang="en-GB">
                <a:latin typeface="Times New Roman" panose="02020603050405020304" pitchFamily="18" charset="0"/>
              </a:rPr>
              <a:pPr/>
              <a:t>13</a:t>
            </a:fld>
            <a:endParaRPr lang="en-GB">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endParaRPr lang="en-GB" sz="1600" smtClean="0"/>
          </a:p>
        </p:txBody>
      </p:sp>
    </p:spTree>
    <p:extLst>
      <p:ext uri="{BB962C8B-B14F-4D97-AF65-F5344CB8AC3E}">
        <p14:creationId xmlns:p14="http://schemas.microsoft.com/office/powerpoint/2010/main" val="1828369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A03CDD62-B7B7-49A5-8B7F-072B02653D90}" type="slidenum">
              <a:rPr lang="en-GB">
                <a:latin typeface="Times New Roman" panose="02020603050405020304" pitchFamily="18" charset="0"/>
              </a:rPr>
              <a:pPr/>
              <a:t>14</a:t>
            </a:fld>
            <a:endParaRPr lang="en-GB">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597028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CD058BD1-D375-4BFB-AE47-FC60BE26AEFB}" type="slidenum">
              <a:rPr lang="en-GB">
                <a:latin typeface="Times New Roman" panose="02020603050405020304" pitchFamily="18" charset="0"/>
              </a:rPr>
              <a:pPr/>
              <a:t>15</a:t>
            </a:fld>
            <a:endParaRPr lang="en-GB">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500514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A6318123-FE0A-4344-8213-17A447AE7521}" type="slidenum">
              <a:rPr lang="en-GB">
                <a:latin typeface="Times New Roman" panose="02020603050405020304" pitchFamily="18" charset="0"/>
              </a:rPr>
              <a:pPr/>
              <a:t>16</a:t>
            </a:fld>
            <a:endParaRPr lang="en-GB">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98877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7AE4D22B-D96A-4C3A-93AF-50C01E04871A}" type="slidenum">
              <a:rPr lang="en-GB">
                <a:latin typeface="Times New Roman" panose="02020603050405020304" pitchFamily="18" charset="0"/>
              </a:rPr>
              <a:pPr/>
              <a:t>17</a:t>
            </a:fld>
            <a:endParaRPr lang="en-GB">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506228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2548A636-F1F9-4DBB-B468-7EFE88DE47A0}" type="slidenum">
              <a:rPr lang="en-GB">
                <a:latin typeface="Times New Roman" panose="02020603050405020304" pitchFamily="18" charset="0"/>
              </a:rPr>
              <a:pPr/>
              <a:t>18</a:t>
            </a:fld>
            <a:endParaRPr lang="en-GB">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8181772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452AA6DC-34F6-476E-8DC3-960704B65D8F}" type="slidenum">
              <a:rPr lang="en-GB">
                <a:latin typeface="Times New Roman" panose="02020603050405020304" pitchFamily="18" charset="0"/>
              </a:rPr>
              <a:pPr/>
              <a:t>19</a:t>
            </a:fld>
            <a:endParaRPr lang="en-GB">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309241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675185AF-1FFA-49A0-AF90-4D8F8D36BAB5}" type="slidenum">
              <a:rPr lang="en-GB">
                <a:latin typeface="Times New Roman" panose="02020603050405020304" pitchFamily="18" charset="0"/>
              </a:rPr>
              <a:pPr/>
              <a:t>2</a:t>
            </a:fld>
            <a:endParaRPr lang="en-GB">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2545027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D6CFA162-9871-46F2-8935-8D5DEB14BE8D}" type="slidenum">
              <a:rPr lang="en-GB">
                <a:latin typeface="Times New Roman" panose="02020603050405020304" pitchFamily="18" charset="0"/>
              </a:rPr>
              <a:pPr/>
              <a:t>20</a:t>
            </a:fld>
            <a:endParaRPr lang="en-GB">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1642386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5E63D79E-2042-4F4B-B7A4-5A6249A36292}" type="slidenum">
              <a:rPr lang="en-GB">
                <a:latin typeface="Times New Roman" panose="02020603050405020304" pitchFamily="18" charset="0"/>
              </a:rPr>
              <a:pPr/>
              <a:t>21</a:t>
            </a:fld>
            <a:endParaRPr lang="en-GB">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0781525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07BDF08A-E6B3-44C1-B6D6-8ED67A7E44DB}" type="slidenum">
              <a:rPr lang="en-GB">
                <a:latin typeface="Times New Roman" panose="02020603050405020304" pitchFamily="18" charset="0"/>
              </a:rPr>
              <a:pPr/>
              <a:t>22</a:t>
            </a:fld>
            <a:endParaRPr lang="en-GB">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4204117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F720D7AD-39A6-4DCA-81B2-56F658C30310}" type="slidenum">
              <a:rPr lang="en-GB">
                <a:latin typeface="Times New Roman" panose="02020603050405020304" pitchFamily="18" charset="0"/>
              </a:rPr>
              <a:pPr/>
              <a:t>23</a:t>
            </a:fld>
            <a:endParaRPr lang="en-GB">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733178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C87BE7EC-ED97-4138-AD7F-928C18CB1018}" type="slidenum">
              <a:rPr lang="en-GB">
                <a:latin typeface="Times New Roman" panose="02020603050405020304" pitchFamily="18" charset="0"/>
              </a:rPr>
              <a:pPr/>
              <a:t>24</a:t>
            </a:fld>
            <a:endParaRPr lang="en-GB">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610534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EAC2610F-3F3F-44F3-AD10-D2737583C03D}" type="slidenum">
              <a:rPr lang="en-GB">
                <a:latin typeface="Times New Roman" panose="02020603050405020304" pitchFamily="18" charset="0"/>
              </a:rPr>
              <a:pPr/>
              <a:t>25</a:t>
            </a:fld>
            <a:endParaRPr lang="en-GB">
              <a:latin typeface="Times New Roman" panose="02020603050405020304"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3111172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809AFA54-46F6-4EF2-AF3F-A8C0B4365233}" type="slidenum">
              <a:rPr lang="en-GB">
                <a:latin typeface="Times New Roman" panose="02020603050405020304" pitchFamily="18" charset="0"/>
              </a:rPr>
              <a:pPr/>
              <a:t>26</a:t>
            </a:fld>
            <a:endParaRPr lang="en-GB">
              <a:latin typeface="Times New Roman" panose="02020603050405020304"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848307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5B7B9A1C-4D91-41D5-A936-7C9505CE7AF2}" type="slidenum">
              <a:rPr lang="en-GB">
                <a:latin typeface="Times New Roman" panose="02020603050405020304" pitchFamily="18" charset="0"/>
              </a:rPr>
              <a:pPr/>
              <a:t>27</a:t>
            </a:fld>
            <a:endParaRPr lang="en-GB">
              <a:latin typeface="Times New Roman" panose="02020603050405020304"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3483348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A9325F57-472F-44DE-8FEF-302E505D6D81}" type="slidenum">
              <a:rPr lang="en-GB">
                <a:latin typeface="Times New Roman" panose="02020603050405020304" pitchFamily="18" charset="0"/>
              </a:rPr>
              <a:pPr/>
              <a:t>28</a:t>
            </a:fld>
            <a:endParaRPr lang="en-GB">
              <a:latin typeface="Times New Roman" panose="02020603050405020304"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dirty="0" smtClean="0"/>
              <a:t>Answer: B </a:t>
            </a:r>
          </a:p>
          <a:p>
            <a:pPr eaLnBrk="1" hangingPunct="1">
              <a:spcBef>
                <a:spcPct val="0"/>
              </a:spcBef>
            </a:pPr>
            <a:r>
              <a:rPr lang="en-US" dirty="0" smtClean="0"/>
              <a:t>Rationale: </a:t>
            </a:r>
            <a:r>
              <a:rPr lang="en-US" dirty="0" err="1" smtClean="0"/>
              <a:t>Superinfection</a:t>
            </a:r>
            <a:r>
              <a:rPr lang="en-US" dirty="0" smtClean="0"/>
              <a:t> is a common adverse effect of antibiotics. The nurse should culture the infected area before initiating antibiotics and may begin drug therapy before culture results are received. IV </a:t>
            </a:r>
            <a:r>
              <a:rPr lang="en-US" dirty="0" err="1" smtClean="0"/>
              <a:t>cephalosporins</a:t>
            </a:r>
            <a:r>
              <a:rPr lang="en-US" dirty="0" smtClean="0"/>
              <a:t> should be administered over 30 to 45 minutes, not 2 hours. </a:t>
            </a:r>
            <a:r>
              <a:rPr lang="en-US" dirty="0" err="1" smtClean="0"/>
              <a:t>Cephalosporins</a:t>
            </a:r>
            <a:r>
              <a:rPr lang="en-US" dirty="0" smtClean="0"/>
              <a:t> are usually given 10 days for a full regimen.</a:t>
            </a:r>
            <a:endParaRPr lang="en-GB" dirty="0" smtClean="0"/>
          </a:p>
          <a:p>
            <a:endParaRPr lang="en-GB" dirty="0" smtClean="0"/>
          </a:p>
        </p:txBody>
      </p:sp>
    </p:spTree>
    <p:extLst>
      <p:ext uri="{BB962C8B-B14F-4D97-AF65-F5344CB8AC3E}">
        <p14:creationId xmlns:p14="http://schemas.microsoft.com/office/powerpoint/2010/main" val="859636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buFont typeface="Wingdings 2" panose="05020102010507070707" pitchFamily="18" charset="2"/>
              <a:buNone/>
            </a:pPr>
            <a:r>
              <a:rPr lang="en-US" dirty="0" smtClean="0"/>
              <a:t>Answer: B, C, E </a:t>
            </a:r>
          </a:p>
          <a:p>
            <a:pPr>
              <a:spcBef>
                <a:spcPct val="0"/>
              </a:spcBef>
              <a:buFont typeface="Wingdings 2" panose="05020102010507070707" pitchFamily="18" charset="2"/>
              <a:buNone/>
            </a:pPr>
            <a:r>
              <a:rPr lang="en-US" dirty="0" smtClean="0"/>
              <a:t>Rationale: An extended-spectrum penicillin is not given with an aminoglycoside, as it may inactivate the aminoglycoside. Before any antibiotic, a C&amp;S should be done. One should take the entire prescribed drug to avoid drug resistance. Patients should increase fluid intake, not restrict it. Symptoms of </a:t>
            </a:r>
            <a:r>
              <a:rPr lang="en-US" dirty="0" err="1" smtClean="0"/>
              <a:t>superinfection</a:t>
            </a:r>
            <a:r>
              <a:rPr lang="en-US" dirty="0" smtClean="0"/>
              <a:t> should always be monitored for all antibiotics.</a:t>
            </a:r>
          </a:p>
          <a:p>
            <a:endParaRPr lang="en-US" dirty="0" smtClean="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EF0D5378-FC84-40B3-86CA-DA59F469F9B1}" type="slidenum">
              <a:rPr lang="en-GB">
                <a:latin typeface="Times New Roman" panose="02020603050405020304" pitchFamily="18" charset="0"/>
              </a:rPr>
              <a:pPr/>
              <a:t>29</a:t>
            </a:fld>
            <a:endParaRPr lang="en-GB">
              <a:latin typeface="Times New Roman" panose="02020603050405020304" pitchFamily="18" charset="0"/>
            </a:endParaRPr>
          </a:p>
        </p:txBody>
      </p:sp>
    </p:spTree>
    <p:extLst>
      <p:ext uri="{BB962C8B-B14F-4D97-AF65-F5344CB8AC3E}">
        <p14:creationId xmlns:p14="http://schemas.microsoft.com/office/powerpoint/2010/main" val="2898655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8E1AC71A-20CF-4FFA-8CC9-C04A06FF1CFB}" type="slidenum">
              <a:rPr lang="en-GB">
                <a:latin typeface="Times New Roman" panose="02020603050405020304" pitchFamily="18" charset="0"/>
              </a:rPr>
              <a:pPr/>
              <a:t>3</a:t>
            </a:fld>
            <a:endParaRPr lang="en-GB">
              <a:latin typeface="Times New Roman" panose="02020603050405020304"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5785002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00B303F6-6A67-48AB-96FA-F8C796C3DB41}" type="slidenum">
              <a:rPr lang="en-US">
                <a:latin typeface="Times New Roman" panose="02020603050405020304" pitchFamily="18" charset="0"/>
              </a:rPr>
              <a:pPr/>
              <a:t>30</a:t>
            </a:fld>
            <a:endParaRPr lang="en-US">
              <a:latin typeface="Times New Roman" panose="02020603050405020304"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C </a:t>
            </a:r>
          </a:p>
          <a:p>
            <a:pPr eaLnBrk="1" hangingPunct="1"/>
            <a:r>
              <a:rPr lang="en-US" dirty="0" smtClean="0"/>
              <a:t>Rationale: The priority nursing intervention is to obtain a culture and antibiotic sensitivity testing of infective organism (C&amp;S).</a:t>
            </a:r>
          </a:p>
        </p:txBody>
      </p:sp>
    </p:spTree>
    <p:extLst>
      <p:ext uri="{BB962C8B-B14F-4D97-AF65-F5344CB8AC3E}">
        <p14:creationId xmlns:p14="http://schemas.microsoft.com/office/powerpoint/2010/main" val="17710364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FFC74FF8-63C9-4747-9D49-0FD5B882169E}" type="slidenum">
              <a:rPr lang="en-US">
                <a:latin typeface="Times New Roman" panose="02020603050405020304" pitchFamily="18" charset="0"/>
              </a:rPr>
              <a:pPr/>
              <a:t>31</a:t>
            </a:fld>
            <a:endParaRPr lang="en-US">
              <a:latin typeface="Times New Roman" panose="02020603050405020304" pitchFamily="18"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D</a:t>
            </a:r>
          </a:p>
          <a:p>
            <a:pPr eaLnBrk="1" hangingPunct="1"/>
            <a:r>
              <a:rPr lang="en-US" dirty="0" smtClean="0"/>
              <a:t>Rationale: The patient should be instructed to report signs of </a:t>
            </a:r>
            <a:r>
              <a:rPr lang="en-US" dirty="0" err="1" smtClean="0"/>
              <a:t>superinfection</a:t>
            </a:r>
            <a:r>
              <a:rPr lang="en-US" dirty="0" smtClean="0"/>
              <a:t>, such as mouth ulcers or discharge from the anal or genital area. Ingestion of buttermilk or yogurt may prevent </a:t>
            </a:r>
            <a:r>
              <a:rPr lang="en-US" dirty="0" err="1" smtClean="0"/>
              <a:t>superinfection</a:t>
            </a:r>
            <a:r>
              <a:rPr lang="en-US" dirty="0" smtClean="0"/>
              <a:t> of the intestinal flora; the entire course of the medication should be taken; and the medication should be taken with food if nausea develops.</a:t>
            </a:r>
          </a:p>
        </p:txBody>
      </p:sp>
    </p:spTree>
    <p:extLst>
      <p:ext uri="{BB962C8B-B14F-4D97-AF65-F5344CB8AC3E}">
        <p14:creationId xmlns:p14="http://schemas.microsoft.com/office/powerpoint/2010/main" val="845111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68ACC519-2F25-478B-8FF8-329C08682583}" type="slidenum">
              <a:rPr lang="en-US">
                <a:latin typeface="Times New Roman" panose="02020603050405020304" pitchFamily="18" charset="0"/>
              </a:rPr>
              <a:pPr/>
              <a:t>32</a:t>
            </a:fld>
            <a:endParaRPr lang="en-US">
              <a:latin typeface="Times New Roman" panose="02020603050405020304"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D </a:t>
            </a:r>
          </a:p>
          <a:p>
            <a:pPr eaLnBrk="1" hangingPunct="1"/>
            <a:r>
              <a:rPr lang="en-US" dirty="0" smtClean="0"/>
              <a:t>Rationale: The patient should be advised to ingest buttermilk or yogurt to prevent this </a:t>
            </a:r>
            <a:r>
              <a:rPr lang="en-US" dirty="0" err="1" smtClean="0"/>
              <a:t>superinfection</a:t>
            </a:r>
            <a:r>
              <a:rPr lang="en-US" dirty="0" smtClean="0"/>
              <a:t> of the body's normal flora.</a:t>
            </a:r>
          </a:p>
        </p:txBody>
      </p:sp>
    </p:spTree>
    <p:extLst>
      <p:ext uri="{BB962C8B-B14F-4D97-AF65-F5344CB8AC3E}">
        <p14:creationId xmlns:p14="http://schemas.microsoft.com/office/powerpoint/2010/main" val="25439906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0ED8645B-5B1D-4123-AD4F-98DFCB952139}" type="slidenum">
              <a:rPr lang="en-US">
                <a:latin typeface="Times New Roman" panose="02020603050405020304" pitchFamily="18" charset="0"/>
              </a:rPr>
              <a:pPr/>
              <a:t>33</a:t>
            </a:fld>
            <a:endParaRPr lang="en-US">
              <a:latin typeface="Times New Roman" panose="02020603050405020304" pitchFamily="18"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B</a:t>
            </a:r>
          </a:p>
          <a:p>
            <a:pPr eaLnBrk="1" hangingPunct="1"/>
            <a:r>
              <a:rPr lang="en-US" dirty="0" smtClean="0"/>
              <a:t>Rationale: The treatment of choice for MRSA is </a:t>
            </a:r>
            <a:r>
              <a:rPr lang="en-US" dirty="0" err="1" smtClean="0"/>
              <a:t>vancomycin</a:t>
            </a:r>
            <a:r>
              <a:rPr lang="en-US" dirty="0" smtClean="0"/>
              <a:t> (</a:t>
            </a:r>
            <a:r>
              <a:rPr lang="en-US" dirty="0" err="1" smtClean="0"/>
              <a:t>Vancocin</a:t>
            </a:r>
            <a:r>
              <a:rPr lang="en-US" dirty="0" smtClean="0"/>
              <a:t>).</a:t>
            </a:r>
          </a:p>
        </p:txBody>
      </p:sp>
    </p:spTree>
    <p:extLst>
      <p:ext uri="{BB962C8B-B14F-4D97-AF65-F5344CB8AC3E}">
        <p14:creationId xmlns:p14="http://schemas.microsoft.com/office/powerpoint/2010/main" val="13344945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A3B997F9-5FDC-487C-99A2-6FF5C85A79B6}" type="slidenum">
              <a:rPr lang="en-US">
                <a:latin typeface="Times New Roman" panose="02020603050405020304" pitchFamily="18" charset="0"/>
              </a:rPr>
              <a:pPr/>
              <a:t>34</a:t>
            </a:fld>
            <a:endParaRPr lang="en-US">
              <a:latin typeface="Times New Roman" panose="02020603050405020304" pitchFamily="1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C</a:t>
            </a:r>
          </a:p>
          <a:p>
            <a:pPr eaLnBrk="1" hangingPunct="1"/>
            <a:r>
              <a:rPr lang="en-US" dirty="0" smtClean="0"/>
              <a:t>Rationale: The mechanism of action of the </a:t>
            </a:r>
            <a:r>
              <a:rPr lang="en-US" dirty="0" err="1" smtClean="0"/>
              <a:t>fluoroquinolones</a:t>
            </a:r>
            <a:r>
              <a:rPr lang="en-US" dirty="0" smtClean="0"/>
              <a:t> is the inhibition of </a:t>
            </a:r>
            <a:r>
              <a:rPr lang="en-US" smtClean="0"/>
              <a:t>the synthesis </a:t>
            </a:r>
            <a:r>
              <a:rPr lang="en-US" dirty="0" smtClean="0"/>
              <a:t>of bacterial RNA and DNA.</a:t>
            </a:r>
          </a:p>
        </p:txBody>
      </p:sp>
    </p:spTree>
    <p:extLst>
      <p:ext uri="{BB962C8B-B14F-4D97-AF65-F5344CB8AC3E}">
        <p14:creationId xmlns:p14="http://schemas.microsoft.com/office/powerpoint/2010/main" val="2224275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44455FD7-69FF-4C1B-9801-8C31C18F5D93}" type="slidenum">
              <a:rPr lang="en-GB">
                <a:latin typeface="Times New Roman" panose="02020603050405020304" pitchFamily="18" charset="0"/>
              </a:rPr>
              <a:pPr/>
              <a:t>4</a:t>
            </a:fld>
            <a:endParaRPr lang="en-GB">
              <a:latin typeface="Times New Roman" panose="02020603050405020304"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52796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D246B0AC-8F48-4298-9BE6-DF100561317B}" type="slidenum">
              <a:rPr lang="en-GB">
                <a:latin typeface="Times New Roman" panose="02020603050405020304" pitchFamily="18" charset="0"/>
              </a:rPr>
              <a:pPr/>
              <a:t>5</a:t>
            </a:fld>
            <a:endParaRPr lang="en-GB">
              <a:latin typeface="Times New Roman" panose="02020603050405020304"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877429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1F9423DA-76C8-42BA-A481-D04935E5A8E4}" type="slidenum">
              <a:rPr lang="en-GB">
                <a:latin typeface="Times New Roman" panose="02020603050405020304" pitchFamily="18" charset="0"/>
              </a:rPr>
              <a:pPr/>
              <a:t>6</a:t>
            </a:fld>
            <a:endParaRPr lang="en-GB">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GB" sz="1200" dirty="0" smtClean="0"/>
              <a:t>Natural resistance: occurs without previous exposure to antibacterial drug </a:t>
            </a:r>
          </a:p>
          <a:p>
            <a:pPr>
              <a:lnSpc>
                <a:spcPct val="90000"/>
              </a:lnSpc>
            </a:pPr>
            <a:r>
              <a:rPr lang="en-GB" sz="1200" dirty="0" smtClean="0"/>
              <a:t>Acquired resistance: caused by prior exposure to antibacterial </a:t>
            </a:r>
          </a:p>
          <a:p>
            <a:pPr>
              <a:lnSpc>
                <a:spcPct val="90000"/>
              </a:lnSpc>
            </a:pPr>
            <a:r>
              <a:rPr lang="en-GB" sz="1200" dirty="0" smtClean="0"/>
              <a:t>Nosocomial infections: infection acquired while patient is hospitalized. Many are due to drug-resistant bacteria. </a:t>
            </a:r>
          </a:p>
          <a:p>
            <a:pPr>
              <a:lnSpc>
                <a:spcPct val="90000"/>
              </a:lnSpc>
            </a:pPr>
            <a:r>
              <a:rPr lang="en-GB" sz="1200" dirty="0" smtClean="0"/>
              <a:t>Cross-resistance: can occur between antibacterial drugs that have similar actions</a:t>
            </a:r>
          </a:p>
        </p:txBody>
      </p:sp>
    </p:spTree>
    <p:extLst>
      <p:ext uri="{BB962C8B-B14F-4D97-AF65-F5344CB8AC3E}">
        <p14:creationId xmlns:p14="http://schemas.microsoft.com/office/powerpoint/2010/main" val="1237816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DB980884-FD1A-4829-9D51-62C2A83FB964}" type="slidenum">
              <a:rPr lang="en-GB">
                <a:latin typeface="Times New Roman" panose="02020603050405020304" pitchFamily="18" charset="0"/>
              </a:rPr>
              <a:pPr/>
              <a:t>7</a:t>
            </a:fld>
            <a:endParaRPr lang="en-GB">
              <a:latin typeface="Times New Roman" panose="02020603050405020304"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GB" sz="1200" dirty="0" smtClean="0"/>
              <a:t>Natural resistance: occurs without previous exposure to antibacterial drug </a:t>
            </a:r>
          </a:p>
          <a:p>
            <a:pPr>
              <a:lnSpc>
                <a:spcPct val="90000"/>
              </a:lnSpc>
            </a:pPr>
            <a:r>
              <a:rPr lang="en-GB" sz="1200" dirty="0" smtClean="0"/>
              <a:t>Acquired resistance: caused by prior exposure to antibacterial </a:t>
            </a:r>
          </a:p>
          <a:p>
            <a:pPr>
              <a:lnSpc>
                <a:spcPct val="90000"/>
              </a:lnSpc>
            </a:pPr>
            <a:r>
              <a:rPr lang="en-GB" sz="1200" dirty="0" smtClean="0"/>
              <a:t>Nosocomial infections: infection acquired while patient is hospitalized. Many are due to drug-resistant bacteria. </a:t>
            </a:r>
          </a:p>
          <a:p>
            <a:pPr>
              <a:lnSpc>
                <a:spcPct val="90000"/>
              </a:lnSpc>
            </a:pPr>
            <a:r>
              <a:rPr lang="en-GB" sz="1200" dirty="0" smtClean="0"/>
              <a:t>Cross-resistance: can occur between antibacterial drugs that have similar actions</a:t>
            </a:r>
          </a:p>
        </p:txBody>
      </p:sp>
    </p:spTree>
    <p:extLst>
      <p:ext uri="{BB962C8B-B14F-4D97-AF65-F5344CB8AC3E}">
        <p14:creationId xmlns:p14="http://schemas.microsoft.com/office/powerpoint/2010/main" val="1448611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4EF23516-F811-408E-B681-687F7CC30B9C}" type="slidenum">
              <a:rPr lang="en-GB">
                <a:latin typeface="Times New Roman" panose="02020603050405020304" pitchFamily="18" charset="0"/>
              </a:rPr>
              <a:pPr/>
              <a:t>8</a:t>
            </a:fld>
            <a:endParaRPr lang="en-GB">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GB" sz="1200" dirty="0" smtClean="0"/>
              <a:t>Natural resistance: occurs without previous exposure to antibacterial drug </a:t>
            </a:r>
          </a:p>
          <a:p>
            <a:pPr>
              <a:lnSpc>
                <a:spcPct val="90000"/>
              </a:lnSpc>
            </a:pPr>
            <a:r>
              <a:rPr lang="en-GB" sz="1200" dirty="0" smtClean="0"/>
              <a:t>Acquired resistance: caused by prior exposure to antibacterial </a:t>
            </a:r>
          </a:p>
          <a:p>
            <a:pPr>
              <a:lnSpc>
                <a:spcPct val="90000"/>
              </a:lnSpc>
            </a:pPr>
            <a:r>
              <a:rPr lang="en-GB" sz="1200" dirty="0" smtClean="0"/>
              <a:t>Nosocomial infections: infection acquired while patient is hospitalized. Many are due to drug-resistant bacteria. </a:t>
            </a:r>
          </a:p>
          <a:p>
            <a:pPr>
              <a:lnSpc>
                <a:spcPct val="90000"/>
              </a:lnSpc>
            </a:pPr>
            <a:r>
              <a:rPr lang="en-GB" sz="1200" dirty="0" smtClean="0"/>
              <a:t>Cross-resistance: can occur between antibacterial drugs that have similar actions</a:t>
            </a:r>
          </a:p>
        </p:txBody>
      </p:sp>
    </p:spTree>
    <p:extLst>
      <p:ext uri="{BB962C8B-B14F-4D97-AF65-F5344CB8AC3E}">
        <p14:creationId xmlns:p14="http://schemas.microsoft.com/office/powerpoint/2010/main" val="677719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1CEC61F8-7D3B-4830-96A5-9D4DC35163E0}" type="slidenum">
              <a:rPr lang="en-GB">
                <a:latin typeface="Times New Roman" panose="02020603050405020304" pitchFamily="18" charset="0"/>
              </a:rPr>
              <a:pPr/>
              <a:t>9</a:t>
            </a:fld>
            <a:endParaRPr lang="en-GB">
              <a:latin typeface="Times New Roman" panose="02020603050405020304"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94480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0594" name="Rectangle 2"/>
          <p:cNvSpPr>
            <a:spLocks noGrp="1" noChangeArrowheads="1"/>
          </p:cNvSpPr>
          <p:nvPr>
            <p:ph type="ctrTitle" sz="quarter"/>
          </p:nvPr>
        </p:nvSpPr>
        <p:spPr>
          <a:xfrm>
            <a:off x="685800" y="1143000"/>
            <a:ext cx="7772400" cy="1143000"/>
          </a:xfrm>
        </p:spPr>
        <p:txBody>
          <a:bodyPr/>
          <a:lstStyle>
            <a:lvl1pPr>
              <a:defRPr/>
            </a:lvl1pPr>
          </a:lstStyle>
          <a:p>
            <a:r>
              <a:rPr lang="en-GB" dirty="0"/>
              <a:t>Click to edit Master title style</a:t>
            </a:r>
          </a:p>
        </p:txBody>
      </p:sp>
      <p:sp>
        <p:nvSpPr>
          <p:cNvPr id="110595" name="Rectangle 3"/>
          <p:cNvSpPr>
            <a:spLocks noGrp="1" noChangeArrowheads="1"/>
          </p:cNvSpPr>
          <p:nvPr>
            <p:ph type="subTitle" sz="quarter" idx="1"/>
          </p:nvPr>
        </p:nvSpPr>
        <p:spPr>
          <a:xfrm>
            <a:off x="1371600" y="2819400"/>
            <a:ext cx="6400800" cy="1752600"/>
          </a:xfrm>
          <a:ln w="9525">
            <a:headEnd/>
            <a:tailEnd/>
          </a:ln>
        </p:spPr>
        <p:txBody>
          <a:bodyPr lIns="92075" tIns="46037" rIns="92075" bIns="46037"/>
          <a:lstStyle>
            <a:lvl1pPr marL="0" indent="0" algn="ctr">
              <a:buFont typeface="Wingdings 2" pitchFamily="18" charset="2"/>
              <a:buNone/>
              <a:defRPr/>
            </a:lvl1pPr>
          </a:lstStyle>
          <a:p>
            <a:r>
              <a:rPr lang="en-GB"/>
              <a:t>Click to edit Master subtitle style</a:t>
            </a:r>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067339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96841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80212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24546218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83640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960187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870307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827478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
        <p:nvSpPr>
          <p:cNvPr id="4" name="Content Placeholder 3"/>
          <p:cNvSpPr>
            <a:spLocks noGrp="1" noChangeArrowheads="1"/>
          </p:cNvSpPr>
          <p:nvPr>
            <p:ph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1075983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
        <p:nvSpPr>
          <p:cNvPr id="3" name="Rectangle 3"/>
          <p:cNvSpPr>
            <a:spLocks noGrp="1" noChangeArrowheads="1"/>
          </p:cNvSpPr>
          <p:nvPr>
            <p:ph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 name="Rectangle 2"/>
          <p:cNvSpPr>
            <a:spLocks noGrp="1" noChangeArrowheads="1"/>
          </p:cNvSpPr>
          <p:nvPr>
            <p:ph type="title"/>
          </p:nvPr>
        </p:nvSpPr>
        <p:spPr bwMode="auto">
          <a:xfrm>
            <a:off x="685800" y="457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en-GB" smtClean="0"/>
              <a:t>Click to edit Master title style</a:t>
            </a:r>
          </a:p>
        </p:txBody>
      </p:sp>
    </p:spTree>
    <p:extLst>
      <p:ext uri="{BB962C8B-B14F-4D97-AF65-F5344CB8AC3E}">
        <p14:creationId xmlns:p14="http://schemas.microsoft.com/office/powerpoint/2010/main" val="206720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858128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07631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Text Box 5"/>
          <p:cNvSpPr txBox="1">
            <a:spLocks noChangeArrowheads="1"/>
          </p:cNvSpPr>
          <p:nvPr userDrawn="1"/>
        </p:nvSpPr>
        <p:spPr bwMode="auto">
          <a:xfrm>
            <a:off x="7696200" y="6418263"/>
            <a:ext cx="1143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201B339-C505-4F39-B76F-7249585B467D}" type="slidenum">
              <a:rPr lang="en-US" sz="1000" smtClean="0">
                <a:ea typeface="ＭＳ Ｐゴシック" pitchFamily="-65" charset="-128"/>
              </a:rPr>
              <a:pPr eaLnBrk="1" hangingPunct="1">
                <a:defRPr/>
              </a:pPr>
              <a:t>‹#›</a:t>
            </a:fld>
            <a:endParaRPr lang="en-US" sz="1000" dirty="0" smtClean="0">
              <a:ea typeface="ＭＳ Ｐゴシック" pitchFamily="-65" charset="-128"/>
            </a:endParaRPr>
          </a:p>
        </p:txBody>
      </p:sp>
      <p:sp>
        <p:nvSpPr>
          <p:cNvPr id="5" name="Footer Placeholder 3"/>
          <p:cNvSpPr>
            <a:spLocks noGrp="1"/>
          </p:cNvSpPr>
          <p:nvPr>
            <p:ph type="ftr" sz="quarter" idx="3"/>
          </p:nvPr>
        </p:nvSpPr>
        <p:spPr>
          <a:xfrm>
            <a:off x="1562100" y="6477000"/>
            <a:ext cx="5905500" cy="381000"/>
          </a:xfrm>
          <a:prstGeom prst="rect">
            <a:avLst/>
          </a:prstGeom>
        </p:spPr>
        <p:txBody>
          <a:bodyPr/>
          <a:lstStyle>
            <a:lvl1pPr algn="ctr">
              <a:defRPr sz="1000">
                <a:solidFill>
                  <a:schemeClr val="tx1"/>
                </a:solidFill>
                <a:latin typeface="+mn-lt"/>
                <a:cs typeface="Times New Roman" pitchFamily="18"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mtClean="0"/>
              <a:t>Copyright © 2015, 2012, 2009, 2006, 2003, 2000, 1997, 1993 by Saunders, an imprint of Elsevier Inc.</a:t>
            </a:r>
            <a:endParaRPr lang="en-US" dirty="0"/>
          </a:p>
        </p:txBody>
      </p:sp>
    </p:spTree>
    <p:extLst>
      <p:ext uri="{BB962C8B-B14F-4D97-AF65-F5344CB8AC3E}">
        <p14:creationId xmlns:p14="http://schemas.microsoft.com/office/powerpoint/2010/main" val="174245122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0"/>
        </a:spcBef>
        <a:spcAft>
          <a:spcPct val="0"/>
        </a:spcAft>
        <a:buClr>
          <a:schemeClr val="tx2"/>
        </a:buClr>
        <a:buSzPct val="60000"/>
        <a:buFont typeface="Wingdings 2" pitchFamily="18" charset="2"/>
        <a:buChar char=""/>
        <a:defRPr sz="2800">
          <a:solidFill>
            <a:schemeClr val="tx1"/>
          </a:solidFill>
          <a:latin typeface="+mn-lt"/>
          <a:ea typeface="+mn-ea"/>
          <a:cs typeface="+mn-cs"/>
        </a:defRPr>
      </a:lvl1pPr>
      <a:lvl2pPr marL="742950" indent="-285750" algn="l" rtl="0" eaLnBrk="0" fontAlgn="base" hangingPunct="0">
        <a:spcBef>
          <a:spcPct val="0"/>
        </a:spcBef>
        <a:spcAft>
          <a:spcPct val="0"/>
        </a:spcAft>
        <a:buClr>
          <a:schemeClr val="tx2"/>
        </a:buClr>
        <a:buSzPct val="80000"/>
        <a:buFont typeface="Wingdings" pitchFamily="2" charset="2"/>
        <a:buChar char="Ø"/>
        <a:defRPr sz="2400">
          <a:solidFill>
            <a:schemeClr val="tx1"/>
          </a:solidFill>
          <a:latin typeface="+mn-lt"/>
        </a:defRPr>
      </a:lvl2pPr>
      <a:lvl3pPr marL="1143000" indent="-228600" algn="l" rtl="0" eaLnBrk="0" fontAlgn="base" hangingPunct="0">
        <a:spcBef>
          <a:spcPct val="0"/>
        </a:spcBef>
        <a:spcAft>
          <a:spcPct val="0"/>
        </a:spcAft>
        <a:buClr>
          <a:schemeClr val="tx2"/>
        </a:buClr>
        <a:buSzPct val="115000"/>
        <a:buChar char="•"/>
        <a:defRPr sz="2000">
          <a:solidFill>
            <a:schemeClr val="tx1"/>
          </a:solidFill>
          <a:latin typeface="+mn-lt"/>
        </a:defRPr>
      </a:lvl3pPr>
      <a:lvl4pPr marL="1600200" indent="-228600" algn="l" rtl="0" eaLnBrk="0" fontAlgn="base" hangingPunct="0">
        <a:spcBef>
          <a:spcPct val="0"/>
        </a:spcBef>
        <a:spcAft>
          <a:spcPct val="0"/>
        </a:spcAft>
        <a:buClr>
          <a:schemeClr val="tx2"/>
        </a:buClr>
        <a:buSzPct val="75000"/>
        <a:buFont typeface="Wingdings 3" pitchFamily="18" charset="2"/>
        <a:buChar char=""/>
        <a:defRPr sz="1800">
          <a:solidFill>
            <a:schemeClr val="tx1"/>
          </a:solidFill>
          <a:latin typeface="+mn-lt"/>
        </a:defRPr>
      </a:lvl4pPr>
      <a:lvl5pPr marL="2057400" indent="-228600" algn="l" rtl="0" eaLnBrk="0" fontAlgn="base" hangingPunct="0">
        <a:spcBef>
          <a:spcPct val="0"/>
        </a:spcBef>
        <a:spcAft>
          <a:spcPct val="0"/>
        </a:spcAft>
        <a:buClr>
          <a:schemeClr val="tx1"/>
        </a:buClr>
        <a:buChar char="–"/>
        <a:defRPr sz="1600">
          <a:solidFill>
            <a:schemeClr val="tx1"/>
          </a:solidFill>
          <a:latin typeface="+mn-lt"/>
        </a:defRPr>
      </a:lvl5pPr>
      <a:lvl6pPr marL="25146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685800" y="1981200"/>
            <a:ext cx="7772400" cy="1066800"/>
          </a:xfrm>
        </p:spPr>
        <p:txBody>
          <a:bodyPr/>
          <a:lstStyle/>
          <a:p>
            <a:r>
              <a:rPr lang="en-US" sz="4000" dirty="0" smtClean="0"/>
              <a:t>Chapter 29</a:t>
            </a:r>
          </a:p>
        </p:txBody>
      </p:sp>
      <p:sp>
        <p:nvSpPr>
          <p:cNvPr id="3075" name="Rectangle 5"/>
          <p:cNvSpPr>
            <a:spLocks noGrp="1" noChangeArrowheads="1"/>
          </p:cNvSpPr>
          <p:nvPr>
            <p:ph type="body" idx="4294967295"/>
          </p:nvPr>
        </p:nvSpPr>
        <p:spPr>
          <a:xfrm>
            <a:off x="1257300" y="3505201"/>
            <a:ext cx="6629400" cy="838199"/>
          </a:xfrm>
        </p:spPr>
        <p:txBody>
          <a:bodyPr>
            <a:normAutofit/>
          </a:bodyPr>
          <a:lstStyle/>
          <a:p>
            <a:pPr marL="50800" indent="-50800" algn="ctr" eaLnBrk="1" hangingPunct="1">
              <a:buNone/>
            </a:pPr>
            <a:r>
              <a:rPr lang="en-US" sz="3600" dirty="0" err="1"/>
              <a:t>Penicillins</a:t>
            </a:r>
            <a:r>
              <a:rPr lang="en-US" sz="3600" dirty="0"/>
              <a:t> and </a:t>
            </a:r>
            <a:r>
              <a:rPr lang="en-US" sz="3600" dirty="0" err="1"/>
              <a:t>Cephalosporins</a:t>
            </a:r>
            <a:endParaRPr lang="en-US" sz="3600" dirty="0" smtClean="0">
              <a:latin typeface="Arial" panose="020B0604020202020204" pitchFamily="34" charset="0"/>
              <a:cs typeface="Arial" panose="020B0604020202020204" pitchFamily="34" charset="0"/>
            </a:endParaRPr>
          </a:p>
        </p:txBody>
      </p:sp>
      <p:sp useBgFill="1">
        <p:nvSpPr>
          <p:cNvPr id="3076" name="Rectangle 5"/>
          <p:cNvSpPr>
            <a:spLocks noChangeArrowheads="1"/>
          </p:cNvSpPr>
          <p:nvPr/>
        </p:nvSpPr>
        <p:spPr bwMode="auto">
          <a:xfrm>
            <a:off x="8610600" y="6415088"/>
            <a:ext cx="304800" cy="228600"/>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title"/>
          </p:nvPr>
        </p:nvSpPr>
        <p:spPr>
          <a:xfrm>
            <a:off x="685800" y="0"/>
            <a:ext cx="7772400" cy="1371600"/>
          </a:xfrm>
        </p:spPr>
        <p:txBody>
          <a:bodyPr/>
          <a:lstStyle/>
          <a:p>
            <a:r>
              <a:rPr lang="en-US" dirty="0" err="1" smtClean="0">
                <a:latin typeface="+mn-lt"/>
              </a:rPr>
              <a:t>Antibacterials</a:t>
            </a:r>
            <a:r>
              <a:rPr lang="en-US" dirty="0" smtClean="0">
                <a:latin typeface="+mn-lt"/>
              </a:rPr>
              <a:t> (Cont.)</a:t>
            </a:r>
          </a:p>
        </p:txBody>
      </p:sp>
      <p:sp>
        <p:nvSpPr>
          <p:cNvPr id="12291" name="Rectangle 4"/>
          <p:cNvSpPr>
            <a:spLocks noGrp="1" noChangeArrowheads="1"/>
          </p:cNvSpPr>
          <p:nvPr>
            <p:ph type="body" idx="4294967295"/>
          </p:nvPr>
        </p:nvSpPr>
        <p:spPr>
          <a:xfrm>
            <a:off x="685800" y="1371600"/>
            <a:ext cx="7772400" cy="4622800"/>
          </a:xfrm>
        </p:spPr>
        <p:txBody>
          <a:bodyPr>
            <a:normAutofit/>
          </a:bodyPr>
          <a:lstStyle/>
          <a:p>
            <a:pPr eaLnBrk="1" hangingPunct="1">
              <a:spcBef>
                <a:spcPct val="0"/>
              </a:spcBef>
            </a:pPr>
            <a:r>
              <a:rPr lang="en-US" sz="2800" dirty="0" smtClean="0">
                <a:cs typeface="Arial" panose="020B0604020202020204" pitchFamily="34" charset="0"/>
              </a:rPr>
              <a:t>General adverse reactions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Mild allergic reaction </a:t>
            </a:r>
          </a:p>
          <a:p>
            <a:pPr lvl="2" eaLnBrk="1" hangingPunct="1">
              <a:spcBef>
                <a:spcPct val="0"/>
              </a:spcBef>
            </a:pPr>
            <a:r>
              <a:rPr lang="en-US" dirty="0" smtClean="0">
                <a:cs typeface="Arial" panose="020B0604020202020204" pitchFamily="34" charset="0"/>
              </a:rPr>
              <a:t>Rash, pruritus, hives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Severe allergy: anaphylactic shock</a:t>
            </a:r>
          </a:p>
          <a:p>
            <a:pPr lvl="2" eaLnBrk="1" hangingPunct="1">
              <a:spcBef>
                <a:spcPct val="0"/>
              </a:spcBef>
            </a:pPr>
            <a:r>
              <a:rPr lang="en-US" dirty="0" smtClean="0">
                <a:cs typeface="Arial" panose="020B0604020202020204" pitchFamily="34" charset="0"/>
              </a:rPr>
              <a:t>Bronchospasm, laryngeal edema</a:t>
            </a:r>
          </a:p>
          <a:p>
            <a:pPr lvl="2" eaLnBrk="1" hangingPunct="1">
              <a:spcBef>
                <a:spcPct val="0"/>
              </a:spcBef>
            </a:pPr>
            <a:r>
              <a:rPr lang="en-US" dirty="0" smtClean="0">
                <a:cs typeface="Arial" panose="020B0604020202020204" pitchFamily="34" charset="0"/>
              </a:rPr>
              <a:t>Vascular collapse, cardiac arrest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Treatment</a:t>
            </a:r>
          </a:p>
          <a:p>
            <a:pPr lvl="2" eaLnBrk="1" hangingPunct="1">
              <a:spcBef>
                <a:spcPct val="0"/>
              </a:spcBef>
            </a:pPr>
            <a:r>
              <a:rPr lang="en-US" dirty="0" smtClean="0">
                <a:cs typeface="Arial" panose="020B0604020202020204" pitchFamily="34" charset="0"/>
              </a:rPr>
              <a:t>Antihistamine</a:t>
            </a:r>
          </a:p>
          <a:p>
            <a:pPr lvl="2" eaLnBrk="1" hangingPunct="1">
              <a:spcBef>
                <a:spcPct val="0"/>
              </a:spcBef>
            </a:pPr>
            <a:r>
              <a:rPr lang="en-US" dirty="0" smtClean="0">
                <a:cs typeface="Arial" panose="020B0604020202020204" pitchFamily="34" charset="0"/>
              </a:rPr>
              <a:t>Epinephrine</a:t>
            </a:r>
          </a:p>
          <a:p>
            <a:pPr lvl="2" eaLnBrk="1" hangingPunct="1">
              <a:spcBef>
                <a:spcPct val="0"/>
              </a:spcBef>
            </a:pPr>
            <a:r>
              <a:rPr lang="en-US" dirty="0" smtClean="0">
                <a:cs typeface="Arial" panose="020B0604020202020204" pitchFamily="34" charset="0"/>
              </a:rPr>
              <a:t>Bronchodilator</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0"/>
            <a:ext cx="7772400" cy="1371600"/>
          </a:xfrm>
        </p:spPr>
        <p:txBody>
          <a:bodyPr/>
          <a:lstStyle/>
          <a:p>
            <a:r>
              <a:rPr lang="en-US" dirty="0" err="1" smtClean="0">
                <a:latin typeface="+mn-lt"/>
              </a:rPr>
              <a:t>Antibacterials</a:t>
            </a:r>
            <a:r>
              <a:rPr lang="en-US" dirty="0" smtClean="0">
                <a:latin typeface="+mn-lt"/>
              </a:rPr>
              <a:t> (Cont.)</a:t>
            </a:r>
          </a:p>
        </p:txBody>
      </p:sp>
      <p:sp>
        <p:nvSpPr>
          <p:cNvPr id="13315" name="Rectangle 3"/>
          <p:cNvSpPr>
            <a:spLocks noGrp="1" noChangeArrowheads="1"/>
          </p:cNvSpPr>
          <p:nvPr>
            <p:ph type="body" idx="4294967295"/>
          </p:nvPr>
        </p:nvSpPr>
        <p:spPr>
          <a:xfrm>
            <a:off x="685800" y="1371600"/>
            <a:ext cx="7772400" cy="4205287"/>
          </a:xfrm>
        </p:spPr>
        <p:txBody>
          <a:bodyPr>
            <a:normAutofit/>
          </a:bodyPr>
          <a:lstStyle/>
          <a:p>
            <a:pPr eaLnBrk="1" hangingPunct="1">
              <a:spcBef>
                <a:spcPct val="0"/>
              </a:spcBef>
            </a:pPr>
            <a:r>
              <a:rPr lang="en-US" sz="2800" dirty="0" smtClean="0">
                <a:cs typeface="Arial" panose="020B0604020202020204" pitchFamily="34" charset="0"/>
              </a:rPr>
              <a:t>General adverse reactions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Superinfection</a:t>
            </a:r>
            <a:endParaRPr lang="en-US" sz="2400"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Secondary infection: normal flora killed</a:t>
            </a:r>
          </a:p>
          <a:p>
            <a:pPr lvl="2" eaLnBrk="1" hangingPunct="1">
              <a:spcBef>
                <a:spcPct val="0"/>
              </a:spcBef>
            </a:pPr>
            <a:r>
              <a:rPr lang="en-US" dirty="0" smtClean="0">
                <a:cs typeface="Arial" panose="020B0604020202020204" pitchFamily="34" charset="0"/>
              </a:rPr>
              <a:t>Sites: mouth, skin, respiratory tract, vagina, intestines</a:t>
            </a:r>
          </a:p>
          <a:p>
            <a:pPr lvl="2" eaLnBrk="1" hangingPunct="1">
              <a:spcBef>
                <a:spcPct val="0"/>
              </a:spcBef>
            </a:pPr>
            <a:r>
              <a:rPr lang="en-US" dirty="0" smtClean="0">
                <a:cs typeface="Arial" panose="020B0604020202020204" pitchFamily="34" charset="0"/>
              </a:rPr>
              <a:t>Usually occurs when treated more than 1 week</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Organ toxicity</a:t>
            </a:r>
          </a:p>
          <a:p>
            <a:pPr lvl="2" eaLnBrk="1" hangingPunct="1">
              <a:spcBef>
                <a:spcPct val="0"/>
              </a:spcBef>
            </a:pPr>
            <a:r>
              <a:rPr lang="en-US" dirty="0" smtClean="0">
                <a:cs typeface="Arial" panose="020B0604020202020204" pitchFamily="34" charset="0"/>
              </a:rPr>
              <a:t>Ear</a:t>
            </a:r>
          </a:p>
          <a:p>
            <a:pPr lvl="2" eaLnBrk="1" hangingPunct="1">
              <a:spcBef>
                <a:spcPct val="0"/>
              </a:spcBef>
            </a:pPr>
            <a:r>
              <a:rPr lang="en-US" dirty="0" smtClean="0">
                <a:cs typeface="Arial" panose="020B0604020202020204" pitchFamily="34" charset="0"/>
              </a:rPr>
              <a:t>Liver</a:t>
            </a:r>
          </a:p>
          <a:p>
            <a:pPr lvl="2" eaLnBrk="1" hangingPunct="1">
              <a:spcBef>
                <a:spcPct val="0"/>
              </a:spcBef>
            </a:pPr>
            <a:r>
              <a:rPr lang="en-US" dirty="0" smtClean="0">
                <a:cs typeface="Arial" panose="020B0604020202020204" pitchFamily="34" charset="0"/>
              </a:rPr>
              <a:t>Kidney</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1371600"/>
          </a:xfrm>
        </p:spPr>
        <p:txBody>
          <a:bodyPr/>
          <a:lstStyle/>
          <a:p>
            <a:r>
              <a:rPr lang="en-US" dirty="0" err="1" smtClean="0">
                <a:latin typeface="+mn-lt"/>
              </a:rPr>
              <a:t>Antibacterials</a:t>
            </a:r>
            <a:r>
              <a:rPr lang="en-US" dirty="0" smtClean="0">
                <a:latin typeface="+mn-lt"/>
              </a:rPr>
              <a:t> (Cont.)</a:t>
            </a:r>
          </a:p>
        </p:txBody>
      </p:sp>
      <p:sp>
        <p:nvSpPr>
          <p:cNvPr id="14339" name="Rectangle 3"/>
          <p:cNvSpPr>
            <a:spLocks noGrp="1" noChangeArrowheads="1"/>
          </p:cNvSpPr>
          <p:nvPr>
            <p:ph type="body" idx="4294967295"/>
          </p:nvPr>
        </p:nvSpPr>
        <p:spPr>
          <a:xfrm>
            <a:off x="685800" y="1371600"/>
            <a:ext cx="7772400" cy="4387850"/>
          </a:xfrm>
        </p:spPr>
        <p:txBody>
          <a:bodyPr>
            <a:normAutofit/>
          </a:bodyPr>
          <a:lstStyle/>
          <a:p>
            <a:pPr eaLnBrk="1" hangingPunct="1">
              <a:spcBef>
                <a:spcPct val="0"/>
              </a:spcBef>
            </a:pPr>
            <a:r>
              <a:rPr lang="en-US" sz="2800" dirty="0" smtClean="0">
                <a:cs typeface="Arial" panose="020B0604020202020204" pitchFamily="34" charset="0"/>
              </a:rPr>
              <a:t>Spectrum</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Narrow spectrum</a:t>
            </a:r>
          </a:p>
          <a:p>
            <a:pPr lvl="2" eaLnBrk="1" hangingPunct="1">
              <a:spcBef>
                <a:spcPct val="0"/>
              </a:spcBef>
            </a:pPr>
            <a:r>
              <a:rPr lang="en-US" dirty="0" smtClean="0">
                <a:cs typeface="Arial" panose="020B0604020202020204" pitchFamily="34" charset="0"/>
              </a:rPr>
              <a:t>Primarily effective against one bacteria type</a:t>
            </a:r>
          </a:p>
          <a:p>
            <a:pPr lvl="2" eaLnBrk="1" hangingPunct="1">
              <a:spcBef>
                <a:spcPct val="0"/>
              </a:spcBef>
            </a:pPr>
            <a:r>
              <a:rPr lang="en-US" dirty="0" smtClean="0">
                <a:cs typeface="Arial" panose="020B0604020202020204" pitchFamily="34" charset="0"/>
              </a:rPr>
              <a:t>Examples: penicillin, erythromycin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Broad spectrum</a:t>
            </a:r>
          </a:p>
          <a:p>
            <a:pPr lvl="2" eaLnBrk="1" hangingPunct="1">
              <a:spcBef>
                <a:spcPct val="0"/>
              </a:spcBef>
            </a:pPr>
            <a:r>
              <a:rPr lang="en-US" dirty="0" smtClean="0">
                <a:cs typeface="Arial" panose="020B0604020202020204" pitchFamily="34" charset="0"/>
              </a:rPr>
              <a:t>Effective against gram-positive and gram-negative</a:t>
            </a:r>
          </a:p>
          <a:p>
            <a:pPr lvl="2" eaLnBrk="1" hangingPunct="1">
              <a:spcBef>
                <a:spcPct val="0"/>
              </a:spcBef>
            </a:pPr>
            <a:r>
              <a:rPr lang="en-US" dirty="0" smtClean="0">
                <a:cs typeface="Arial" panose="020B0604020202020204" pitchFamily="34" charset="0"/>
              </a:rPr>
              <a:t>Examples: tetracycline, </a:t>
            </a:r>
            <a:r>
              <a:rPr lang="en-US" dirty="0" err="1" smtClean="0">
                <a:cs typeface="Arial" panose="020B0604020202020204" pitchFamily="34" charset="0"/>
              </a:rPr>
              <a:t>cephalosporins</a:t>
            </a:r>
            <a:endParaRPr lang="en-US"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Frequently used to treat infections when the offending microorganism has not been identified by C&amp;S</a:t>
            </a:r>
          </a:p>
          <a:p>
            <a:pPr marL="685800" lvl="2" indent="0" eaLnBrk="1" hangingPunct="1">
              <a:spcBef>
                <a:spcPct val="0"/>
              </a:spcBef>
              <a:buNone/>
            </a:pPr>
            <a:endParaRPr lang="en-US" sz="2400" dirty="0" smtClean="0">
              <a:solidFill>
                <a:srgbClr val="3D2D70"/>
              </a:solidFill>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a:xfrm>
            <a:off x="685800" y="0"/>
            <a:ext cx="7772400" cy="1371600"/>
          </a:xfrm>
        </p:spPr>
        <p:txBody>
          <a:bodyPr/>
          <a:lstStyle/>
          <a:p>
            <a:r>
              <a:rPr lang="en-US" smtClean="0">
                <a:latin typeface="+mn-lt"/>
              </a:rPr>
              <a:t>Penicillins</a:t>
            </a:r>
            <a:endParaRPr lang="en-US" dirty="0" smtClean="0">
              <a:latin typeface="+mn-lt"/>
            </a:endParaRPr>
          </a:p>
        </p:txBody>
      </p:sp>
      <p:sp>
        <p:nvSpPr>
          <p:cNvPr id="15363" name="Rectangle 4"/>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Structure of </a:t>
            </a:r>
            <a:r>
              <a:rPr lang="en-US" sz="2800" dirty="0" err="1" smtClean="0">
                <a:cs typeface="Arial" panose="020B0604020202020204" pitchFamily="34" charset="0"/>
              </a:rPr>
              <a:t>penicillins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Beta-lactam ring</a:t>
            </a:r>
          </a:p>
          <a:p>
            <a:pPr eaLnBrk="1" hangingPunct="1">
              <a:spcBef>
                <a:spcPct val="0"/>
              </a:spcBef>
            </a:pPr>
            <a:r>
              <a:rPr lang="en-US" sz="2800" dirty="0" smtClean="0">
                <a:cs typeface="Arial" panose="020B0604020202020204" pitchFamily="34" charset="0"/>
              </a:rPr>
              <a:t>Basic </a:t>
            </a:r>
            <a:r>
              <a:rPr lang="en-US" sz="2800" dirty="0" err="1" smtClean="0">
                <a:cs typeface="Arial" panose="020B0604020202020204" pitchFamily="34" charset="0"/>
              </a:rPr>
              <a:t>penicillins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Introduced to kill </a:t>
            </a:r>
            <a:r>
              <a:rPr lang="en-US" sz="2400" i="1" dirty="0" smtClean="0">
                <a:cs typeface="Arial" panose="020B0604020202020204" pitchFamily="34" charset="0"/>
              </a:rPr>
              <a:t>Staphylococcus</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bacterial cell wall synthesis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Narrow spectrum</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Examples: penicillin G, procaine penicillin, penicillin V</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47700" y="0"/>
            <a:ext cx="7772400" cy="1371600"/>
          </a:xfrm>
        </p:spPr>
        <p:txBody>
          <a:bodyPr/>
          <a:lstStyle/>
          <a:p>
            <a:r>
              <a:rPr lang="en-US" dirty="0" err="1" smtClean="0">
                <a:latin typeface="+mn-lt"/>
              </a:rPr>
              <a:t>Penicillins</a:t>
            </a:r>
            <a:r>
              <a:rPr lang="en-US" dirty="0" smtClean="0">
                <a:latin typeface="+mn-lt"/>
              </a:rPr>
              <a:t> (Cont.)</a:t>
            </a:r>
          </a:p>
        </p:txBody>
      </p:sp>
      <p:sp>
        <p:nvSpPr>
          <p:cNvPr id="16387"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Broad-spectrum </a:t>
            </a:r>
            <a:r>
              <a:rPr lang="en-US" sz="2800" dirty="0" err="1" smtClean="0">
                <a:cs typeface="Arial" panose="020B0604020202020204" pitchFamily="34" charset="0"/>
              </a:rPr>
              <a:t>penicillins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Against gram-positive and gram-negative</a:t>
            </a:r>
          </a:p>
          <a:p>
            <a:pPr lvl="2" eaLnBrk="1" hangingPunct="1">
              <a:spcBef>
                <a:spcPct val="0"/>
              </a:spcBef>
            </a:pPr>
            <a:r>
              <a:rPr lang="en-US" i="1" dirty="0" smtClean="0">
                <a:cs typeface="Arial" panose="020B0604020202020204" pitchFamily="34" charset="0"/>
              </a:rPr>
              <a:t>Escherichia coli</a:t>
            </a:r>
          </a:p>
          <a:p>
            <a:pPr lvl="2" eaLnBrk="1" hangingPunct="1">
              <a:spcBef>
                <a:spcPct val="0"/>
              </a:spcBef>
            </a:pPr>
            <a:r>
              <a:rPr lang="en-US" i="1" dirty="0" err="1" smtClean="0">
                <a:cs typeface="Arial" panose="020B0604020202020204" pitchFamily="34" charset="0"/>
              </a:rPr>
              <a:t>Haemophilus</a:t>
            </a:r>
            <a:r>
              <a:rPr lang="en-US" i="1" dirty="0" smtClean="0">
                <a:cs typeface="Arial" panose="020B0604020202020204" pitchFamily="34" charset="0"/>
              </a:rPr>
              <a:t> </a:t>
            </a:r>
            <a:r>
              <a:rPr lang="en-US" i="1" dirty="0" err="1" smtClean="0">
                <a:cs typeface="Arial" panose="020B0604020202020204" pitchFamily="34" charset="0"/>
              </a:rPr>
              <a:t>influenzae</a:t>
            </a:r>
            <a:endParaRPr lang="en-US" i="1" dirty="0" smtClean="0">
              <a:cs typeface="Arial" panose="020B0604020202020204" pitchFamily="34" charset="0"/>
            </a:endParaRPr>
          </a:p>
          <a:p>
            <a:pPr lvl="2" eaLnBrk="1" hangingPunct="1">
              <a:spcBef>
                <a:spcPct val="0"/>
              </a:spcBef>
            </a:pPr>
            <a:r>
              <a:rPr lang="en-US" i="1" dirty="0" err="1" smtClean="0">
                <a:cs typeface="Arial" panose="020B0604020202020204" pitchFamily="34" charset="0"/>
              </a:rPr>
              <a:t>Shigella</a:t>
            </a:r>
            <a:r>
              <a:rPr lang="en-US" i="1" dirty="0" smtClean="0">
                <a:cs typeface="Arial" panose="020B0604020202020204" pitchFamily="34" charset="0"/>
              </a:rPr>
              <a:t> </a:t>
            </a:r>
            <a:r>
              <a:rPr lang="en-US" i="1" dirty="0" err="1" smtClean="0">
                <a:cs typeface="Arial" panose="020B0604020202020204" pitchFamily="34" charset="0"/>
              </a:rPr>
              <a:t>dysenteriae</a:t>
            </a:r>
            <a:endParaRPr lang="en-US" i="1" dirty="0" smtClean="0">
              <a:cs typeface="Arial" panose="020B0604020202020204" pitchFamily="34" charset="0"/>
            </a:endParaRPr>
          </a:p>
          <a:p>
            <a:pPr lvl="2" eaLnBrk="1" hangingPunct="1">
              <a:spcBef>
                <a:spcPct val="0"/>
              </a:spcBef>
            </a:pPr>
            <a:r>
              <a:rPr lang="en-US" i="1" dirty="0" smtClean="0">
                <a:cs typeface="Arial" panose="020B0604020202020204" pitchFamily="34" charset="0"/>
              </a:rPr>
              <a:t>Proteus mirabilis</a:t>
            </a:r>
          </a:p>
          <a:p>
            <a:pPr lvl="2" eaLnBrk="1" hangingPunct="1">
              <a:spcBef>
                <a:spcPct val="0"/>
              </a:spcBef>
            </a:pPr>
            <a:r>
              <a:rPr lang="en-US" i="1" dirty="0" smtClean="0">
                <a:cs typeface="Arial" panose="020B0604020202020204" pitchFamily="34" charset="0"/>
              </a:rPr>
              <a:t>Salmonella </a:t>
            </a:r>
            <a:r>
              <a:rPr lang="en-US" dirty="0" smtClean="0">
                <a:cs typeface="Arial" panose="020B0604020202020204" pitchFamily="34" charset="0"/>
              </a:rPr>
              <a:t>spp.</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Bactericidal</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Also known as </a:t>
            </a:r>
            <a:r>
              <a:rPr lang="en-US" sz="2400" dirty="0" err="1" smtClean="0">
                <a:cs typeface="Arial" panose="020B0604020202020204" pitchFamily="34" charset="0"/>
              </a:rPr>
              <a:t>aminopenicillins</a:t>
            </a:r>
            <a:endParaRPr lang="en-US" sz="2400"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Examples:</a:t>
            </a:r>
          </a:p>
          <a:p>
            <a:pPr lvl="3" eaLnBrk="1" hangingPunct="1">
              <a:spcBef>
                <a:spcPct val="0"/>
              </a:spcBef>
            </a:pPr>
            <a:r>
              <a:rPr lang="en-US" dirty="0" smtClean="0">
                <a:cs typeface="Arial" panose="020B0604020202020204" pitchFamily="34" charset="0"/>
              </a:rPr>
              <a:t>Amoxicillin (</a:t>
            </a:r>
            <a:r>
              <a:rPr lang="en-US" dirty="0" err="1" smtClean="0">
                <a:cs typeface="Arial" panose="020B0604020202020204" pitchFamily="34" charset="0"/>
              </a:rPr>
              <a:t>Amoxil</a:t>
            </a:r>
            <a:r>
              <a:rPr lang="en-US" dirty="0" smtClean="0">
                <a:cs typeface="Arial" panose="020B0604020202020204" pitchFamily="34" charset="0"/>
              </a:rPr>
              <a:t>)</a:t>
            </a:r>
          </a:p>
          <a:p>
            <a:pPr lvl="3" eaLnBrk="1" hangingPunct="1">
              <a:spcBef>
                <a:spcPct val="0"/>
              </a:spcBef>
            </a:pPr>
            <a:r>
              <a:rPr lang="en-US" dirty="0" smtClean="0">
                <a:cs typeface="Arial" panose="020B0604020202020204" pitchFamily="34" charset="0"/>
              </a:rPr>
              <a:t>Ampicillin (</a:t>
            </a:r>
            <a:r>
              <a:rPr lang="en-US" dirty="0" err="1" smtClean="0">
                <a:cs typeface="Arial" panose="020B0604020202020204" pitchFamily="34" charset="0"/>
              </a:rPr>
              <a:t>Omnipen</a:t>
            </a:r>
            <a:r>
              <a:rPr lang="en-US" dirty="0" smtClean="0">
                <a:cs typeface="Arial" panose="020B0604020202020204" pitchFamily="34" charset="0"/>
              </a:rPr>
              <a:t>)</a:t>
            </a:r>
            <a:endParaRPr lang="en-US" i="1"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a:xfrm>
            <a:off x="685800" y="0"/>
            <a:ext cx="7772400" cy="1371600"/>
          </a:xfrm>
        </p:spPr>
        <p:txBody>
          <a:bodyPr/>
          <a:lstStyle/>
          <a:p>
            <a:r>
              <a:rPr lang="en-US" dirty="0" err="1" smtClean="0">
                <a:latin typeface="+mn-lt"/>
              </a:rPr>
              <a:t>Penicillins</a:t>
            </a:r>
            <a:r>
              <a:rPr lang="en-US" dirty="0" smtClean="0">
                <a:latin typeface="+mn-lt"/>
              </a:rPr>
              <a:t> (Cont.) </a:t>
            </a:r>
          </a:p>
        </p:txBody>
      </p:sp>
      <p:sp>
        <p:nvSpPr>
          <p:cNvPr id="1028" name="Rectangle 4"/>
          <p:cNvSpPr>
            <a:spLocks noGrp="1" noChangeArrowheads="1"/>
          </p:cNvSpPr>
          <p:nvPr>
            <p:ph type="body" idx="4294967295"/>
          </p:nvPr>
        </p:nvSpPr>
        <p:spPr>
          <a:xfrm>
            <a:off x="685800" y="1371600"/>
            <a:ext cx="7772400" cy="3976687"/>
          </a:xfrm>
        </p:spPr>
        <p:txBody>
          <a:bodyPr>
            <a:normAutofit/>
          </a:bodyPr>
          <a:lstStyle/>
          <a:p>
            <a:pPr eaLnBrk="1" hangingPunct="1">
              <a:spcBef>
                <a:spcPct val="0"/>
              </a:spcBef>
            </a:pPr>
            <a:r>
              <a:rPr lang="en-US" sz="2800" dirty="0" err="1" smtClean="0">
                <a:cs typeface="Arial" panose="020B0604020202020204" pitchFamily="34" charset="0"/>
              </a:rPr>
              <a:t>Penicillinase</a:t>
            </a:r>
            <a:r>
              <a:rPr lang="en-US" sz="2800" dirty="0" smtClean="0">
                <a:cs typeface="Arial" panose="020B0604020202020204" pitchFamily="34" charset="0"/>
              </a:rPr>
              <a:t>-resistant </a:t>
            </a:r>
            <a:r>
              <a:rPr lang="en-US" sz="2800" dirty="0" err="1" smtClean="0">
                <a:cs typeface="Arial" panose="020B0604020202020204" pitchFamily="34" charset="0"/>
              </a:rPr>
              <a:t>penicillins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Used to treat </a:t>
            </a:r>
            <a:r>
              <a:rPr lang="en-US" sz="2400" dirty="0" err="1" smtClean="0">
                <a:cs typeface="Arial" panose="020B0604020202020204" pitchFamily="34" charset="0"/>
              </a:rPr>
              <a:t>penicillinase</a:t>
            </a:r>
            <a:r>
              <a:rPr lang="en-US" sz="2400" dirty="0" smtClean="0">
                <a:cs typeface="Arial" panose="020B0604020202020204" pitchFamily="34" charset="0"/>
              </a:rPr>
              <a:t>-producing </a:t>
            </a:r>
            <a:r>
              <a:rPr lang="en-US" sz="2400" i="1" dirty="0" smtClean="0">
                <a:cs typeface="Arial" panose="020B0604020202020204" pitchFamily="34" charset="0"/>
              </a:rPr>
              <a:t>S. </a:t>
            </a:r>
            <a:r>
              <a:rPr lang="en-US" sz="2400" i="1" dirty="0" err="1" smtClean="0">
                <a:cs typeface="Arial" panose="020B0604020202020204" pitchFamily="34" charset="0"/>
              </a:rPr>
              <a:t>aureus</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Also known as </a:t>
            </a:r>
            <a:r>
              <a:rPr lang="en-US" sz="2400" dirty="0" err="1" smtClean="0">
                <a:cs typeface="Arial" panose="020B0604020202020204" pitchFamily="34" charset="0"/>
              </a:rPr>
              <a:t>antistaphylococcal</a:t>
            </a:r>
            <a:r>
              <a:rPr lang="en-US" sz="2400" dirty="0" smtClean="0">
                <a:cs typeface="Arial" panose="020B0604020202020204" pitchFamily="34" charset="0"/>
              </a:rPr>
              <a:t> </a:t>
            </a:r>
            <a:r>
              <a:rPr lang="en-US" sz="2400" dirty="0" err="1" smtClean="0">
                <a:cs typeface="Arial" panose="020B0604020202020204" pitchFamily="34" charset="0"/>
              </a:rPr>
              <a:t>penicillins</a:t>
            </a:r>
            <a:endParaRPr lang="en-US" sz="2400" dirty="0" smtClean="0">
              <a:cs typeface="Arial" panose="020B0604020202020204" pitchFamily="34" charset="0"/>
            </a:endParaRPr>
          </a:p>
          <a:p>
            <a:pPr lvl="2" eaLnBrk="1" hangingPunct="1">
              <a:spcBef>
                <a:spcPct val="0"/>
              </a:spcBef>
            </a:pPr>
            <a:r>
              <a:rPr lang="en-US" dirty="0" err="1" smtClean="0">
                <a:cs typeface="Arial" panose="020B0604020202020204" pitchFamily="34" charset="0"/>
              </a:rPr>
              <a:t>Dicloxacillin</a:t>
            </a:r>
            <a:r>
              <a:rPr lang="en-US" dirty="0" smtClean="0">
                <a:cs typeface="Arial" panose="020B0604020202020204" pitchFamily="34" charset="0"/>
              </a:rPr>
              <a:t> (</a:t>
            </a:r>
            <a:r>
              <a:rPr lang="en-US" dirty="0" err="1" smtClean="0">
                <a:cs typeface="Arial" panose="020B0604020202020204" pitchFamily="34" charset="0"/>
              </a:rPr>
              <a:t>Dynapen</a:t>
            </a:r>
            <a:r>
              <a:rPr lang="en-US" dirty="0" smtClean="0">
                <a:cs typeface="Arial" panose="020B0604020202020204" pitchFamily="34" charset="0"/>
              </a:rPr>
              <a:t>)</a:t>
            </a:r>
          </a:p>
          <a:p>
            <a:pPr lvl="2" eaLnBrk="1" hangingPunct="1">
              <a:spcBef>
                <a:spcPct val="0"/>
              </a:spcBef>
            </a:pPr>
            <a:r>
              <a:rPr lang="en-US" dirty="0" err="1" smtClean="0">
                <a:cs typeface="Arial" panose="020B0604020202020204" pitchFamily="34" charset="0"/>
              </a:rPr>
              <a:t>Nafcillin</a:t>
            </a:r>
            <a:r>
              <a:rPr lang="en-US" dirty="0" smtClean="0">
                <a:cs typeface="Arial" panose="020B0604020202020204" pitchFamily="34" charset="0"/>
              </a:rPr>
              <a:t> (</a:t>
            </a:r>
            <a:r>
              <a:rPr lang="en-US" dirty="0" err="1" smtClean="0">
                <a:cs typeface="Arial" panose="020B0604020202020204" pitchFamily="34" charset="0"/>
              </a:rPr>
              <a:t>Unipen</a:t>
            </a:r>
            <a:r>
              <a:rPr lang="en-US" dirty="0" smtClean="0">
                <a:cs typeface="Arial" panose="020B0604020202020204" pitchFamily="34" charset="0"/>
              </a:rPr>
              <a:t>)</a:t>
            </a:r>
          </a:p>
          <a:p>
            <a:pPr lvl="2" eaLnBrk="1" hangingPunct="1">
              <a:spcBef>
                <a:spcPct val="0"/>
              </a:spcBef>
            </a:pPr>
            <a:r>
              <a:rPr lang="en-US" dirty="0" err="1" smtClean="0">
                <a:cs typeface="Arial" panose="020B0604020202020204" pitchFamily="34" charset="0"/>
              </a:rPr>
              <a:t>Oxacillin</a:t>
            </a:r>
            <a:r>
              <a:rPr lang="en-US" dirty="0" smtClean="0">
                <a:cs typeface="Arial" panose="020B0604020202020204" pitchFamily="34" charset="0"/>
              </a:rPr>
              <a:t> (</a:t>
            </a:r>
            <a:r>
              <a:rPr lang="en-US" dirty="0" err="1" smtClean="0">
                <a:cs typeface="Arial" panose="020B0604020202020204" pitchFamily="34" charset="0"/>
              </a:rPr>
              <a:t>Prostaphin</a:t>
            </a:r>
            <a:r>
              <a:rPr lang="en-US" dirty="0" smtClean="0">
                <a:cs typeface="Arial" panose="020B0604020202020204" pitchFamily="34" charset="0"/>
              </a:rPr>
              <a:t>)</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title"/>
          </p:nvPr>
        </p:nvSpPr>
        <p:spPr>
          <a:xfrm>
            <a:off x="685800" y="0"/>
            <a:ext cx="7772400" cy="1371600"/>
          </a:xfrm>
        </p:spPr>
        <p:txBody>
          <a:bodyPr/>
          <a:lstStyle/>
          <a:p>
            <a:r>
              <a:rPr lang="en-US" dirty="0" err="1" smtClean="0">
                <a:latin typeface="+mn-lt"/>
              </a:rPr>
              <a:t>Penicillins</a:t>
            </a:r>
            <a:r>
              <a:rPr lang="en-US" dirty="0" smtClean="0">
                <a:latin typeface="+mn-lt"/>
              </a:rPr>
              <a:t> (Cont.) </a:t>
            </a:r>
          </a:p>
        </p:txBody>
      </p:sp>
      <p:sp>
        <p:nvSpPr>
          <p:cNvPr id="17411" name="Rectangle 4"/>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Extended-spectrum </a:t>
            </a:r>
            <a:r>
              <a:rPr lang="en-US" sz="2800" dirty="0" err="1" smtClean="0">
                <a:cs typeface="Arial" panose="020B0604020202020204" pitchFamily="34" charset="0"/>
              </a:rPr>
              <a:t>penicillins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Against gram-negative</a:t>
            </a:r>
          </a:p>
          <a:p>
            <a:pPr lvl="2" eaLnBrk="1" hangingPunct="1">
              <a:spcBef>
                <a:spcPct val="0"/>
              </a:spcBef>
            </a:pPr>
            <a:r>
              <a:rPr lang="en-US" i="1" dirty="0" smtClean="0">
                <a:cs typeface="Arial" panose="020B0604020202020204" pitchFamily="34" charset="0"/>
              </a:rPr>
              <a:t>Pseudomonas </a:t>
            </a:r>
            <a:r>
              <a:rPr lang="en-US" i="1" dirty="0" err="1" smtClean="0">
                <a:cs typeface="Arial" panose="020B0604020202020204" pitchFamily="34" charset="0"/>
              </a:rPr>
              <a:t>aeruginosa</a:t>
            </a:r>
            <a:r>
              <a:rPr lang="en-US" i="1" dirty="0" smtClean="0">
                <a:cs typeface="Arial" panose="020B0604020202020204" pitchFamily="34" charset="0"/>
              </a:rPr>
              <a:t>, Proteus </a:t>
            </a:r>
            <a:r>
              <a:rPr lang="en-US" dirty="0" smtClean="0">
                <a:cs typeface="Arial" panose="020B0604020202020204" pitchFamily="34" charset="0"/>
              </a:rPr>
              <a:t>spp</a:t>
            </a:r>
            <a:r>
              <a:rPr lang="en-US" i="1" dirty="0" smtClean="0">
                <a:cs typeface="Arial" panose="020B0604020202020204" pitchFamily="34" charset="0"/>
              </a:rPr>
              <a:t>.</a:t>
            </a:r>
            <a:r>
              <a:rPr lang="en-US" dirty="0" smtClean="0">
                <a:cs typeface="Arial" panose="020B0604020202020204" pitchFamily="34" charset="0"/>
              </a:rPr>
              <a:t>, </a:t>
            </a:r>
            <a:r>
              <a:rPr lang="en-US" i="1" dirty="0" err="1" smtClean="0">
                <a:cs typeface="Arial" panose="020B0604020202020204" pitchFamily="34" charset="0"/>
              </a:rPr>
              <a:t>Serratia</a:t>
            </a:r>
            <a:r>
              <a:rPr lang="en-US" i="1" dirty="0" smtClean="0">
                <a:cs typeface="Arial" panose="020B0604020202020204" pitchFamily="34" charset="0"/>
              </a:rPr>
              <a:t> </a:t>
            </a:r>
            <a:r>
              <a:rPr lang="en-US" dirty="0" smtClean="0">
                <a:cs typeface="Arial" panose="020B0604020202020204" pitchFamily="34" charset="0"/>
              </a:rPr>
              <a:t>spp</a:t>
            </a:r>
            <a:r>
              <a:rPr lang="en-US" i="1" dirty="0" smtClean="0">
                <a:cs typeface="Arial" panose="020B0604020202020204" pitchFamily="34" charset="0"/>
              </a:rPr>
              <a:t>., </a:t>
            </a:r>
            <a:r>
              <a:rPr lang="en-US" i="1" dirty="0" err="1" smtClean="0">
                <a:cs typeface="Arial" panose="020B0604020202020204" pitchFamily="34" charset="0"/>
              </a:rPr>
              <a:t>Klebsiella</a:t>
            </a:r>
            <a:r>
              <a:rPr lang="en-US" i="1" dirty="0" smtClean="0">
                <a:cs typeface="Arial" panose="020B0604020202020204" pitchFamily="34" charset="0"/>
              </a:rPr>
              <a:t> </a:t>
            </a:r>
            <a:r>
              <a:rPr lang="en-US" i="1" dirty="0" err="1" smtClean="0">
                <a:cs typeface="Arial" panose="020B0604020202020204" pitchFamily="34" charset="0"/>
              </a:rPr>
              <a:t>pneumoniae</a:t>
            </a:r>
            <a:r>
              <a:rPr lang="en-US" i="1" dirty="0" smtClean="0">
                <a:cs typeface="Arial" panose="020B0604020202020204" pitchFamily="34" charset="0"/>
              </a:rPr>
              <a:t>, </a:t>
            </a:r>
            <a:r>
              <a:rPr lang="en-US" i="1" dirty="0" err="1" smtClean="0">
                <a:cs typeface="Arial" panose="020B0604020202020204" pitchFamily="34" charset="0"/>
              </a:rPr>
              <a:t>Enterobacter</a:t>
            </a:r>
            <a:r>
              <a:rPr lang="en-US" i="1" dirty="0" smtClean="0">
                <a:cs typeface="Arial" panose="020B0604020202020204" pitchFamily="34" charset="0"/>
              </a:rPr>
              <a:t> </a:t>
            </a:r>
            <a:r>
              <a:rPr lang="en-US" dirty="0" smtClean="0">
                <a:cs typeface="Arial" panose="020B0604020202020204" pitchFamily="34" charset="0"/>
              </a:rPr>
              <a:t>spp.</a:t>
            </a:r>
            <a:r>
              <a:rPr lang="en-US" i="1" dirty="0" smtClean="0">
                <a:cs typeface="Arial" panose="020B0604020202020204" pitchFamily="34" charset="0"/>
              </a:rPr>
              <a:t>, and </a:t>
            </a:r>
            <a:r>
              <a:rPr lang="en-US" i="1" dirty="0" err="1" smtClean="0">
                <a:cs typeface="Arial" panose="020B0604020202020204" pitchFamily="34" charset="0"/>
              </a:rPr>
              <a:t>Acinetobacter</a:t>
            </a:r>
            <a:r>
              <a:rPr lang="en-US" i="1" dirty="0" smtClean="0">
                <a:cs typeface="Arial" panose="020B0604020202020204" pitchFamily="34" charset="0"/>
              </a:rPr>
              <a:t> </a:t>
            </a:r>
            <a:r>
              <a:rPr lang="en-US" dirty="0" smtClean="0">
                <a:cs typeface="Arial" panose="020B0604020202020204" pitchFamily="34" charset="0"/>
              </a:rPr>
              <a:t>spp</a:t>
            </a:r>
            <a:r>
              <a:rPr lang="en-US" dirty="0">
                <a:cs typeface="Arial" panose="020B0604020202020204" pitchFamily="34" charset="0"/>
              </a:rPr>
              <a:t>.</a:t>
            </a:r>
            <a:endParaRPr lang="en-US"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Treat bone, joint, skin, soft tissue, respiratory tract, urinary tract infections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Antipseudomonal</a:t>
            </a:r>
            <a:r>
              <a:rPr lang="en-US" sz="2400" dirty="0" smtClean="0">
                <a:cs typeface="Arial" panose="020B0604020202020204" pitchFamily="34" charset="0"/>
              </a:rPr>
              <a:t> </a:t>
            </a:r>
            <a:r>
              <a:rPr lang="en-US" sz="2400" dirty="0" err="1" smtClean="0">
                <a:cs typeface="Arial" panose="020B0604020202020204" pitchFamily="34" charset="0"/>
              </a:rPr>
              <a:t>penicillins</a:t>
            </a:r>
            <a:endParaRPr lang="en-US" sz="2400" dirty="0" smtClean="0">
              <a:cs typeface="Arial" panose="020B0604020202020204" pitchFamily="34" charset="0"/>
            </a:endParaRPr>
          </a:p>
          <a:p>
            <a:pPr lvl="2" eaLnBrk="1" hangingPunct="1">
              <a:spcBef>
                <a:spcPct val="0"/>
              </a:spcBef>
            </a:pPr>
            <a:r>
              <a:rPr lang="en-US" dirty="0" smtClean="0">
                <a:cs typeface="Arial" panose="020B0604020202020204" pitchFamily="34" charset="0"/>
              </a:rPr>
              <a:t>Examples:</a:t>
            </a:r>
          </a:p>
          <a:p>
            <a:pPr lvl="3" eaLnBrk="1" hangingPunct="1">
              <a:spcBef>
                <a:spcPct val="0"/>
              </a:spcBef>
            </a:pPr>
            <a:r>
              <a:rPr lang="en-US" dirty="0" err="1" smtClean="0">
                <a:cs typeface="Arial" panose="020B0604020202020204" pitchFamily="34" charset="0"/>
              </a:rPr>
              <a:t>Carbenicillin</a:t>
            </a:r>
            <a:r>
              <a:rPr lang="en-US" dirty="0" smtClean="0">
                <a:cs typeface="Arial" panose="020B0604020202020204" pitchFamily="34" charset="0"/>
              </a:rPr>
              <a:t> </a:t>
            </a:r>
            <a:r>
              <a:rPr lang="en-US" dirty="0" err="1" smtClean="0">
                <a:cs typeface="Arial" panose="020B0604020202020204" pitchFamily="34" charset="0"/>
              </a:rPr>
              <a:t>indanyl</a:t>
            </a:r>
            <a:r>
              <a:rPr lang="en-US" dirty="0" smtClean="0">
                <a:cs typeface="Arial" panose="020B0604020202020204" pitchFamily="34" charset="0"/>
              </a:rPr>
              <a:t> (</a:t>
            </a:r>
            <a:r>
              <a:rPr lang="en-US" dirty="0" err="1" smtClean="0">
                <a:cs typeface="Arial" panose="020B0604020202020204" pitchFamily="34" charset="0"/>
              </a:rPr>
              <a:t>Geocillin</a:t>
            </a:r>
            <a:r>
              <a:rPr lang="en-US" dirty="0" smtClean="0">
                <a:cs typeface="Arial" panose="020B0604020202020204" pitchFamily="34" charset="0"/>
              </a:rPr>
              <a:t>) </a:t>
            </a:r>
          </a:p>
          <a:p>
            <a:pPr lvl="3" eaLnBrk="1" hangingPunct="1">
              <a:spcBef>
                <a:spcPct val="0"/>
              </a:spcBef>
            </a:pPr>
            <a:r>
              <a:rPr lang="en-US" dirty="0" err="1" smtClean="0">
                <a:cs typeface="Arial" panose="020B0604020202020204" pitchFamily="34" charset="0"/>
              </a:rPr>
              <a:t>Piperacillin-tazobactam</a:t>
            </a:r>
            <a:r>
              <a:rPr lang="en-US" dirty="0" smtClean="0">
                <a:cs typeface="Arial" panose="020B0604020202020204" pitchFamily="34" charset="0"/>
              </a:rPr>
              <a:t> (</a:t>
            </a:r>
            <a:r>
              <a:rPr lang="en-US" dirty="0" err="1" smtClean="0">
                <a:cs typeface="Arial" panose="020B0604020202020204" pitchFamily="34" charset="0"/>
              </a:rPr>
              <a:t>Zosyn</a:t>
            </a:r>
            <a:r>
              <a:rPr lang="en-US" dirty="0" smtClean="0">
                <a:cs typeface="Arial" panose="020B0604020202020204" pitchFamily="34" charset="0"/>
              </a:rPr>
              <a:t>) </a:t>
            </a:r>
          </a:p>
          <a:p>
            <a:pPr lvl="3" eaLnBrk="1" hangingPunct="1">
              <a:spcBef>
                <a:spcPct val="0"/>
              </a:spcBef>
            </a:pPr>
            <a:r>
              <a:rPr lang="en-US" dirty="0" err="1" smtClean="0">
                <a:cs typeface="Arial" panose="020B0604020202020204" pitchFamily="34" charset="0"/>
              </a:rPr>
              <a:t>Ticarcillin-clavulanate</a:t>
            </a:r>
            <a:r>
              <a:rPr lang="en-US" dirty="0" smtClean="0">
                <a:cs typeface="Arial" panose="020B0604020202020204" pitchFamily="34" charset="0"/>
              </a:rPr>
              <a:t> (</a:t>
            </a:r>
            <a:r>
              <a:rPr lang="en-US" dirty="0" err="1" smtClean="0">
                <a:cs typeface="Arial" panose="020B0604020202020204" pitchFamily="34" charset="0"/>
              </a:rPr>
              <a:t>Timentin</a:t>
            </a:r>
            <a:r>
              <a:rPr lang="en-US" dirty="0" smtClean="0">
                <a:cs typeface="Arial" panose="020B0604020202020204" pitchFamily="34" charset="0"/>
              </a:rPr>
              <a:t>) </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0"/>
            <a:ext cx="7772400" cy="1371600"/>
          </a:xfrm>
        </p:spPr>
        <p:txBody>
          <a:bodyPr/>
          <a:lstStyle/>
          <a:p>
            <a:r>
              <a:rPr lang="en-US" dirty="0" err="1" smtClean="0">
                <a:latin typeface="+mn-lt"/>
              </a:rPr>
              <a:t>Penicillins</a:t>
            </a:r>
            <a:r>
              <a:rPr lang="en-US" dirty="0" smtClean="0">
                <a:latin typeface="+mn-lt"/>
              </a:rPr>
              <a:t> (Cont.) </a:t>
            </a:r>
          </a:p>
        </p:txBody>
      </p:sp>
      <p:sp>
        <p:nvSpPr>
          <p:cNvPr id="18435"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Beta-lactamase inhibitors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Not given alone </a:t>
            </a:r>
          </a:p>
          <a:p>
            <a:pPr lvl="2" eaLnBrk="1" hangingPunct="1">
              <a:spcBef>
                <a:spcPct val="0"/>
              </a:spcBef>
            </a:pPr>
            <a:r>
              <a:rPr lang="en-US" dirty="0" smtClean="0">
                <a:cs typeface="Arial" panose="020B0604020202020204" pitchFamily="34" charset="0"/>
              </a:rPr>
              <a:t>Combined with </a:t>
            </a:r>
            <a:r>
              <a:rPr lang="en-US" dirty="0" err="1" smtClean="0">
                <a:cs typeface="Arial" panose="020B0604020202020204" pitchFamily="34" charset="0"/>
              </a:rPr>
              <a:t>penicillinase</a:t>
            </a:r>
            <a:r>
              <a:rPr lang="en-US" dirty="0" smtClean="0">
                <a:cs typeface="Arial" panose="020B0604020202020204" pitchFamily="34" charset="0"/>
              </a:rPr>
              <a:t>-sensitive penicillin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Examples:</a:t>
            </a:r>
          </a:p>
          <a:p>
            <a:pPr lvl="2" eaLnBrk="1" hangingPunct="1">
              <a:spcBef>
                <a:spcPct val="0"/>
              </a:spcBef>
            </a:pPr>
            <a:r>
              <a:rPr lang="en-US" dirty="0" smtClean="0">
                <a:cs typeface="Arial" panose="020B0604020202020204" pitchFamily="34" charset="0"/>
              </a:rPr>
              <a:t>Amoxicillin-</a:t>
            </a:r>
            <a:r>
              <a:rPr lang="en-US" dirty="0" err="1">
                <a:cs typeface="Arial" panose="020B0604020202020204" pitchFamily="34" charset="0"/>
              </a:rPr>
              <a:t>c</a:t>
            </a:r>
            <a:r>
              <a:rPr lang="en-US" dirty="0" err="1" smtClean="0">
                <a:cs typeface="Arial" panose="020B0604020202020204" pitchFamily="34" charset="0"/>
              </a:rPr>
              <a:t>lavulanic</a:t>
            </a:r>
            <a:r>
              <a:rPr lang="en-US" dirty="0" smtClean="0">
                <a:cs typeface="Arial" panose="020B0604020202020204" pitchFamily="34" charset="0"/>
              </a:rPr>
              <a:t> acid (Augmentin) </a:t>
            </a:r>
          </a:p>
          <a:p>
            <a:pPr lvl="2" eaLnBrk="1" hangingPunct="1">
              <a:spcBef>
                <a:spcPct val="0"/>
              </a:spcBef>
            </a:pPr>
            <a:r>
              <a:rPr lang="en-US" dirty="0" smtClean="0">
                <a:cs typeface="Arial" panose="020B0604020202020204" pitchFamily="34" charset="0"/>
              </a:rPr>
              <a:t>Ampicillin-</a:t>
            </a:r>
            <a:r>
              <a:rPr lang="en-US" dirty="0" err="1" smtClean="0">
                <a:cs typeface="Arial" panose="020B0604020202020204" pitchFamily="34" charset="0"/>
              </a:rPr>
              <a:t>sulbactam</a:t>
            </a:r>
            <a:r>
              <a:rPr lang="en-US" dirty="0" smtClean="0">
                <a:cs typeface="Arial" panose="020B0604020202020204" pitchFamily="34" charset="0"/>
              </a:rPr>
              <a:t> (</a:t>
            </a:r>
            <a:r>
              <a:rPr lang="en-US" dirty="0" err="1" smtClean="0">
                <a:cs typeface="Arial" panose="020B0604020202020204" pitchFamily="34" charset="0"/>
              </a:rPr>
              <a:t>Unasyn</a:t>
            </a:r>
            <a:r>
              <a:rPr lang="en-US" dirty="0" smtClean="0">
                <a:cs typeface="Arial" panose="020B0604020202020204" pitchFamily="34" charset="0"/>
              </a:rPr>
              <a:t>)</a:t>
            </a:r>
          </a:p>
          <a:p>
            <a:pPr lvl="2" eaLnBrk="1" hangingPunct="1">
              <a:spcBef>
                <a:spcPct val="0"/>
              </a:spcBef>
            </a:pPr>
            <a:r>
              <a:rPr lang="en-US" dirty="0" err="1" smtClean="0">
                <a:cs typeface="Arial" panose="020B0604020202020204" pitchFamily="34" charset="0"/>
              </a:rPr>
              <a:t>Piperacillin-tazobactam</a:t>
            </a:r>
            <a:r>
              <a:rPr lang="en-US" dirty="0" smtClean="0">
                <a:cs typeface="Arial" panose="020B0604020202020204" pitchFamily="34" charset="0"/>
              </a:rPr>
              <a:t> (</a:t>
            </a:r>
            <a:r>
              <a:rPr lang="en-US" dirty="0" err="1" smtClean="0">
                <a:cs typeface="Arial" panose="020B0604020202020204" pitchFamily="34" charset="0"/>
              </a:rPr>
              <a:t>Zosyn</a:t>
            </a:r>
            <a:r>
              <a:rPr lang="en-US" dirty="0" smtClean="0">
                <a:cs typeface="Arial" panose="020B0604020202020204" pitchFamily="34" charset="0"/>
              </a:rPr>
              <a:t>)</a:t>
            </a:r>
          </a:p>
          <a:p>
            <a:pPr lvl="2" eaLnBrk="1" hangingPunct="1">
              <a:spcBef>
                <a:spcPct val="0"/>
              </a:spcBef>
            </a:pPr>
            <a:r>
              <a:rPr lang="en-US" dirty="0" err="1" smtClean="0">
                <a:cs typeface="Arial" panose="020B0604020202020204" pitchFamily="34" charset="0"/>
              </a:rPr>
              <a:t>Ticarcillin-clavulanic</a:t>
            </a:r>
            <a:r>
              <a:rPr lang="en-US" dirty="0" smtClean="0">
                <a:cs typeface="Arial" panose="020B0604020202020204" pitchFamily="34" charset="0"/>
              </a:rPr>
              <a:t> acid (</a:t>
            </a:r>
            <a:r>
              <a:rPr lang="en-US" dirty="0" err="1" smtClean="0">
                <a:cs typeface="Arial" panose="020B0604020202020204" pitchFamily="34" charset="0"/>
              </a:rPr>
              <a:t>Timentin</a:t>
            </a:r>
            <a:r>
              <a:rPr lang="en-US" dirty="0" smtClean="0">
                <a:cs typeface="Arial" panose="020B0604020202020204" pitchFamily="34" charset="0"/>
              </a:rPr>
              <a:t>)</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371600"/>
          </a:xfrm>
        </p:spPr>
        <p:txBody>
          <a:bodyPr/>
          <a:lstStyle/>
          <a:p>
            <a:r>
              <a:rPr lang="en-US" smtClean="0">
                <a:latin typeface="+mn-lt"/>
              </a:rPr>
              <a:t>Nursing Process: Penicillins  </a:t>
            </a:r>
            <a:endParaRPr lang="en-US" dirty="0" smtClean="0">
              <a:latin typeface="+mn-lt"/>
            </a:endParaRPr>
          </a:p>
        </p:txBody>
      </p:sp>
      <p:sp>
        <p:nvSpPr>
          <p:cNvPr id="19459" name="Rectangle 3"/>
          <p:cNvSpPr>
            <a:spLocks noGrp="1" noChangeArrowheads="1"/>
          </p:cNvSpPr>
          <p:nvPr>
            <p:ph type="body" idx="4294967295"/>
          </p:nvPr>
        </p:nvSpPr>
        <p:spPr>
          <a:xfrm>
            <a:off x="685800" y="1371600"/>
            <a:ext cx="7772400" cy="4090987"/>
          </a:xfrm>
        </p:spPr>
        <p:txBody>
          <a:bodyPr>
            <a:normAutofit/>
          </a:bodyPr>
          <a:lstStyle/>
          <a:p>
            <a:pPr eaLnBrk="1" hangingPunct="1">
              <a:spcBef>
                <a:spcPct val="0"/>
              </a:spcBef>
            </a:pPr>
            <a:r>
              <a:rPr lang="en-US" sz="2800" dirty="0" smtClean="0">
                <a:cs typeface="Arial" panose="020B0604020202020204" pitchFamily="34" charset="0"/>
              </a:rPr>
              <a:t>Assessment</a:t>
            </a:r>
          </a:p>
          <a:p>
            <a:pPr eaLnBrk="1" hangingPunct="1">
              <a:spcBef>
                <a:spcPct val="0"/>
              </a:spcBef>
            </a:pPr>
            <a:r>
              <a:rPr lang="en-US" sz="2800" dirty="0" smtClean="0">
                <a:cs typeface="Arial" panose="020B0604020202020204" pitchFamily="34" charset="0"/>
              </a:rPr>
              <a:t>Nursing diagnosis</a:t>
            </a:r>
          </a:p>
          <a:p>
            <a:pPr eaLnBrk="1" hangingPunct="1">
              <a:spcBef>
                <a:spcPct val="0"/>
              </a:spcBef>
            </a:pPr>
            <a:r>
              <a:rPr lang="en-US" sz="2800" dirty="0" smtClean="0">
                <a:cs typeface="Arial" panose="020B0604020202020204" pitchFamily="34" charset="0"/>
              </a:rPr>
              <a:t>Planning</a:t>
            </a:r>
          </a:p>
          <a:p>
            <a:pPr eaLnBrk="1" hangingPunct="1">
              <a:spcBef>
                <a:spcPct val="0"/>
              </a:spcBef>
            </a:pPr>
            <a:r>
              <a:rPr lang="en-US" sz="2800" dirty="0" smtClean="0">
                <a:cs typeface="Arial" panose="020B0604020202020204" pitchFamily="34" charset="0"/>
              </a:rPr>
              <a:t>Nursing interventions</a:t>
            </a:r>
          </a:p>
          <a:p>
            <a:pPr lvl="1">
              <a:spcBef>
                <a:spcPct val="0"/>
              </a:spcBef>
              <a:buFont typeface="Wingdings" panose="05000000000000000000" pitchFamily="2" charset="2"/>
              <a:buChar char="Ø"/>
            </a:pPr>
            <a:r>
              <a:rPr lang="en-US" dirty="0" smtClean="0">
                <a:cs typeface="Arial" panose="020B0604020202020204" pitchFamily="34" charset="0"/>
              </a:rPr>
              <a:t>Patient teaching</a:t>
            </a:r>
          </a:p>
          <a:p>
            <a:pPr lvl="1">
              <a:spcBef>
                <a:spcPct val="0"/>
              </a:spcBef>
              <a:buFont typeface="Wingdings" panose="05000000000000000000" pitchFamily="2" charset="2"/>
              <a:buChar char="Ø"/>
            </a:pPr>
            <a:r>
              <a:rPr lang="en-US" dirty="0" smtClean="0">
                <a:cs typeface="Arial" panose="020B0604020202020204" pitchFamily="34" charset="0"/>
              </a:rPr>
              <a:t>Cultural considerations</a:t>
            </a:r>
          </a:p>
          <a:p>
            <a:pPr eaLnBrk="1" hangingPunct="1">
              <a:spcBef>
                <a:spcPct val="0"/>
              </a:spcBef>
            </a:pPr>
            <a:r>
              <a:rPr lang="en-US" sz="2800" dirty="0" smtClean="0">
                <a:cs typeface="Arial" panose="020B0604020202020204" pitchFamily="34" charset="0"/>
              </a:rPr>
              <a:t>Evaluation</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371600"/>
          </a:xfrm>
        </p:spPr>
        <p:txBody>
          <a:bodyPr/>
          <a:lstStyle/>
          <a:p>
            <a:r>
              <a:rPr lang="en-US" dirty="0" err="1" smtClean="0">
                <a:latin typeface="+mn-lt"/>
              </a:rPr>
              <a:t>Penicillins</a:t>
            </a:r>
            <a:r>
              <a:rPr lang="en-US" dirty="0" smtClean="0">
                <a:latin typeface="+mn-lt"/>
              </a:rPr>
              <a:t> (Cont.)</a:t>
            </a:r>
          </a:p>
        </p:txBody>
      </p:sp>
      <p:sp>
        <p:nvSpPr>
          <p:cNvPr id="20483" name="Rectangle 3"/>
          <p:cNvSpPr>
            <a:spLocks noGrp="1" noChangeArrowheads="1"/>
          </p:cNvSpPr>
          <p:nvPr>
            <p:ph type="body" idx="4294967295"/>
          </p:nvPr>
        </p:nvSpPr>
        <p:spPr>
          <a:xfrm>
            <a:off x="685800" y="1371600"/>
            <a:ext cx="7772400" cy="4159250"/>
          </a:xfrm>
        </p:spPr>
        <p:txBody>
          <a:bodyPr>
            <a:normAutofit/>
          </a:bodyPr>
          <a:lstStyle/>
          <a:p>
            <a:pPr eaLnBrk="1" hangingPunct="1">
              <a:spcBef>
                <a:spcPct val="0"/>
              </a:spcBef>
            </a:pPr>
            <a:r>
              <a:rPr lang="en-US" sz="2800" dirty="0" smtClean="0">
                <a:cs typeface="Arial" panose="020B0604020202020204" pitchFamily="34" charset="0"/>
              </a:rPr>
              <a:t>Nursing interventions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Check culture and sensitivity before drugs are given.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for bleeding.</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closely during first dose.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Increase fluids.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Take 1 hour before or 2 hours after meals.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Check for </a:t>
            </a:r>
            <a:r>
              <a:rPr lang="en-US" sz="2400" dirty="0" err="1" smtClean="0">
                <a:cs typeface="Arial" panose="020B0604020202020204" pitchFamily="34" charset="0"/>
              </a:rPr>
              <a:t>superinfection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Consider safety issues.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1371600"/>
          </a:xfrm>
        </p:spPr>
        <p:txBody>
          <a:bodyPr/>
          <a:lstStyle/>
          <a:p>
            <a:r>
              <a:rPr lang="en-US" smtClean="0">
                <a:latin typeface="+mn-lt"/>
              </a:rPr>
              <a:t>Pathophysiology</a:t>
            </a:r>
            <a:endParaRPr lang="en-US" dirty="0" smtClean="0">
              <a:latin typeface="+mn-lt"/>
            </a:endParaRPr>
          </a:p>
        </p:txBody>
      </p:sp>
      <p:sp>
        <p:nvSpPr>
          <p:cNvPr id="4099"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Disease-producing organisms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Bacteria</a:t>
            </a:r>
          </a:p>
          <a:p>
            <a:pPr lvl="2" eaLnBrk="1" hangingPunct="1">
              <a:spcBef>
                <a:spcPct val="0"/>
              </a:spcBef>
            </a:pPr>
            <a:r>
              <a:rPr lang="en-US" i="1" dirty="0" smtClean="0">
                <a:cs typeface="Arial" panose="020B0604020202020204" pitchFamily="34" charset="0"/>
              </a:rPr>
              <a:t>Prokaryotes</a:t>
            </a:r>
            <a:endParaRPr lang="en-US" sz="2400" dirty="0" smtClean="0">
              <a:cs typeface="Arial" panose="020B0604020202020204" pitchFamily="34" charset="0"/>
            </a:endParaRPr>
          </a:p>
          <a:p>
            <a:pPr lvl="3" eaLnBrk="1" hangingPunct="1">
              <a:spcBef>
                <a:spcPct val="0"/>
              </a:spcBef>
            </a:pPr>
            <a:r>
              <a:rPr lang="en-US" dirty="0" smtClean="0">
                <a:cs typeface="Arial" panose="020B0604020202020204" pitchFamily="34" charset="0"/>
              </a:rPr>
              <a:t>Bacilli: elongated, or rod-shaped</a:t>
            </a:r>
          </a:p>
          <a:p>
            <a:pPr lvl="3" eaLnBrk="1" hangingPunct="1">
              <a:spcBef>
                <a:spcPct val="0"/>
              </a:spcBef>
            </a:pPr>
            <a:r>
              <a:rPr lang="en-US" dirty="0" err="1" smtClean="0">
                <a:cs typeface="Arial" panose="020B0604020202020204" pitchFamily="34" charset="0"/>
              </a:rPr>
              <a:t>Cocci</a:t>
            </a:r>
            <a:r>
              <a:rPr lang="en-US" dirty="0" smtClean="0">
                <a:cs typeface="Arial" panose="020B0604020202020204" pitchFamily="34" charset="0"/>
              </a:rPr>
              <a:t>: spherical </a:t>
            </a:r>
            <a:r>
              <a:rPr lang="en-US" dirty="0" err="1" smtClean="0">
                <a:cs typeface="Arial" panose="020B0604020202020204" pitchFamily="34" charset="0"/>
              </a:rPr>
              <a:t>cocci</a:t>
            </a:r>
            <a:r>
              <a:rPr lang="en-US" dirty="0" smtClean="0">
                <a:cs typeface="Arial" panose="020B0604020202020204" pitchFamily="34" charset="0"/>
              </a:rPr>
              <a:t> appear in clusters, they are called </a:t>
            </a:r>
            <a:r>
              <a:rPr lang="en-US" i="1" dirty="0" smtClean="0">
                <a:cs typeface="Arial" panose="020B0604020202020204" pitchFamily="34" charset="0"/>
              </a:rPr>
              <a:t>staphylococci;</a:t>
            </a:r>
            <a:r>
              <a:rPr lang="en-US" dirty="0" smtClean="0">
                <a:cs typeface="Arial" panose="020B0604020202020204" pitchFamily="34" charset="0"/>
              </a:rPr>
              <a:t> when </a:t>
            </a:r>
            <a:r>
              <a:rPr lang="en-US" dirty="0" err="1" smtClean="0">
                <a:cs typeface="Arial" panose="020B0604020202020204" pitchFamily="34" charset="0"/>
              </a:rPr>
              <a:t>cocci</a:t>
            </a:r>
            <a:r>
              <a:rPr lang="en-US" dirty="0" smtClean="0">
                <a:cs typeface="Arial" panose="020B0604020202020204" pitchFamily="34" charset="0"/>
              </a:rPr>
              <a:t> are arranged in chains, they are called </a:t>
            </a:r>
            <a:r>
              <a:rPr lang="en-US" i="1" dirty="0" smtClean="0">
                <a:cs typeface="Arial" panose="020B0604020202020204" pitchFamily="34" charset="0"/>
              </a:rPr>
              <a:t>streptococci.</a:t>
            </a:r>
            <a:r>
              <a:rPr lang="en-US" dirty="0" smtClean="0">
                <a:cs typeface="Arial" panose="020B0604020202020204" pitchFamily="34" charset="0"/>
              </a:rPr>
              <a:t> </a:t>
            </a:r>
          </a:p>
          <a:p>
            <a:pPr lvl="2" eaLnBrk="1" hangingPunct="1">
              <a:spcBef>
                <a:spcPct val="0"/>
              </a:spcBef>
            </a:pPr>
            <a:r>
              <a:rPr lang="en-US" dirty="0" smtClean="0">
                <a:cs typeface="Arial" panose="020B0604020202020204" pitchFamily="34" charset="0"/>
              </a:rPr>
              <a:t>Gram-positive</a:t>
            </a:r>
          </a:p>
          <a:p>
            <a:pPr lvl="2" eaLnBrk="1" hangingPunct="1">
              <a:spcBef>
                <a:spcPct val="0"/>
              </a:spcBef>
            </a:pPr>
            <a:r>
              <a:rPr lang="en-US" dirty="0" smtClean="0">
                <a:cs typeface="Arial" panose="020B0604020202020204" pitchFamily="34" charset="0"/>
              </a:rPr>
              <a:t>Gram-negative</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title"/>
          </p:nvPr>
        </p:nvSpPr>
        <p:spPr>
          <a:xfrm>
            <a:off x="685800" y="0"/>
            <a:ext cx="7772400" cy="1371600"/>
          </a:xfrm>
        </p:spPr>
        <p:txBody>
          <a:bodyPr/>
          <a:lstStyle/>
          <a:p>
            <a:r>
              <a:rPr lang="en-US" smtClean="0">
                <a:latin typeface="+mn-lt"/>
              </a:rPr>
              <a:t>Cephalosporins</a:t>
            </a:r>
            <a:endParaRPr lang="en-US" dirty="0" smtClean="0">
              <a:latin typeface="+mn-lt"/>
            </a:endParaRPr>
          </a:p>
        </p:txBody>
      </p:sp>
      <p:sp>
        <p:nvSpPr>
          <p:cNvPr id="21507" name="Rectangle 4"/>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err="1" smtClean="0">
                <a:cs typeface="Arial" panose="020B0604020202020204" pitchFamily="34" charset="0"/>
              </a:rPr>
              <a:t>Cephalosporins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Beta-lactam structure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Semi-synthetic</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bacterial cell-wall synthesis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Bactericidal</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Treat</a:t>
            </a:r>
          </a:p>
          <a:p>
            <a:pPr lvl="2" eaLnBrk="1" hangingPunct="1">
              <a:spcBef>
                <a:spcPct val="0"/>
              </a:spcBef>
            </a:pPr>
            <a:r>
              <a:rPr lang="en-US" dirty="0" smtClean="0">
                <a:cs typeface="Arial" panose="020B0604020202020204" pitchFamily="34" charset="0"/>
              </a:rPr>
              <a:t>Respiratory, urinary, skin, bone, joint, and genital infections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0"/>
            <a:ext cx="7772400" cy="1371600"/>
          </a:xfrm>
        </p:spPr>
        <p:txBody>
          <a:bodyPr/>
          <a:lstStyle/>
          <a:p>
            <a:r>
              <a:rPr lang="en-US" dirty="0" err="1" smtClean="0">
                <a:latin typeface="+mn-lt"/>
              </a:rPr>
              <a:t>Cephalosporins</a:t>
            </a:r>
            <a:r>
              <a:rPr lang="en-US" dirty="0" smtClean="0">
                <a:latin typeface="+mn-lt"/>
              </a:rPr>
              <a:t> (Cont.)</a:t>
            </a:r>
          </a:p>
        </p:txBody>
      </p:sp>
      <p:sp>
        <p:nvSpPr>
          <p:cNvPr id="22531"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Generations of </a:t>
            </a:r>
            <a:r>
              <a:rPr lang="en-US" sz="2800" dirty="0" err="1" smtClean="0">
                <a:cs typeface="Arial" panose="020B0604020202020204" pitchFamily="34" charset="0"/>
              </a:rPr>
              <a:t>cephalosporins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First-generation</a:t>
            </a:r>
          </a:p>
          <a:p>
            <a:pPr lvl="2" eaLnBrk="1" hangingPunct="1">
              <a:spcBef>
                <a:spcPct val="0"/>
              </a:spcBef>
            </a:pPr>
            <a:r>
              <a:rPr lang="en-US" dirty="0" err="1" smtClean="0">
                <a:cs typeface="Arial" panose="020B0604020202020204" pitchFamily="34" charset="0"/>
              </a:rPr>
              <a:t>cefadroxil</a:t>
            </a:r>
            <a:r>
              <a:rPr lang="en-US" dirty="0" smtClean="0">
                <a:cs typeface="Arial" panose="020B0604020202020204" pitchFamily="34" charset="0"/>
              </a:rPr>
              <a:t> (</a:t>
            </a:r>
            <a:r>
              <a:rPr lang="en-US" dirty="0" err="1" smtClean="0">
                <a:cs typeface="Arial" panose="020B0604020202020204" pitchFamily="34" charset="0"/>
              </a:rPr>
              <a:t>Duricef</a:t>
            </a:r>
            <a:r>
              <a:rPr lang="en-US" dirty="0" smtClean="0">
                <a:cs typeface="Arial" panose="020B0604020202020204" pitchFamily="34" charset="0"/>
              </a:rPr>
              <a:t>), </a:t>
            </a:r>
            <a:r>
              <a:rPr lang="en-US" dirty="0" err="1" smtClean="0">
                <a:cs typeface="Arial" panose="020B0604020202020204" pitchFamily="34" charset="0"/>
              </a:rPr>
              <a:t>cefazolin</a:t>
            </a:r>
            <a:r>
              <a:rPr lang="en-US" dirty="0" smtClean="0">
                <a:cs typeface="Arial" panose="020B0604020202020204" pitchFamily="34" charset="0"/>
              </a:rPr>
              <a:t> sodium (</a:t>
            </a:r>
            <a:r>
              <a:rPr lang="en-US" dirty="0" err="1" smtClean="0">
                <a:cs typeface="Arial" panose="020B0604020202020204" pitchFamily="34" charset="0"/>
              </a:rPr>
              <a:t>Ancef</a:t>
            </a:r>
            <a:r>
              <a:rPr lang="en-US" dirty="0" smtClean="0">
                <a:cs typeface="Arial" panose="020B0604020202020204" pitchFamily="34" charset="0"/>
              </a:rPr>
              <a:t>), cephalexin (Keflex), </a:t>
            </a:r>
            <a:r>
              <a:rPr lang="en-US" dirty="0" err="1" smtClean="0">
                <a:cs typeface="Arial" panose="020B0604020202020204" pitchFamily="34" charset="0"/>
              </a:rPr>
              <a:t>cephradine</a:t>
            </a:r>
            <a:r>
              <a:rPr lang="en-US" dirty="0" smtClean="0">
                <a:cs typeface="Arial" panose="020B0604020202020204" pitchFamily="34" charset="0"/>
              </a:rPr>
              <a:t> (</a:t>
            </a:r>
            <a:r>
              <a:rPr lang="en-US" dirty="0" err="1" smtClean="0">
                <a:cs typeface="Arial" panose="020B0604020202020204" pitchFamily="34" charset="0"/>
              </a:rPr>
              <a:t>Velosef</a:t>
            </a:r>
            <a:r>
              <a:rPr lang="en-US"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Second-generation</a:t>
            </a:r>
          </a:p>
          <a:p>
            <a:pPr lvl="2" eaLnBrk="1" hangingPunct="1">
              <a:spcBef>
                <a:spcPct val="0"/>
              </a:spcBef>
            </a:pPr>
            <a:r>
              <a:rPr lang="en-US" dirty="0" err="1" smtClean="0">
                <a:cs typeface="Arial" panose="020B0604020202020204" pitchFamily="34" charset="0"/>
              </a:rPr>
              <a:t>cefaclor</a:t>
            </a:r>
            <a:r>
              <a:rPr lang="en-US" dirty="0" smtClean="0">
                <a:cs typeface="Arial" panose="020B0604020202020204" pitchFamily="34" charset="0"/>
              </a:rPr>
              <a:t> (</a:t>
            </a:r>
            <a:r>
              <a:rPr lang="en-US" dirty="0" err="1" smtClean="0">
                <a:cs typeface="Arial" panose="020B0604020202020204" pitchFamily="34" charset="0"/>
              </a:rPr>
              <a:t>Ceclor</a:t>
            </a:r>
            <a:r>
              <a:rPr lang="en-US" dirty="0" smtClean="0">
                <a:cs typeface="Arial" panose="020B0604020202020204" pitchFamily="34" charset="0"/>
              </a:rPr>
              <a:t>, </a:t>
            </a:r>
            <a:r>
              <a:rPr lang="en-US" dirty="0" err="1" smtClean="0">
                <a:cs typeface="Arial" panose="020B0604020202020204" pitchFamily="34" charset="0"/>
              </a:rPr>
              <a:t>Raniclor</a:t>
            </a:r>
            <a:r>
              <a:rPr lang="en-US" dirty="0" smtClean="0">
                <a:cs typeface="Arial" panose="020B0604020202020204" pitchFamily="34" charset="0"/>
              </a:rPr>
              <a:t>), </a:t>
            </a:r>
            <a:r>
              <a:rPr lang="en-US" dirty="0" err="1" smtClean="0">
                <a:cs typeface="Arial" panose="020B0604020202020204" pitchFamily="34" charset="0"/>
              </a:rPr>
              <a:t>cefotetan</a:t>
            </a:r>
            <a:r>
              <a:rPr lang="en-US" dirty="0" smtClean="0">
                <a:cs typeface="Arial" panose="020B0604020202020204" pitchFamily="34" charset="0"/>
              </a:rPr>
              <a:t> (</a:t>
            </a:r>
            <a:r>
              <a:rPr lang="en-US" dirty="0" err="1" smtClean="0">
                <a:cs typeface="Arial" panose="020B0604020202020204" pitchFamily="34" charset="0"/>
              </a:rPr>
              <a:t>Cefotan</a:t>
            </a:r>
            <a:r>
              <a:rPr lang="en-US" dirty="0" smtClean="0">
                <a:cs typeface="Arial" panose="020B0604020202020204" pitchFamily="34" charset="0"/>
              </a:rPr>
              <a:t>), </a:t>
            </a:r>
            <a:r>
              <a:rPr lang="en-US" dirty="0" err="1" smtClean="0">
                <a:cs typeface="Arial" panose="020B0604020202020204" pitchFamily="34" charset="0"/>
              </a:rPr>
              <a:t>cefoxitin</a:t>
            </a:r>
            <a:r>
              <a:rPr lang="en-US" dirty="0" smtClean="0">
                <a:cs typeface="Arial" panose="020B0604020202020204" pitchFamily="34" charset="0"/>
              </a:rPr>
              <a:t> sodium (</a:t>
            </a:r>
            <a:r>
              <a:rPr lang="en-US" dirty="0" err="1" smtClean="0">
                <a:cs typeface="Arial" panose="020B0604020202020204" pitchFamily="34" charset="0"/>
              </a:rPr>
              <a:t>Mefoxin</a:t>
            </a:r>
            <a:r>
              <a:rPr lang="en-US" dirty="0" smtClean="0">
                <a:cs typeface="Arial" panose="020B0604020202020204" pitchFamily="34" charset="0"/>
              </a:rPr>
              <a:t>), </a:t>
            </a:r>
            <a:r>
              <a:rPr lang="en-US" dirty="0" err="1" smtClean="0">
                <a:cs typeface="Arial" panose="020B0604020202020204" pitchFamily="34" charset="0"/>
              </a:rPr>
              <a:t>cefprozil</a:t>
            </a:r>
            <a:r>
              <a:rPr lang="en-US" dirty="0" smtClean="0">
                <a:cs typeface="Arial" panose="020B0604020202020204" pitchFamily="34" charset="0"/>
              </a:rPr>
              <a:t> monohydrate (</a:t>
            </a:r>
            <a:r>
              <a:rPr lang="en-US" dirty="0" err="1" smtClean="0">
                <a:cs typeface="Arial" panose="020B0604020202020204" pitchFamily="34" charset="0"/>
              </a:rPr>
              <a:t>Cefzil</a:t>
            </a:r>
            <a:r>
              <a:rPr lang="en-US" dirty="0" smtClean="0">
                <a:cs typeface="Arial" panose="020B0604020202020204" pitchFamily="34" charset="0"/>
              </a:rPr>
              <a:t>), cefuroxime (</a:t>
            </a:r>
            <a:r>
              <a:rPr lang="en-US" dirty="0" err="1" smtClean="0">
                <a:cs typeface="Arial" panose="020B0604020202020204" pitchFamily="34" charset="0"/>
              </a:rPr>
              <a:t>Ceftin</a:t>
            </a:r>
            <a:r>
              <a:rPr lang="en-US" dirty="0" smtClean="0">
                <a:cs typeface="Arial" panose="020B0604020202020204" pitchFamily="34" charset="0"/>
              </a:rPr>
              <a:t>, </a:t>
            </a:r>
            <a:r>
              <a:rPr lang="en-US" dirty="0" err="1" smtClean="0">
                <a:cs typeface="Arial" panose="020B0604020202020204" pitchFamily="34" charset="0"/>
              </a:rPr>
              <a:t>Zinacef</a:t>
            </a:r>
            <a:r>
              <a:rPr lang="en-US" dirty="0" smtClean="0">
                <a:cs typeface="Arial" panose="020B0604020202020204" pitchFamily="34" charset="0"/>
              </a:rPr>
              <a:t>)</a:t>
            </a:r>
          </a:p>
          <a:p>
            <a:pPr marL="342900" lvl="1" indent="0" eaLnBrk="1" hangingPunct="1">
              <a:spcBef>
                <a:spcPct val="0"/>
              </a:spcBef>
              <a:buNone/>
            </a:pPr>
            <a:endParaRPr lang="en-US" sz="2400"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7772400" cy="1371600"/>
          </a:xfrm>
        </p:spPr>
        <p:txBody>
          <a:bodyPr/>
          <a:lstStyle/>
          <a:p>
            <a:r>
              <a:rPr lang="en-US" dirty="0" err="1" smtClean="0">
                <a:latin typeface="+mn-lt"/>
              </a:rPr>
              <a:t>Cephalosporins</a:t>
            </a:r>
            <a:r>
              <a:rPr lang="en-US" dirty="0" smtClean="0">
                <a:latin typeface="+mn-lt"/>
              </a:rPr>
              <a:t> (Cont.)</a:t>
            </a:r>
          </a:p>
        </p:txBody>
      </p:sp>
      <p:sp>
        <p:nvSpPr>
          <p:cNvPr id="23555"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Generations of </a:t>
            </a:r>
            <a:r>
              <a:rPr lang="en-US" sz="2800" dirty="0" err="1" smtClean="0">
                <a:cs typeface="Arial" panose="020B0604020202020204" pitchFamily="34" charset="0"/>
              </a:rPr>
              <a:t>cephalosporins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Third-generation</a:t>
            </a:r>
          </a:p>
          <a:p>
            <a:pPr lvl="2" eaLnBrk="1" hangingPunct="1">
              <a:spcBef>
                <a:spcPct val="0"/>
              </a:spcBef>
            </a:pPr>
            <a:r>
              <a:rPr lang="en-US" dirty="0" err="1" smtClean="0">
                <a:cs typeface="Arial" panose="020B0604020202020204" pitchFamily="34" charset="0"/>
              </a:rPr>
              <a:t>cefdinir</a:t>
            </a:r>
            <a:r>
              <a:rPr lang="en-US" dirty="0" smtClean="0">
                <a:cs typeface="Arial" panose="020B0604020202020204" pitchFamily="34" charset="0"/>
              </a:rPr>
              <a:t> (</a:t>
            </a:r>
            <a:r>
              <a:rPr lang="en-US" dirty="0" err="1" smtClean="0">
                <a:cs typeface="Arial" panose="020B0604020202020204" pitchFamily="34" charset="0"/>
              </a:rPr>
              <a:t>Omnicef</a:t>
            </a:r>
            <a:r>
              <a:rPr lang="en-US" dirty="0" smtClean="0">
                <a:cs typeface="Arial" panose="020B0604020202020204" pitchFamily="34" charset="0"/>
              </a:rPr>
              <a:t>), </a:t>
            </a:r>
            <a:r>
              <a:rPr lang="en-US" dirty="0" err="1" smtClean="0">
                <a:cs typeface="Arial" panose="020B0604020202020204" pitchFamily="34" charset="0"/>
              </a:rPr>
              <a:t>cefixime</a:t>
            </a:r>
            <a:r>
              <a:rPr lang="en-US" dirty="0" smtClean="0">
                <a:cs typeface="Arial" panose="020B0604020202020204" pitchFamily="34" charset="0"/>
              </a:rPr>
              <a:t> (</a:t>
            </a:r>
            <a:r>
              <a:rPr lang="en-US" dirty="0" err="1" smtClean="0">
                <a:cs typeface="Arial" panose="020B0604020202020204" pitchFamily="34" charset="0"/>
              </a:rPr>
              <a:t>Suprax</a:t>
            </a:r>
            <a:r>
              <a:rPr lang="en-US" dirty="0" smtClean="0">
                <a:cs typeface="Arial" panose="020B0604020202020204" pitchFamily="34" charset="0"/>
              </a:rPr>
              <a:t>), </a:t>
            </a:r>
            <a:r>
              <a:rPr lang="en-US" dirty="0" err="1" smtClean="0">
                <a:cs typeface="Arial" panose="020B0604020202020204" pitchFamily="34" charset="0"/>
              </a:rPr>
              <a:t>cefoperazone</a:t>
            </a:r>
            <a:r>
              <a:rPr lang="en-US" dirty="0" smtClean="0">
                <a:cs typeface="Arial" panose="020B0604020202020204" pitchFamily="34" charset="0"/>
              </a:rPr>
              <a:t> (</a:t>
            </a:r>
            <a:r>
              <a:rPr lang="en-US" dirty="0" err="1" smtClean="0">
                <a:cs typeface="Arial" panose="020B0604020202020204" pitchFamily="34" charset="0"/>
              </a:rPr>
              <a:t>Cefobid</a:t>
            </a:r>
            <a:r>
              <a:rPr lang="en-US" dirty="0" smtClean="0">
                <a:cs typeface="Arial" panose="020B0604020202020204" pitchFamily="34" charset="0"/>
              </a:rPr>
              <a:t>), </a:t>
            </a:r>
            <a:r>
              <a:rPr lang="en-US" dirty="0" err="1" smtClean="0">
                <a:cs typeface="Arial" panose="020B0604020202020204" pitchFamily="34" charset="0"/>
              </a:rPr>
              <a:t>cefotaxime</a:t>
            </a:r>
            <a:r>
              <a:rPr lang="en-US" dirty="0" smtClean="0">
                <a:cs typeface="Arial" panose="020B0604020202020204" pitchFamily="34" charset="0"/>
              </a:rPr>
              <a:t> (</a:t>
            </a:r>
            <a:r>
              <a:rPr lang="en-US" dirty="0" err="1" smtClean="0">
                <a:cs typeface="Arial" panose="020B0604020202020204" pitchFamily="34" charset="0"/>
              </a:rPr>
              <a:t>Claforan</a:t>
            </a:r>
            <a:r>
              <a:rPr lang="en-US" dirty="0" smtClean="0">
                <a:cs typeface="Arial" panose="020B0604020202020204" pitchFamily="34" charset="0"/>
              </a:rPr>
              <a:t>), </a:t>
            </a:r>
            <a:r>
              <a:rPr lang="en-US" dirty="0" err="1" smtClean="0">
                <a:cs typeface="Arial" panose="020B0604020202020204" pitchFamily="34" charset="0"/>
              </a:rPr>
              <a:t>cefpodoxime</a:t>
            </a:r>
            <a:r>
              <a:rPr lang="en-US" dirty="0" smtClean="0">
                <a:cs typeface="Arial" panose="020B0604020202020204" pitchFamily="34" charset="0"/>
              </a:rPr>
              <a:t> (</a:t>
            </a:r>
            <a:r>
              <a:rPr lang="en-US" dirty="0" err="1" smtClean="0">
                <a:cs typeface="Arial" panose="020B0604020202020204" pitchFamily="34" charset="0"/>
              </a:rPr>
              <a:t>Vantin</a:t>
            </a:r>
            <a:r>
              <a:rPr lang="en-US" dirty="0" smtClean="0">
                <a:cs typeface="Arial" panose="020B0604020202020204" pitchFamily="34" charset="0"/>
              </a:rPr>
              <a:t>), </a:t>
            </a:r>
            <a:r>
              <a:rPr lang="en-US" dirty="0" err="1" smtClean="0">
                <a:cs typeface="Arial" panose="020B0604020202020204" pitchFamily="34" charset="0"/>
              </a:rPr>
              <a:t>ceftazidime</a:t>
            </a:r>
            <a:r>
              <a:rPr lang="en-US" dirty="0" smtClean="0">
                <a:cs typeface="Arial" panose="020B0604020202020204" pitchFamily="34" charset="0"/>
              </a:rPr>
              <a:t> (</a:t>
            </a:r>
            <a:r>
              <a:rPr lang="en-US" dirty="0" err="1" smtClean="0">
                <a:cs typeface="Arial" panose="020B0604020202020204" pitchFamily="34" charset="0"/>
              </a:rPr>
              <a:t>Fortaz</a:t>
            </a:r>
            <a:r>
              <a:rPr lang="en-US" dirty="0" smtClean="0">
                <a:cs typeface="Arial" panose="020B0604020202020204" pitchFamily="34" charset="0"/>
              </a:rPr>
              <a:t>), ceftriaxone (</a:t>
            </a:r>
            <a:r>
              <a:rPr lang="en-US" dirty="0" err="1" smtClean="0">
                <a:cs typeface="Arial" panose="020B0604020202020204" pitchFamily="34" charset="0"/>
              </a:rPr>
              <a:t>Rocephin</a:t>
            </a:r>
            <a:r>
              <a:rPr lang="en-US" dirty="0" smtClean="0">
                <a:cs typeface="Arial" panose="020B0604020202020204" pitchFamily="34" charset="0"/>
              </a:rPr>
              <a:t>), </a:t>
            </a:r>
            <a:r>
              <a:rPr lang="en-US" dirty="0" err="1" smtClean="0">
                <a:cs typeface="Arial" panose="020B0604020202020204" pitchFamily="34" charset="0"/>
              </a:rPr>
              <a:t>ceftizoxime</a:t>
            </a:r>
            <a:r>
              <a:rPr lang="en-US" dirty="0" smtClean="0">
                <a:cs typeface="Arial" panose="020B0604020202020204" pitchFamily="34" charset="0"/>
              </a:rPr>
              <a:t> sodium (</a:t>
            </a:r>
            <a:r>
              <a:rPr lang="en-US" dirty="0" err="1" smtClean="0">
                <a:cs typeface="Arial" panose="020B0604020202020204" pitchFamily="34" charset="0"/>
              </a:rPr>
              <a:t>Cefizox</a:t>
            </a:r>
            <a:r>
              <a:rPr lang="en-US" dirty="0" smtClean="0">
                <a:cs typeface="Arial" panose="020B0604020202020204" pitchFamily="34" charset="0"/>
              </a:rPr>
              <a:t>) </a:t>
            </a:r>
            <a:r>
              <a:rPr lang="en-US" dirty="0" err="1" smtClean="0">
                <a:cs typeface="Arial" panose="020B0604020202020204" pitchFamily="34" charset="0"/>
              </a:rPr>
              <a:t>ceftibuten</a:t>
            </a:r>
            <a:r>
              <a:rPr lang="en-US" dirty="0" smtClean="0">
                <a:cs typeface="Arial" panose="020B0604020202020204" pitchFamily="34" charset="0"/>
              </a:rPr>
              <a:t> (</a:t>
            </a:r>
            <a:r>
              <a:rPr lang="en-US" dirty="0" err="1" smtClean="0">
                <a:cs typeface="Arial" panose="020B0604020202020204" pitchFamily="34" charset="0"/>
              </a:rPr>
              <a:t>Cedax</a:t>
            </a:r>
            <a:r>
              <a:rPr lang="en-US" dirty="0" smtClean="0">
                <a:cs typeface="Arial" panose="020B0604020202020204" pitchFamily="34" charset="0"/>
              </a:rPr>
              <a:t>) </a:t>
            </a:r>
            <a:r>
              <a:rPr lang="en-US" dirty="0" err="1" smtClean="0">
                <a:cs typeface="Arial" panose="020B0604020202020204" pitchFamily="34" charset="0"/>
              </a:rPr>
              <a:t>cefditoren</a:t>
            </a:r>
            <a:r>
              <a:rPr lang="en-US" dirty="0" smtClean="0">
                <a:cs typeface="Arial" panose="020B0604020202020204" pitchFamily="34" charset="0"/>
              </a:rPr>
              <a:t> </a:t>
            </a:r>
            <a:r>
              <a:rPr lang="en-US" dirty="0" err="1" smtClean="0">
                <a:cs typeface="Arial" panose="020B0604020202020204" pitchFamily="34" charset="0"/>
              </a:rPr>
              <a:t>pivoxil</a:t>
            </a:r>
            <a:r>
              <a:rPr lang="en-US" dirty="0" smtClean="0">
                <a:cs typeface="Arial" panose="020B0604020202020204" pitchFamily="34" charset="0"/>
              </a:rPr>
              <a:t> (</a:t>
            </a:r>
            <a:r>
              <a:rPr lang="en-US" dirty="0" err="1" smtClean="0">
                <a:cs typeface="Arial" panose="020B0604020202020204" pitchFamily="34" charset="0"/>
              </a:rPr>
              <a:t>Spectracef</a:t>
            </a:r>
            <a:r>
              <a:rPr lang="en-US" dirty="0" smtClean="0">
                <a:cs typeface="Arial" panose="020B0604020202020204" pitchFamily="34" charset="0"/>
              </a:rPr>
              <a:t>)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Fourth-generation</a:t>
            </a:r>
          </a:p>
          <a:p>
            <a:pPr lvl="2" eaLnBrk="1" hangingPunct="1">
              <a:spcBef>
                <a:spcPct val="0"/>
              </a:spcBef>
            </a:pPr>
            <a:r>
              <a:rPr lang="en-US" dirty="0" err="1">
                <a:cs typeface="Arial" panose="020B0604020202020204" pitchFamily="34" charset="0"/>
              </a:rPr>
              <a:t>c</a:t>
            </a:r>
            <a:r>
              <a:rPr lang="en-US" dirty="0" err="1" smtClean="0">
                <a:cs typeface="Arial" panose="020B0604020202020204" pitchFamily="34" charset="0"/>
              </a:rPr>
              <a:t>efepime</a:t>
            </a:r>
            <a:r>
              <a:rPr lang="en-US" dirty="0" smtClean="0">
                <a:cs typeface="Arial" panose="020B0604020202020204" pitchFamily="34" charset="0"/>
              </a:rPr>
              <a:t> (</a:t>
            </a:r>
            <a:r>
              <a:rPr lang="en-US" dirty="0" err="1" smtClean="0">
                <a:cs typeface="Arial" panose="020B0604020202020204" pitchFamily="34" charset="0"/>
              </a:rPr>
              <a:t>Maxipime</a:t>
            </a:r>
            <a:r>
              <a:rPr lang="en-US" dirty="0" smtClean="0">
                <a:cs typeface="Arial" panose="020B0604020202020204" pitchFamily="34" charset="0"/>
              </a:rPr>
              <a:t>)</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0"/>
            <a:ext cx="7772400" cy="1371600"/>
          </a:xfrm>
        </p:spPr>
        <p:txBody>
          <a:bodyPr/>
          <a:lstStyle/>
          <a:p>
            <a:r>
              <a:rPr lang="en-US" dirty="0" err="1" smtClean="0">
                <a:latin typeface="+mn-lt"/>
              </a:rPr>
              <a:t>Cephalosporins</a:t>
            </a:r>
            <a:r>
              <a:rPr lang="en-US" dirty="0" smtClean="0">
                <a:latin typeface="+mn-lt"/>
              </a:rPr>
              <a:t> (Cont.)</a:t>
            </a:r>
          </a:p>
        </p:txBody>
      </p:sp>
      <p:sp>
        <p:nvSpPr>
          <p:cNvPr id="24579"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Generations of </a:t>
            </a:r>
            <a:r>
              <a:rPr lang="en-US" sz="2800" dirty="0" err="1" smtClean="0">
                <a:cs typeface="Arial" panose="020B0604020202020204" pitchFamily="34" charset="0"/>
              </a:rPr>
              <a:t>cephalosporins</a:t>
            </a:r>
            <a:endParaRPr lang="en-US" sz="28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First-generation</a:t>
            </a:r>
          </a:p>
          <a:p>
            <a:pPr lvl="2" eaLnBrk="1" hangingPunct="1">
              <a:spcBef>
                <a:spcPct val="0"/>
              </a:spcBef>
            </a:pPr>
            <a:r>
              <a:rPr lang="en-US" dirty="0" smtClean="0">
                <a:cs typeface="Arial" panose="020B0604020202020204" pitchFamily="34" charset="0"/>
              </a:rPr>
              <a:t>Gram-positive bacteria: </a:t>
            </a:r>
            <a:r>
              <a:rPr lang="en-US" i="1" dirty="0" smtClean="0">
                <a:cs typeface="Arial" panose="020B0604020202020204" pitchFamily="34" charset="0"/>
              </a:rPr>
              <a:t>E. coli, </a:t>
            </a:r>
            <a:r>
              <a:rPr lang="en-US" i="1" dirty="0" err="1" smtClean="0">
                <a:cs typeface="Arial" panose="020B0604020202020204" pitchFamily="34" charset="0"/>
              </a:rPr>
              <a:t>Klebsiella</a:t>
            </a:r>
            <a:endParaRPr lang="en-US" i="1"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Second-generation</a:t>
            </a:r>
          </a:p>
          <a:p>
            <a:pPr lvl="2" eaLnBrk="1" hangingPunct="1">
              <a:spcBef>
                <a:spcPct val="0"/>
              </a:spcBef>
            </a:pPr>
            <a:r>
              <a:rPr lang="en-US" dirty="0" smtClean="0">
                <a:cs typeface="Arial" panose="020B0604020202020204" pitchFamily="34" charset="0"/>
              </a:rPr>
              <a:t>Gram-positive and gram-negative: </a:t>
            </a:r>
            <a:r>
              <a:rPr lang="en-US" i="1" dirty="0" smtClean="0">
                <a:cs typeface="Arial" panose="020B0604020202020204" pitchFamily="34" charset="0"/>
              </a:rPr>
              <a:t>Neisseria </a:t>
            </a:r>
            <a:r>
              <a:rPr lang="en-US" i="1" dirty="0" err="1" smtClean="0">
                <a:cs typeface="Arial" panose="020B0604020202020204" pitchFamily="34" charset="0"/>
              </a:rPr>
              <a:t>gonorrhoeae</a:t>
            </a:r>
            <a:r>
              <a:rPr lang="en-US" i="1" dirty="0" smtClean="0">
                <a:cs typeface="Arial" panose="020B0604020202020204" pitchFamily="34" charset="0"/>
              </a:rPr>
              <a:t>, </a:t>
            </a:r>
            <a:r>
              <a:rPr lang="en-US" i="1" dirty="0" err="1" smtClean="0">
                <a:cs typeface="Arial" panose="020B0604020202020204" pitchFamily="34" charset="0"/>
              </a:rPr>
              <a:t>Haemophilus</a:t>
            </a:r>
            <a:r>
              <a:rPr lang="en-US" i="1" dirty="0" smtClean="0">
                <a:cs typeface="Arial" panose="020B0604020202020204" pitchFamily="34" charset="0"/>
              </a:rPr>
              <a:t> </a:t>
            </a:r>
            <a:r>
              <a:rPr lang="en-US" i="1" dirty="0" err="1" smtClean="0">
                <a:cs typeface="Arial" panose="020B0604020202020204" pitchFamily="34" charset="0"/>
              </a:rPr>
              <a:t>influenzae</a:t>
            </a:r>
            <a:r>
              <a:rPr lang="en-US" i="1" dirty="0" smtClean="0">
                <a:cs typeface="Arial" panose="020B0604020202020204" pitchFamily="34" charset="0"/>
              </a:rPr>
              <a:t>, Neisseria </a:t>
            </a:r>
            <a:r>
              <a:rPr lang="en-US" i="1" dirty="0" err="1" smtClean="0">
                <a:cs typeface="Arial" panose="020B0604020202020204" pitchFamily="34" charset="0"/>
              </a:rPr>
              <a:t>meningitidis</a:t>
            </a:r>
            <a:endParaRPr lang="en-US" i="1"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Third-generation</a:t>
            </a:r>
          </a:p>
          <a:p>
            <a:pPr lvl="2" eaLnBrk="1" hangingPunct="1">
              <a:spcBef>
                <a:spcPct val="0"/>
              </a:spcBef>
            </a:pPr>
            <a:r>
              <a:rPr lang="en-US" dirty="0" smtClean="0">
                <a:cs typeface="Arial" panose="020B0604020202020204" pitchFamily="34" charset="0"/>
              </a:rPr>
              <a:t>Gram-positive and gram-negative: </a:t>
            </a:r>
            <a:r>
              <a:rPr lang="en-US" i="1" dirty="0" smtClean="0">
                <a:cs typeface="Arial" panose="020B0604020202020204" pitchFamily="34" charset="0"/>
              </a:rPr>
              <a:t>Pseudomonas </a:t>
            </a:r>
            <a:r>
              <a:rPr lang="en-US" i="1" dirty="0" err="1" smtClean="0">
                <a:cs typeface="Arial" panose="020B0604020202020204" pitchFamily="34" charset="0"/>
              </a:rPr>
              <a:t>aeruginosa</a:t>
            </a:r>
            <a:endParaRPr lang="en-US" i="1"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Fourth-generation</a:t>
            </a:r>
          </a:p>
          <a:p>
            <a:pPr lvl="2" eaLnBrk="1" hangingPunct="1">
              <a:spcBef>
                <a:spcPct val="0"/>
              </a:spcBef>
            </a:pPr>
            <a:r>
              <a:rPr lang="en-US" dirty="0" smtClean="0">
                <a:cs typeface="Arial" panose="020B0604020202020204" pitchFamily="34" charset="0"/>
              </a:rPr>
              <a:t>Gram-positive and gram-negative: </a:t>
            </a:r>
            <a:r>
              <a:rPr lang="en-US" i="1" dirty="0" smtClean="0">
                <a:cs typeface="Arial" panose="020B0604020202020204" pitchFamily="34" charset="0"/>
              </a:rPr>
              <a:t>Streptococci, staphylococci</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0"/>
            <a:ext cx="7772400" cy="1371600"/>
          </a:xfrm>
        </p:spPr>
        <p:txBody>
          <a:bodyPr/>
          <a:lstStyle/>
          <a:p>
            <a:r>
              <a:rPr lang="en-US" dirty="0" err="1" smtClean="0">
                <a:latin typeface="+mn-lt"/>
              </a:rPr>
              <a:t>Cephalosporins</a:t>
            </a:r>
            <a:r>
              <a:rPr lang="en-US" dirty="0" smtClean="0">
                <a:latin typeface="+mn-lt"/>
              </a:rPr>
              <a:t> (Cont.)</a:t>
            </a:r>
            <a:endParaRPr lang="en-GB" dirty="0" smtClean="0">
              <a:latin typeface="+mn-lt"/>
            </a:endParaRPr>
          </a:p>
        </p:txBody>
      </p:sp>
      <p:sp>
        <p:nvSpPr>
          <p:cNvPr id="25603"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Pharmacokinetics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Some oral; others IM, IV</a:t>
            </a:r>
          </a:p>
          <a:p>
            <a:pPr eaLnBrk="1" hangingPunct="1">
              <a:spcBef>
                <a:spcPct val="0"/>
              </a:spcBef>
            </a:pPr>
            <a:r>
              <a:rPr lang="en-US" sz="2800" dirty="0" smtClean="0">
                <a:cs typeface="Arial" panose="020B0604020202020204" pitchFamily="34" charset="0"/>
              </a:rPr>
              <a:t>Side effects/adverse reactions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Pruritus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GI distress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With high doses</a:t>
            </a:r>
          </a:p>
          <a:p>
            <a:pPr lvl="2" eaLnBrk="1" hangingPunct="1">
              <a:spcBef>
                <a:spcPct val="0"/>
              </a:spcBef>
            </a:pPr>
            <a:r>
              <a:rPr lang="en-US" dirty="0" smtClean="0">
                <a:cs typeface="Arial" panose="020B0604020202020204" pitchFamily="34" charset="0"/>
              </a:rPr>
              <a:t>Increased bleeding</a:t>
            </a:r>
          </a:p>
          <a:p>
            <a:pPr lvl="2" eaLnBrk="1" hangingPunct="1">
              <a:spcBef>
                <a:spcPct val="0"/>
              </a:spcBef>
            </a:pPr>
            <a:r>
              <a:rPr lang="en-US" dirty="0" smtClean="0">
                <a:cs typeface="Arial" panose="020B0604020202020204" pitchFamily="34" charset="0"/>
              </a:rPr>
              <a:t>Seizures</a:t>
            </a:r>
          </a:p>
          <a:p>
            <a:pPr lvl="2" eaLnBrk="1" hangingPunct="1">
              <a:spcBef>
                <a:spcPct val="0"/>
              </a:spcBef>
            </a:pPr>
            <a:r>
              <a:rPr lang="en-US" dirty="0" smtClean="0">
                <a:cs typeface="Arial" panose="020B0604020202020204" pitchFamily="34" charset="0"/>
              </a:rPr>
              <a:t>Nephrotoxicity</a:t>
            </a:r>
            <a:endParaRPr lang="en-GB"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371600"/>
          </a:xfrm>
        </p:spPr>
        <p:txBody>
          <a:bodyPr/>
          <a:lstStyle/>
          <a:p>
            <a:r>
              <a:rPr lang="en-US" dirty="0" err="1" smtClean="0">
                <a:latin typeface="+mn-lt"/>
              </a:rPr>
              <a:t>Cephalosporins</a:t>
            </a:r>
            <a:r>
              <a:rPr lang="en-US" dirty="0" smtClean="0">
                <a:latin typeface="+mn-lt"/>
              </a:rPr>
              <a:t> (Cont.)</a:t>
            </a:r>
            <a:endParaRPr lang="en-GB" dirty="0" smtClean="0">
              <a:latin typeface="+mn-lt"/>
            </a:endParaRPr>
          </a:p>
        </p:txBody>
      </p:sp>
      <p:sp>
        <p:nvSpPr>
          <p:cNvPr id="26627" name="Rectangle 3"/>
          <p:cNvSpPr>
            <a:spLocks noGrp="1" noChangeArrowheads="1"/>
          </p:cNvSpPr>
          <p:nvPr>
            <p:ph type="body" idx="4294967295"/>
          </p:nvPr>
        </p:nvSpPr>
        <p:spPr>
          <a:xfrm>
            <a:off x="685800" y="1371600"/>
            <a:ext cx="7772400" cy="3744912"/>
          </a:xfrm>
        </p:spPr>
        <p:txBody>
          <a:bodyPr>
            <a:normAutofit/>
          </a:bodyPr>
          <a:lstStyle/>
          <a:p>
            <a:pPr eaLnBrk="1" hangingPunct="1">
              <a:spcBef>
                <a:spcPct val="0"/>
              </a:spcBef>
            </a:pPr>
            <a:r>
              <a:rPr lang="en-US" sz="2800" dirty="0" smtClean="0">
                <a:cs typeface="Arial" panose="020B0604020202020204" pitchFamily="34" charset="0"/>
              </a:rPr>
              <a:t>Drug interactions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Alcohol: may cause flushing, dizziness, headache, nausea, vomiting, muscular cramps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Uricosurics</a:t>
            </a:r>
            <a:r>
              <a:rPr lang="en-US" sz="2400" dirty="0" smtClean="0">
                <a:cs typeface="Arial" panose="020B0604020202020204" pitchFamily="34" charset="0"/>
              </a:rPr>
              <a:t>: decrease cephalosporin excretion</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1371600"/>
          </a:xfrm>
        </p:spPr>
        <p:txBody>
          <a:bodyPr/>
          <a:lstStyle/>
          <a:p>
            <a:r>
              <a:rPr lang="en-US" smtClean="0">
                <a:latin typeface="+mn-lt"/>
              </a:rPr>
              <a:t>Nursing Process: Cephalosporins </a:t>
            </a:r>
            <a:endParaRPr lang="en-GB" dirty="0" smtClean="0">
              <a:latin typeface="+mn-lt"/>
            </a:endParaRPr>
          </a:p>
        </p:txBody>
      </p:sp>
      <p:sp>
        <p:nvSpPr>
          <p:cNvPr id="27651" name="Rectangle 3"/>
          <p:cNvSpPr>
            <a:spLocks noGrp="1" noChangeArrowheads="1"/>
          </p:cNvSpPr>
          <p:nvPr>
            <p:ph type="body" idx="4294967295"/>
          </p:nvPr>
        </p:nvSpPr>
        <p:spPr>
          <a:xfrm>
            <a:off x="685800" y="1371600"/>
            <a:ext cx="7772400" cy="3873500"/>
          </a:xfrm>
        </p:spPr>
        <p:txBody>
          <a:bodyPr>
            <a:normAutofit/>
          </a:bodyPr>
          <a:lstStyle/>
          <a:p>
            <a:pPr eaLnBrk="1" hangingPunct="1">
              <a:spcBef>
                <a:spcPct val="0"/>
              </a:spcBef>
            </a:pPr>
            <a:r>
              <a:rPr lang="en-US" sz="2800" dirty="0" smtClean="0">
                <a:cs typeface="Arial" panose="020B0604020202020204" pitchFamily="34" charset="0"/>
              </a:rPr>
              <a:t>Assessment</a:t>
            </a:r>
          </a:p>
          <a:p>
            <a:pPr eaLnBrk="1" hangingPunct="1">
              <a:spcBef>
                <a:spcPct val="0"/>
              </a:spcBef>
            </a:pPr>
            <a:r>
              <a:rPr lang="en-US" sz="2800" dirty="0" smtClean="0">
                <a:cs typeface="Arial" panose="020B0604020202020204" pitchFamily="34" charset="0"/>
              </a:rPr>
              <a:t>Nursing diagnosis</a:t>
            </a:r>
          </a:p>
          <a:p>
            <a:pPr eaLnBrk="1" hangingPunct="1">
              <a:spcBef>
                <a:spcPct val="0"/>
              </a:spcBef>
            </a:pPr>
            <a:r>
              <a:rPr lang="en-US" sz="2800" dirty="0" smtClean="0">
                <a:cs typeface="Arial" panose="020B0604020202020204" pitchFamily="34" charset="0"/>
              </a:rPr>
              <a:t>Planning</a:t>
            </a:r>
          </a:p>
          <a:p>
            <a:pPr eaLnBrk="1" hangingPunct="1">
              <a:spcBef>
                <a:spcPct val="0"/>
              </a:spcBef>
            </a:pPr>
            <a:r>
              <a:rPr lang="en-US" sz="2800" dirty="0" smtClean="0">
                <a:cs typeface="Arial" panose="020B0604020202020204" pitchFamily="34" charset="0"/>
              </a:rPr>
              <a:t>Nursing interventions</a:t>
            </a:r>
          </a:p>
          <a:p>
            <a:pPr lvl="1">
              <a:spcBef>
                <a:spcPct val="0"/>
              </a:spcBef>
              <a:buFont typeface="Wingdings" panose="05000000000000000000" pitchFamily="2" charset="2"/>
              <a:buChar char="Ø"/>
            </a:pPr>
            <a:r>
              <a:rPr lang="en-US" dirty="0" smtClean="0">
                <a:cs typeface="Arial" panose="020B0604020202020204" pitchFamily="34" charset="0"/>
              </a:rPr>
              <a:t>Patient teaching</a:t>
            </a:r>
          </a:p>
          <a:p>
            <a:pPr lvl="1">
              <a:spcBef>
                <a:spcPct val="0"/>
              </a:spcBef>
              <a:buFont typeface="Wingdings" panose="05000000000000000000" pitchFamily="2" charset="2"/>
              <a:buChar char="Ø"/>
            </a:pPr>
            <a:r>
              <a:rPr lang="en-US" dirty="0" smtClean="0">
                <a:cs typeface="Arial" panose="020B0604020202020204" pitchFamily="34" charset="0"/>
              </a:rPr>
              <a:t>Cultural considerations</a:t>
            </a:r>
          </a:p>
          <a:p>
            <a:pPr eaLnBrk="1" hangingPunct="1">
              <a:spcBef>
                <a:spcPct val="0"/>
              </a:spcBef>
            </a:pPr>
            <a:r>
              <a:rPr lang="en-US" sz="2800" dirty="0" smtClean="0">
                <a:cs typeface="Arial" panose="020B0604020202020204" pitchFamily="34" charset="0"/>
              </a:rPr>
              <a:t>Evaluation </a:t>
            </a:r>
            <a:endParaRPr lang="en-GB" sz="2800"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1371600"/>
          </a:xfrm>
        </p:spPr>
        <p:txBody>
          <a:bodyPr/>
          <a:lstStyle/>
          <a:p>
            <a:r>
              <a:rPr lang="en-US" dirty="0" err="1" smtClean="0">
                <a:latin typeface="+mn-lt"/>
              </a:rPr>
              <a:t>Cephalosporins</a:t>
            </a:r>
            <a:r>
              <a:rPr lang="en-US" dirty="0" smtClean="0">
                <a:latin typeface="+mn-lt"/>
              </a:rPr>
              <a:t> (Cont.)</a:t>
            </a:r>
            <a:endParaRPr lang="en-GB" dirty="0" smtClean="0">
              <a:latin typeface="+mn-lt"/>
            </a:endParaRPr>
          </a:p>
        </p:txBody>
      </p:sp>
      <p:sp>
        <p:nvSpPr>
          <p:cNvPr id="28675" name="Rectangle 3"/>
          <p:cNvSpPr>
            <a:spLocks noGrp="1" noChangeArrowheads="1"/>
          </p:cNvSpPr>
          <p:nvPr>
            <p:ph type="body" idx="4294967295"/>
          </p:nvPr>
        </p:nvSpPr>
        <p:spPr>
          <a:xfrm>
            <a:off x="685800" y="1371600"/>
            <a:ext cx="7772400" cy="4137025"/>
          </a:xfrm>
        </p:spPr>
        <p:txBody>
          <a:bodyPr>
            <a:normAutofit/>
          </a:bodyPr>
          <a:lstStyle/>
          <a:p>
            <a:pPr eaLnBrk="1" hangingPunct="1">
              <a:spcBef>
                <a:spcPct val="0"/>
              </a:spcBef>
            </a:pPr>
            <a:r>
              <a:rPr lang="en-US" sz="2800" dirty="0" smtClean="0">
                <a:cs typeface="Arial" panose="020B0604020202020204" pitchFamily="34" charset="0"/>
              </a:rPr>
              <a:t>Nursing interventions</a:t>
            </a:r>
          </a:p>
          <a:p>
            <a:pPr lvl="1" eaLnBrk="1" hangingPunct="1">
              <a:spcBef>
                <a:spcPct val="0"/>
              </a:spcBef>
            </a:pPr>
            <a:r>
              <a:rPr lang="en-US" sz="2400" dirty="0" smtClean="0">
                <a:cs typeface="Arial" panose="020B0604020202020204" pitchFamily="34" charset="0"/>
              </a:rPr>
              <a:t>Assess for allergy.</a:t>
            </a:r>
          </a:p>
          <a:p>
            <a:pPr lvl="1" eaLnBrk="1" hangingPunct="1">
              <a:spcBef>
                <a:spcPct val="0"/>
              </a:spcBef>
            </a:pPr>
            <a:r>
              <a:rPr lang="en-US" sz="2400" dirty="0" smtClean="0">
                <a:cs typeface="Arial" panose="020B0604020202020204" pitchFamily="34" charset="0"/>
              </a:rPr>
              <a:t>Perform C&amp;S before therapy.</a:t>
            </a:r>
          </a:p>
          <a:p>
            <a:pPr lvl="1" eaLnBrk="1" hangingPunct="1">
              <a:spcBef>
                <a:spcPct val="0"/>
              </a:spcBef>
            </a:pPr>
            <a:r>
              <a:rPr lang="en-US" sz="2400" dirty="0" smtClean="0">
                <a:cs typeface="Arial" panose="020B0604020202020204" pitchFamily="34" charset="0"/>
              </a:rPr>
              <a:t>Assess renal and liver function.</a:t>
            </a:r>
          </a:p>
          <a:p>
            <a:pPr lvl="1" eaLnBrk="1" hangingPunct="1">
              <a:spcBef>
                <a:spcPct val="0"/>
              </a:spcBef>
            </a:pPr>
            <a:r>
              <a:rPr lang="en-US" sz="2400" dirty="0" smtClean="0">
                <a:cs typeface="Arial" panose="020B0604020202020204" pitchFamily="34" charset="0"/>
              </a:rPr>
              <a:t>Administer IV over 30 min b.i.d.-</a:t>
            </a:r>
            <a:r>
              <a:rPr lang="en-US" sz="2400" dirty="0" err="1" smtClean="0">
                <a:cs typeface="Arial" panose="020B0604020202020204" pitchFamily="34" charset="0"/>
              </a:rPr>
              <a:t>q.i.d</a:t>
            </a:r>
            <a:r>
              <a:rPr lang="en-US" sz="2400" dirty="0" smtClean="0">
                <a:cs typeface="Arial" panose="020B0604020202020204" pitchFamily="34" charset="0"/>
              </a:rPr>
              <a:t>.</a:t>
            </a:r>
          </a:p>
          <a:p>
            <a:pPr lvl="1" eaLnBrk="1" hangingPunct="1">
              <a:spcBef>
                <a:spcPct val="0"/>
              </a:spcBef>
            </a:pPr>
            <a:r>
              <a:rPr lang="en-US" sz="2400" dirty="0" smtClean="0">
                <a:cs typeface="Arial" panose="020B0604020202020204" pitchFamily="34" charset="0"/>
              </a:rPr>
              <a:t>Monitor for </a:t>
            </a:r>
            <a:r>
              <a:rPr lang="en-US" sz="2400" dirty="0" err="1" smtClean="0">
                <a:cs typeface="Arial" panose="020B0604020202020204" pitchFamily="34" charset="0"/>
              </a:rPr>
              <a:t>superinfection</a:t>
            </a:r>
            <a:r>
              <a:rPr lang="en-US" sz="2400" dirty="0" smtClean="0">
                <a:cs typeface="Arial" panose="020B0604020202020204" pitchFamily="34" charset="0"/>
              </a:rPr>
              <a:t>.</a:t>
            </a:r>
          </a:p>
          <a:p>
            <a:pPr lvl="1" eaLnBrk="1" hangingPunct="1">
              <a:spcBef>
                <a:spcPct val="0"/>
              </a:spcBef>
            </a:pPr>
            <a:r>
              <a:rPr lang="en-US" sz="2400" dirty="0" smtClean="0">
                <a:cs typeface="Arial" panose="020B0604020202020204" pitchFamily="34" charset="0"/>
              </a:rPr>
              <a:t>For safety, keep out of reach of children.</a:t>
            </a:r>
            <a:endParaRPr lang="en-GB" sz="2400"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00100" y="0"/>
            <a:ext cx="7772400" cy="1371600"/>
          </a:xfrm>
        </p:spPr>
        <p:txBody>
          <a:bodyPr/>
          <a:lstStyle/>
          <a:p>
            <a:r>
              <a:rPr lang="en-US" smtClean="0">
                <a:latin typeface="+mn-lt"/>
              </a:rPr>
              <a:t>Practice Question #1</a:t>
            </a:r>
            <a:endParaRPr lang="en-GB" dirty="0" smtClean="0">
              <a:latin typeface="+mn-lt"/>
            </a:endParaRPr>
          </a:p>
        </p:txBody>
      </p:sp>
      <p:sp>
        <p:nvSpPr>
          <p:cNvPr id="29699" name="Rectangle 3"/>
          <p:cNvSpPr>
            <a:spLocks noGrp="1" noChangeArrowheads="1"/>
          </p:cNvSpPr>
          <p:nvPr>
            <p:ph type="body" idx="4294967295"/>
          </p:nvPr>
        </p:nvSpPr>
        <p:spPr>
          <a:xfrm>
            <a:off x="685800" y="1371600"/>
            <a:ext cx="7772400" cy="4419600"/>
          </a:xfrm>
        </p:spPr>
        <p:txBody>
          <a:bodyPr>
            <a:noAutofit/>
          </a:bodyPr>
          <a:lstStyle/>
          <a:p>
            <a:pPr marL="0" indent="0" eaLnBrk="1" hangingPunct="1">
              <a:spcBef>
                <a:spcPct val="0"/>
              </a:spcBef>
              <a:buFont typeface="Wingdings 2" panose="05020102010507070707" pitchFamily="18" charset="2"/>
              <a:buNone/>
              <a:tabLst>
                <a:tab pos="685800" algn="l"/>
              </a:tabLst>
            </a:pPr>
            <a:r>
              <a:rPr lang="en-US" dirty="0" smtClean="0">
                <a:cs typeface="Arial" panose="020B0604020202020204" pitchFamily="34" charset="0"/>
              </a:rPr>
              <a:t>Which nursing intervention has the highest  priority for the patient who is taking </a:t>
            </a:r>
            <a:r>
              <a:rPr lang="en-US" dirty="0" err="1" smtClean="0">
                <a:cs typeface="Arial" panose="020B0604020202020204" pitchFamily="34" charset="0"/>
              </a:rPr>
              <a:t>cefepime</a:t>
            </a:r>
            <a:r>
              <a:rPr lang="en-US" dirty="0" smtClean="0">
                <a:cs typeface="Arial" panose="020B0604020202020204" pitchFamily="34" charset="0"/>
              </a:rPr>
              <a:t> (</a:t>
            </a:r>
            <a:r>
              <a:rPr lang="en-US" dirty="0" err="1" smtClean="0">
                <a:cs typeface="Arial" panose="020B0604020202020204" pitchFamily="34" charset="0"/>
              </a:rPr>
              <a:t>Maxipime</a:t>
            </a:r>
            <a:r>
              <a:rPr lang="en-US" dirty="0" smtClean="0">
                <a:cs typeface="Arial" panose="020B0604020202020204" pitchFamily="34" charset="0"/>
              </a:rPr>
              <a:t>)?</a:t>
            </a:r>
          </a:p>
          <a:p>
            <a:pPr marL="0" indent="0" eaLnBrk="1" hangingPunct="1">
              <a:spcBef>
                <a:spcPct val="0"/>
              </a:spcBef>
              <a:buFont typeface="Wingdings 2" panose="05020102010507070707" pitchFamily="18" charset="2"/>
              <a:buNone/>
              <a:tabLst>
                <a:tab pos="685800" algn="l"/>
              </a:tabLst>
            </a:pPr>
            <a:endParaRPr lang="en-US" sz="2400" dirty="0" smtClean="0">
              <a:cs typeface="Arial" panose="020B0604020202020204" pitchFamily="34" charset="0"/>
            </a:endParaRPr>
          </a:p>
          <a:p>
            <a:pPr marL="514350" indent="-514350" eaLnBrk="1" hangingPunct="1">
              <a:spcBef>
                <a:spcPct val="0"/>
              </a:spcBef>
              <a:buSzPct val="100000"/>
              <a:buFont typeface="+mj-lt"/>
              <a:buAutoNum type="alphaUcPeriod"/>
              <a:tabLst>
                <a:tab pos="685800" algn="l"/>
              </a:tabLst>
            </a:pPr>
            <a:r>
              <a:rPr lang="en-US" sz="2400" dirty="0" smtClean="0">
                <a:cs typeface="Arial" panose="020B0604020202020204" pitchFamily="34" charset="0"/>
              </a:rPr>
              <a:t>Wait until culture results are received before initiating antibiotic.</a:t>
            </a:r>
          </a:p>
          <a:p>
            <a:pPr marL="514350" indent="-514350" eaLnBrk="1" hangingPunct="1">
              <a:spcBef>
                <a:spcPct val="0"/>
              </a:spcBef>
              <a:buSzPct val="100000"/>
              <a:buFont typeface="+mj-lt"/>
              <a:buAutoNum type="alphaUcPeriod"/>
              <a:tabLst>
                <a:tab pos="685800" algn="l"/>
              </a:tabLst>
            </a:pPr>
            <a:r>
              <a:rPr lang="en-US" sz="2400" dirty="0" smtClean="0">
                <a:cs typeface="Arial" panose="020B0604020202020204" pitchFamily="34" charset="0"/>
              </a:rPr>
              <a:t>Monitor the patient for signs and symptoms of a </a:t>
            </a:r>
            <a:r>
              <a:rPr lang="en-US" sz="2400" dirty="0" err="1" smtClean="0">
                <a:cs typeface="Arial" panose="020B0604020202020204" pitchFamily="34" charset="0"/>
              </a:rPr>
              <a:t>superinfection</a:t>
            </a:r>
            <a:r>
              <a:rPr lang="en-US" sz="2400" dirty="0" smtClean="0">
                <a:cs typeface="Arial" panose="020B0604020202020204" pitchFamily="34" charset="0"/>
              </a:rPr>
              <a:t>.</a:t>
            </a:r>
          </a:p>
          <a:p>
            <a:pPr marL="514350" indent="-514350" eaLnBrk="1" hangingPunct="1">
              <a:spcBef>
                <a:spcPct val="0"/>
              </a:spcBef>
              <a:buSzPct val="100000"/>
              <a:buFont typeface="+mj-lt"/>
              <a:buAutoNum type="alphaUcPeriod"/>
              <a:tabLst>
                <a:tab pos="685800" algn="l"/>
              </a:tabLst>
            </a:pPr>
            <a:r>
              <a:rPr lang="en-US" sz="2400" dirty="0" smtClean="0">
                <a:cs typeface="Arial" panose="020B0604020202020204" pitchFamily="34" charset="0"/>
              </a:rPr>
              <a:t>Administer IV over 2 hours to prevent phlebitis.</a:t>
            </a:r>
          </a:p>
          <a:p>
            <a:pPr marL="514350" indent="-514350" eaLnBrk="1" hangingPunct="1">
              <a:spcBef>
                <a:spcPct val="0"/>
              </a:spcBef>
              <a:buSzPct val="100000"/>
              <a:buFont typeface="+mj-lt"/>
              <a:buAutoNum type="alphaUcPeriod"/>
              <a:tabLst>
                <a:tab pos="685800" algn="l"/>
              </a:tabLst>
            </a:pPr>
            <a:r>
              <a:rPr lang="en-US" sz="2400" dirty="0" smtClean="0">
                <a:cs typeface="Arial" panose="020B0604020202020204" pitchFamily="34" charset="0"/>
              </a:rPr>
              <a:t>Instruct the patient to take the drug for 5 days only.</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762000" y="0"/>
            <a:ext cx="7848600" cy="1371600"/>
          </a:xfrm>
        </p:spPr>
        <p:txBody>
          <a:bodyPr>
            <a:normAutofit/>
          </a:bodyPr>
          <a:lstStyle/>
          <a:p>
            <a:pPr algn="ctr"/>
            <a:r>
              <a:rPr lang="en-US" dirty="0" smtClean="0">
                <a:latin typeface="Arial" panose="020B0604020202020204" pitchFamily="34" charset="0"/>
                <a:cs typeface="Arial" panose="020B0604020202020204" pitchFamily="34" charset="0"/>
              </a:rPr>
              <a:t>Practice Question #2</a:t>
            </a:r>
          </a:p>
        </p:txBody>
      </p:sp>
      <p:sp>
        <p:nvSpPr>
          <p:cNvPr id="30723" name="Content Placeholder 2"/>
          <p:cNvSpPr>
            <a:spLocks noGrp="1"/>
          </p:cNvSpPr>
          <p:nvPr>
            <p:ph idx="1"/>
          </p:nvPr>
        </p:nvSpPr>
        <p:spPr>
          <a:xfrm>
            <a:off x="685800" y="1371600"/>
            <a:ext cx="7772400" cy="4724400"/>
          </a:xfrm>
        </p:spPr>
        <p:txBody>
          <a:bodyPr>
            <a:noAutofit/>
          </a:bodyPr>
          <a:lstStyle/>
          <a:p>
            <a:pPr marL="0" indent="0">
              <a:spcBef>
                <a:spcPct val="0"/>
              </a:spcBef>
              <a:buFont typeface="Wingdings 2" panose="05020102010507070707" pitchFamily="18" charset="2"/>
              <a:buNone/>
            </a:pPr>
            <a:r>
              <a:rPr lang="en-US" sz="2800" dirty="0" smtClean="0">
                <a:latin typeface="Arial" panose="020B0604020202020204" pitchFamily="34" charset="0"/>
                <a:cs typeface="Arial" panose="020B0604020202020204" pitchFamily="34" charset="0"/>
              </a:rPr>
              <a:t>A patient is taking </a:t>
            </a:r>
            <a:r>
              <a:rPr lang="en-US" sz="2800" dirty="0" err="1" smtClean="0">
                <a:latin typeface="Arial" panose="020B0604020202020204" pitchFamily="34" charset="0"/>
                <a:cs typeface="Arial" panose="020B0604020202020204" pitchFamily="34" charset="0"/>
              </a:rPr>
              <a:t>piperacillin-tazobactam</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Zosyn</a:t>
            </a:r>
            <a:r>
              <a:rPr lang="en-US" sz="2800" dirty="0" smtClean="0">
                <a:latin typeface="Arial" panose="020B0604020202020204" pitchFamily="34" charset="0"/>
                <a:cs typeface="Arial" panose="020B0604020202020204" pitchFamily="34" charset="0"/>
              </a:rPr>
              <a:t>). Which nursing interventions are most appropriate for  this drug? </a:t>
            </a:r>
            <a:r>
              <a:rPr lang="en-US" sz="2800" i="1" dirty="0" smtClean="0">
                <a:latin typeface="Arial" panose="020B0604020202020204" pitchFamily="34" charset="0"/>
                <a:cs typeface="Arial" panose="020B0604020202020204" pitchFamily="34" charset="0"/>
              </a:rPr>
              <a:t>(Select all that apply.)</a:t>
            </a:r>
          </a:p>
          <a:p>
            <a:pPr marL="0" indent="0">
              <a:spcBef>
                <a:spcPct val="0"/>
              </a:spcBef>
              <a:buFont typeface="Wingdings 2" panose="05020102010507070707" pitchFamily="18" charset="2"/>
              <a:buNone/>
            </a:pPr>
            <a:endParaRPr lang="en-US" sz="2800" dirty="0" smtClean="0">
              <a:latin typeface="Arial" panose="020B0604020202020204" pitchFamily="34" charset="0"/>
              <a:cs typeface="Arial" panose="020B0604020202020204" pitchFamily="34" charset="0"/>
            </a:endParaRPr>
          </a:p>
          <a:p>
            <a:pPr marL="514350" indent="-514350" eaLnBrk="1" hangingPunct="1">
              <a:buSzPct val="100000"/>
              <a:buFont typeface="+mj-lt"/>
              <a:buAutoNum type="alphaUcPeriod"/>
              <a:tabLst>
                <a:tab pos="685800" algn="l"/>
              </a:tabLst>
            </a:pPr>
            <a:r>
              <a:rPr lang="en-US" sz="2400" dirty="0">
                <a:latin typeface="Arial" panose="020B0604020202020204" pitchFamily="34" charset="0"/>
                <a:cs typeface="Arial" panose="020B0604020202020204" pitchFamily="34" charset="0"/>
              </a:rPr>
              <a:t>Give with an aminoglycoside.</a:t>
            </a:r>
          </a:p>
          <a:p>
            <a:pPr marL="514350" indent="-514350" eaLnBrk="1" hangingPunct="1">
              <a:buSzPct val="100000"/>
              <a:buFont typeface="+mj-lt"/>
              <a:buAutoNum type="alphaUcPeriod"/>
              <a:tabLst>
                <a:tab pos="685800" algn="l"/>
              </a:tabLst>
            </a:pPr>
            <a:r>
              <a:rPr lang="en-US" sz="2400" dirty="0">
                <a:latin typeface="Arial" panose="020B0604020202020204" pitchFamily="34" charset="0"/>
                <a:cs typeface="Arial" panose="020B0604020202020204" pitchFamily="34" charset="0"/>
              </a:rPr>
              <a:t>Send specimen to lab for C&amp;S before antibiotic therapy is started.</a:t>
            </a:r>
          </a:p>
          <a:p>
            <a:pPr marL="514350" indent="-514350" eaLnBrk="1" hangingPunct="1">
              <a:buSzPct val="100000"/>
              <a:buFont typeface="+mj-lt"/>
              <a:buAutoNum type="alphaUcPeriod"/>
              <a:tabLst>
                <a:tab pos="685800" algn="l"/>
              </a:tabLst>
            </a:pPr>
            <a:r>
              <a:rPr lang="en-US" sz="2400" dirty="0">
                <a:latin typeface="Arial" panose="020B0604020202020204" pitchFamily="34" charset="0"/>
                <a:cs typeface="Arial" panose="020B0604020202020204" pitchFamily="34" charset="0"/>
              </a:rPr>
              <a:t>Instruct patient to take entire prescribed drug.</a:t>
            </a:r>
          </a:p>
          <a:p>
            <a:pPr marL="514350" indent="-514350" eaLnBrk="1" hangingPunct="1">
              <a:buSzPct val="100000"/>
              <a:buFont typeface="+mj-lt"/>
              <a:buAutoNum type="alphaUcPeriod"/>
              <a:tabLst>
                <a:tab pos="685800" algn="l"/>
              </a:tabLst>
            </a:pPr>
            <a:r>
              <a:rPr lang="en-US" sz="2400" dirty="0">
                <a:latin typeface="Arial" panose="020B0604020202020204" pitchFamily="34" charset="0"/>
                <a:cs typeface="Arial" panose="020B0604020202020204" pitchFamily="34" charset="0"/>
              </a:rPr>
              <a:t>Instruct patient to restrict fluid intake.</a:t>
            </a:r>
          </a:p>
          <a:p>
            <a:pPr marL="514350" indent="-514350" eaLnBrk="1" hangingPunct="1">
              <a:buSzPct val="100000"/>
              <a:buFont typeface="+mj-lt"/>
              <a:buAutoNum type="alphaUcPeriod"/>
              <a:tabLst>
                <a:tab pos="685800" algn="l"/>
              </a:tabLst>
            </a:pPr>
            <a:r>
              <a:rPr lang="en-US" sz="2400" dirty="0">
                <a:latin typeface="Arial" panose="020B0604020202020204" pitchFamily="34" charset="0"/>
                <a:cs typeface="Arial" panose="020B0604020202020204" pitchFamily="34" charset="0"/>
              </a:rPr>
              <a:t>Monitor for symptoms of </a:t>
            </a:r>
            <a:r>
              <a:rPr lang="en-US" sz="2400" dirty="0" err="1">
                <a:latin typeface="Arial" panose="020B0604020202020204" pitchFamily="34" charset="0"/>
                <a:cs typeface="Arial" panose="020B0604020202020204" pitchFamily="34" charset="0"/>
              </a:rPr>
              <a:t>superinfection</a:t>
            </a:r>
            <a:r>
              <a:rPr lang="en-US" sz="2400" dirty="0">
                <a:latin typeface="Arial" panose="020B0604020202020204" pitchFamily="34" charset="0"/>
                <a:cs typeface="Arial" panose="020B0604020202020204" pitchFamily="34" charset="0"/>
              </a:rPr>
              <a:t>, including stomatitis and vaginitis.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799" y="0"/>
            <a:ext cx="7772400" cy="1371600"/>
          </a:xfrm>
        </p:spPr>
        <p:txBody>
          <a:bodyPr/>
          <a:lstStyle/>
          <a:p>
            <a:r>
              <a:rPr lang="en-US" dirty="0" err="1" smtClean="0">
                <a:latin typeface="+mn-lt"/>
              </a:rPr>
              <a:t>Antibacterials</a:t>
            </a:r>
            <a:r>
              <a:rPr lang="en-US" dirty="0" smtClean="0">
                <a:latin typeface="+mn-lt"/>
              </a:rPr>
              <a:t>/Antibiotics </a:t>
            </a:r>
          </a:p>
        </p:txBody>
      </p:sp>
      <p:sp>
        <p:nvSpPr>
          <p:cNvPr id="5123" name="Rectangle 3"/>
          <p:cNvSpPr>
            <a:spLocks noGrp="1" noChangeArrowheads="1"/>
          </p:cNvSpPr>
          <p:nvPr>
            <p:ph type="body" idx="4294967295"/>
          </p:nvPr>
        </p:nvSpPr>
        <p:spPr>
          <a:xfrm>
            <a:off x="685800" y="1371600"/>
            <a:ext cx="7772400" cy="4270375"/>
          </a:xfrm>
        </p:spPr>
        <p:txBody>
          <a:bodyPr>
            <a:normAutofit/>
          </a:bodyPr>
          <a:lstStyle/>
          <a:p>
            <a:pPr eaLnBrk="1" hangingPunct="1">
              <a:spcBef>
                <a:spcPct val="0"/>
              </a:spcBef>
            </a:pPr>
            <a:r>
              <a:rPr lang="en-US" sz="2800" dirty="0" err="1" smtClean="0">
                <a:cs typeface="Arial" panose="020B0604020202020204" pitchFamily="34" charset="0"/>
              </a:rPr>
              <a:t>Antibacterials</a:t>
            </a:r>
            <a:r>
              <a:rPr lang="en-US" sz="2800" dirty="0" smtClean="0">
                <a:cs typeface="Arial" panose="020B0604020202020204" pitchFamily="34" charset="0"/>
              </a:rPr>
              <a:t> and antimicrobials: Substances that inhibit bacterial growth or kill bacteria and other microorganisms (microscopic organisms including viruses, fungi, protozoa, and </a:t>
            </a:r>
            <a:r>
              <a:rPr lang="en-US" sz="2800" dirty="0" err="1" smtClean="0">
                <a:cs typeface="Arial" panose="020B0604020202020204" pitchFamily="34" charset="0"/>
              </a:rPr>
              <a:t>rickettsiae</a:t>
            </a:r>
            <a:r>
              <a:rPr lang="en-US" sz="2800" dirty="0" smtClean="0">
                <a:cs typeface="Arial" panose="020B0604020202020204" pitchFamily="34" charset="0"/>
              </a:rPr>
              <a:t>). </a:t>
            </a:r>
          </a:p>
          <a:p>
            <a:pPr eaLnBrk="1" hangingPunct="1">
              <a:spcBef>
                <a:spcPct val="0"/>
              </a:spcBef>
            </a:pPr>
            <a:r>
              <a:rPr lang="en-US" sz="2800" dirty="0" smtClean="0">
                <a:cs typeface="Arial" panose="020B0604020202020204" pitchFamily="34" charset="0"/>
              </a:rPr>
              <a:t>Antibiotics: Chemicals produced by one kind of microorganism that inhibits the growth of or kills another.</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762000" y="0"/>
            <a:ext cx="7848600" cy="1371600"/>
          </a:xfrm>
        </p:spPr>
        <p:txBody>
          <a:bodyPr/>
          <a:lstStyle/>
          <a:p>
            <a:r>
              <a:rPr lang="en-US" dirty="0" smtClean="0">
                <a:latin typeface="+mn-lt"/>
              </a:rPr>
              <a:t>Practice Question #3</a:t>
            </a:r>
          </a:p>
        </p:txBody>
      </p:sp>
      <p:sp>
        <p:nvSpPr>
          <p:cNvPr id="31747" name="Rectangle 3"/>
          <p:cNvSpPr>
            <a:spLocks noGrp="1" noChangeArrowheads="1"/>
          </p:cNvSpPr>
          <p:nvPr>
            <p:ph type="body" idx="4294967295"/>
          </p:nvPr>
        </p:nvSpPr>
        <p:spPr>
          <a:xfrm>
            <a:off x="685800" y="1371600"/>
            <a:ext cx="7772400" cy="4357687"/>
          </a:xfrm>
          <a:noFill/>
        </p:spPr>
        <p:txBody>
          <a:bodyPr>
            <a:normAutofit/>
          </a:bodyPr>
          <a:lstStyle/>
          <a:p>
            <a:pPr marL="0" indent="0">
              <a:spcBef>
                <a:spcPct val="0"/>
              </a:spcBef>
              <a:buFont typeface="Wingdings 2" panose="05020102010507070707" pitchFamily="18" charset="2"/>
              <a:buNone/>
            </a:pPr>
            <a:r>
              <a:rPr lang="en-US" sz="2800" dirty="0" smtClean="0">
                <a:cs typeface="Arial" panose="020B0604020202020204" pitchFamily="34" charset="0"/>
              </a:rPr>
              <a:t>A patient enters the emergency department with a draining wound. Once the patient is admitted and assessed, the priority nursing intervention is to</a:t>
            </a:r>
          </a:p>
          <a:p>
            <a:pPr marL="0" indent="0">
              <a:spcBef>
                <a:spcPct val="0"/>
              </a:spcBef>
              <a:buFont typeface="Wingdings 2" panose="05020102010507070707" pitchFamily="18" charset="2"/>
              <a:buNone/>
            </a:pPr>
            <a:endParaRPr lang="en-US" sz="2800" dirty="0" smtClean="0">
              <a:cs typeface="Arial" panose="020B0604020202020204" pitchFamily="34" charset="0"/>
            </a:endParaRPr>
          </a:p>
          <a:p>
            <a:pPr marL="514350" indent="-514350" eaLnBrk="1" hangingPunct="1">
              <a:buSzPct val="100000"/>
              <a:buFont typeface="+mj-lt"/>
              <a:buAutoNum type="alphaUcPeriod"/>
              <a:tabLst>
                <a:tab pos="685800" algn="l"/>
              </a:tabLst>
            </a:pPr>
            <a:r>
              <a:rPr lang="en-US" sz="2400" dirty="0">
                <a:cs typeface="Arial" panose="020B0604020202020204" pitchFamily="34" charset="0"/>
              </a:rPr>
              <a:t>administer the ordered antibiotics.</a:t>
            </a:r>
          </a:p>
          <a:p>
            <a:pPr marL="514350" indent="-514350" eaLnBrk="1" hangingPunct="1">
              <a:buSzPct val="100000"/>
              <a:buFont typeface="+mj-lt"/>
              <a:buAutoNum type="alphaUcPeriod"/>
              <a:tabLst>
                <a:tab pos="685800" algn="l"/>
              </a:tabLst>
            </a:pPr>
            <a:r>
              <a:rPr lang="en-US" sz="2400" dirty="0">
                <a:cs typeface="Arial" panose="020B0604020202020204" pitchFamily="34" charset="0"/>
              </a:rPr>
              <a:t>teach the patient about the ordered antibiotics.</a:t>
            </a:r>
          </a:p>
          <a:p>
            <a:pPr marL="514350" indent="-514350" eaLnBrk="1" hangingPunct="1">
              <a:buSzPct val="100000"/>
              <a:buFont typeface="+mj-lt"/>
              <a:buAutoNum type="alphaUcPeriod"/>
              <a:tabLst>
                <a:tab pos="685800" algn="l"/>
              </a:tabLst>
            </a:pPr>
            <a:r>
              <a:rPr lang="en-US" sz="2400" dirty="0">
                <a:cs typeface="Arial" panose="020B0604020202020204" pitchFamily="34" charset="0"/>
              </a:rPr>
              <a:t>culture the wound.</a:t>
            </a:r>
          </a:p>
          <a:p>
            <a:pPr marL="514350" indent="-514350" eaLnBrk="1" hangingPunct="1">
              <a:buSzPct val="100000"/>
              <a:buFont typeface="+mj-lt"/>
              <a:buAutoNum type="alphaUcPeriod"/>
              <a:tabLst>
                <a:tab pos="685800" algn="l"/>
              </a:tabLst>
            </a:pPr>
            <a:r>
              <a:rPr lang="en-US" sz="2400" dirty="0">
                <a:cs typeface="Arial" panose="020B0604020202020204" pitchFamily="34" charset="0"/>
              </a:rPr>
              <a:t>enforce droplet isolation precautions.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2"/>
          <p:cNvSpPr>
            <a:spLocks noGrp="1"/>
          </p:cNvSpPr>
          <p:nvPr>
            <p:ph type="title"/>
          </p:nvPr>
        </p:nvSpPr>
        <p:spPr>
          <a:xfrm>
            <a:off x="762000" y="0"/>
            <a:ext cx="7848600" cy="1371600"/>
          </a:xfrm>
        </p:spPr>
        <p:txBody>
          <a:bodyPr/>
          <a:lstStyle/>
          <a:p>
            <a:r>
              <a:rPr lang="en-US" dirty="0" smtClean="0"/>
              <a:t>Practice Question #4</a:t>
            </a:r>
          </a:p>
        </p:txBody>
      </p:sp>
      <p:sp>
        <p:nvSpPr>
          <p:cNvPr id="32771" name="Rectangle 3"/>
          <p:cNvSpPr>
            <a:spLocks noGrp="1" noChangeArrowheads="1"/>
          </p:cNvSpPr>
          <p:nvPr>
            <p:ph type="body" idx="4294967295"/>
          </p:nvPr>
        </p:nvSpPr>
        <p:spPr>
          <a:xfrm>
            <a:off x="685800" y="1371600"/>
            <a:ext cx="7772400" cy="4724400"/>
          </a:xfrm>
          <a:noFill/>
        </p:spPr>
        <p:txBody>
          <a:bodyPr>
            <a:normAutofit/>
          </a:bodyPr>
          <a:lstStyle/>
          <a:p>
            <a:pPr marL="0" indent="0">
              <a:spcBef>
                <a:spcPct val="0"/>
              </a:spcBef>
              <a:buFont typeface="Wingdings 2" panose="05020102010507070707" pitchFamily="18" charset="2"/>
              <a:buNone/>
            </a:pPr>
            <a:r>
              <a:rPr lang="en-US" sz="2800" dirty="0" smtClean="0">
                <a:latin typeface="Arial" panose="020B0604020202020204" pitchFamily="34" charset="0"/>
                <a:cs typeface="Arial" panose="020B0604020202020204" pitchFamily="34" charset="0"/>
              </a:rPr>
              <a:t>Which statement will the nurse include when teaching a patient about cephalosporin therapy?</a:t>
            </a:r>
          </a:p>
          <a:p>
            <a:pPr marL="0" indent="0">
              <a:spcBef>
                <a:spcPct val="0"/>
              </a:spcBef>
              <a:buFont typeface="Wingdings 2" panose="05020102010507070707" pitchFamily="18" charset="2"/>
              <a:buNone/>
            </a:pPr>
            <a:endParaRPr lang="en-US" sz="2800" dirty="0" smtClean="0">
              <a:latin typeface="Arial" panose="020B0604020202020204" pitchFamily="34" charset="0"/>
              <a:cs typeface="Arial" panose="020B0604020202020204" pitchFamily="34" charset="0"/>
            </a:endParaRPr>
          </a:p>
          <a:p>
            <a:pPr marL="514350" indent="-514350" eaLnBrk="1" hangingPunct="1">
              <a:buSzPct val="100000"/>
              <a:buFont typeface="+mj-lt"/>
              <a:buAutoNum type="alphaUcPeriod"/>
              <a:tabLst>
                <a:tab pos="685800" algn="l"/>
              </a:tabLst>
            </a:pPr>
            <a:r>
              <a:rPr lang="en-US" sz="2400" dirty="0">
                <a:latin typeface="Arial" panose="020B0604020202020204" pitchFamily="34" charset="0"/>
                <a:cs typeface="Arial" panose="020B0604020202020204" pitchFamily="34" charset="0"/>
              </a:rPr>
              <a:t>“Avoid ingesting buttermilk or yogurt when taking this medication.”</a:t>
            </a:r>
          </a:p>
          <a:p>
            <a:pPr marL="514350" indent="-514350" eaLnBrk="1" hangingPunct="1">
              <a:buSzPct val="100000"/>
              <a:buFont typeface="+mj-lt"/>
              <a:buAutoNum type="alphaUcPeriod"/>
              <a:tabLst>
                <a:tab pos="685800" algn="l"/>
              </a:tabLst>
            </a:pPr>
            <a:r>
              <a:rPr lang="en-US" sz="2400" dirty="0">
                <a:latin typeface="Arial" panose="020B0604020202020204" pitchFamily="34" charset="0"/>
                <a:cs typeface="Arial" panose="020B0604020202020204" pitchFamily="34" charset="0"/>
              </a:rPr>
              <a:t>“Stop taking the medication when you feel better.”</a:t>
            </a:r>
          </a:p>
          <a:p>
            <a:pPr marL="514350" indent="-514350" eaLnBrk="1" hangingPunct="1">
              <a:buSzPct val="100000"/>
              <a:buFont typeface="+mj-lt"/>
              <a:buAutoNum type="alphaUcPeriod"/>
              <a:tabLst>
                <a:tab pos="685800" algn="l"/>
              </a:tabLst>
            </a:pPr>
            <a:r>
              <a:rPr lang="en-US" sz="2400" dirty="0">
                <a:latin typeface="Arial" panose="020B0604020202020204" pitchFamily="34" charset="0"/>
                <a:cs typeface="Arial" panose="020B0604020202020204" pitchFamily="34" charset="0"/>
              </a:rPr>
              <a:t>“Immediately stop taking the medication if you develop nausea.”</a:t>
            </a:r>
          </a:p>
          <a:p>
            <a:pPr marL="514350" indent="-514350" eaLnBrk="1" hangingPunct="1">
              <a:buSzPct val="100000"/>
              <a:buFont typeface="+mj-lt"/>
              <a:buAutoNum type="alphaUcPeriod"/>
              <a:tabLst>
                <a:tab pos="685800" algn="l"/>
              </a:tabLst>
            </a:pPr>
            <a:r>
              <a:rPr lang="en-US" sz="2400" dirty="0">
                <a:latin typeface="Arial" panose="020B0604020202020204" pitchFamily="34" charset="0"/>
                <a:cs typeface="Arial" panose="020B0604020202020204" pitchFamily="34" charset="0"/>
              </a:rPr>
              <a:t>“Inform your health care provider if you develop mouth ulcers.”</a:t>
            </a:r>
          </a:p>
        </p:txBody>
      </p:sp>
      <p:sp>
        <p:nvSpPr>
          <p:cNvPr id="2" name="Footer Placeholder 1"/>
          <p:cNvSpPr>
            <a:spLocks noGrp="1"/>
          </p:cNvSpPr>
          <p:nvPr>
            <p:ph type="ftr" sz="quarter" idx="10"/>
          </p:nvPr>
        </p:nvSpPr>
        <p:spPr/>
        <p:txBody>
          <a:bodyPr/>
          <a:lstStyle/>
          <a:p>
            <a:pPr>
              <a:defRPr/>
            </a:pPr>
            <a:r>
              <a:rPr lang="en-US" dirty="0" smtClean="0"/>
              <a:t>Copyright © 2015, 2012, 2009, 2006, 2003, 2000, 1997, 1993 by Saunders, an imprint of Elsevier Inc.</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2"/>
          <p:cNvSpPr>
            <a:spLocks noGrp="1"/>
          </p:cNvSpPr>
          <p:nvPr>
            <p:ph type="title"/>
          </p:nvPr>
        </p:nvSpPr>
        <p:spPr>
          <a:xfrm>
            <a:off x="800100" y="0"/>
            <a:ext cx="7772400" cy="1371600"/>
          </a:xfrm>
        </p:spPr>
        <p:txBody>
          <a:bodyPr/>
          <a:lstStyle/>
          <a:p>
            <a:r>
              <a:rPr lang="en-US" smtClean="0">
                <a:latin typeface="+mn-lt"/>
              </a:rPr>
              <a:t>Practice Question #5</a:t>
            </a:r>
            <a:endParaRPr lang="en-US" dirty="0" smtClean="0">
              <a:latin typeface="+mn-lt"/>
            </a:endParaRPr>
          </a:p>
        </p:txBody>
      </p:sp>
      <p:sp>
        <p:nvSpPr>
          <p:cNvPr id="33795" name="Rectangle 3"/>
          <p:cNvSpPr>
            <a:spLocks noGrp="1" noChangeArrowheads="1"/>
          </p:cNvSpPr>
          <p:nvPr>
            <p:ph type="body" idx="4294967295"/>
          </p:nvPr>
        </p:nvSpPr>
        <p:spPr>
          <a:xfrm>
            <a:off x="685800" y="1371600"/>
            <a:ext cx="7772400" cy="4832350"/>
          </a:xfrm>
        </p:spPr>
        <p:txBody>
          <a:bodyPr>
            <a:noAutofit/>
          </a:bodyPr>
          <a:lstStyle/>
          <a:p>
            <a:pPr marL="0" indent="0">
              <a:spcBef>
                <a:spcPct val="0"/>
              </a:spcBef>
              <a:buFontTx/>
              <a:buNone/>
            </a:pPr>
            <a:r>
              <a:rPr lang="en-US" sz="2800" dirty="0" smtClean="0">
                <a:cs typeface="Arial" panose="020B0604020202020204" pitchFamily="34" charset="0"/>
              </a:rPr>
              <a:t>A patient asks the nurse why she gets yeast infections after a course of antibiotics. The nurse explains,</a:t>
            </a:r>
          </a:p>
          <a:p>
            <a:pPr marL="0" indent="0">
              <a:spcBef>
                <a:spcPct val="0"/>
              </a:spcBef>
              <a:buFontTx/>
              <a:buNone/>
            </a:pPr>
            <a:endParaRPr lang="en-US" sz="2800" dirty="0" smtClean="0">
              <a:cs typeface="Arial" panose="020B0604020202020204" pitchFamily="34" charset="0"/>
            </a:endParaRPr>
          </a:p>
          <a:p>
            <a:pPr marL="514350" indent="-514350" eaLnBrk="1" hangingPunct="1">
              <a:buSzPct val="100000"/>
              <a:buFont typeface="+mj-lt"/>
              <a:buAutoNum type="alphaUcPeriod"/>
              <a:tabLst>
                <a:tab pos="685800" algn="l"/>
              </a:tabLst>
            </a:pPr>
            <a:r>
              <a:rPr lang="en-US" sz="2400" dirty="0">
                <a:cs typeface="Arial" panose="020B0604020202020204" pitchFamily="34" charset="0"/>
              </a:rPr>
              <a:t>“The antibiotics lower your white blood cell count.”</a:t>
            </a:r>
          </a:p>
          <a:p>
            <a:pPr marL="514350" indent="-514350" eaLnBrk="1" hangingPunct="1">
              <a:buSzPct val="100000"/>
              <a:buFont typeface="+mj-lt"/>
              <a:buAutoNum type="alphaUcPeriod"/>
              <a:tabLst>
                <a:tab pos="685800" algn="l"/>
              </a:tabLst>
            </a:pPr>
            <a:r>
              <a:rPr lang="en-US" sz="2400" dirty="0">
                <a:cs typeface="Arial" panose="020B0604020202020204" pitchFamily="34" charset="0"/>
              </a:rPr>
              <a:t>“People are poorly nourished and hydrated after an infection.”</a:t>
            </a:r>
          </a:p>
          <a:p>
            <a:pPr marL="514350" indent="-514350" eaLnBrk="1" hangingPunct="1">
              <a:buSzPct val="100000"/>
              <a:buFont typeface="+mj-lt"/>
              <a:buAutoNum type="alphaUcPeriod"/>
              <a:tabLst>
                <a:tab pos="685800" algn="l"/>
              </a:tabLst>
            </a:pPr>
            <a:r>
              <a:rPr lang="en-US" sz="2400" dirty="0">
                <a:cs typeface="Arial" panose="020B0604020202020204" pitchFamily="34" charset="0"/>
              </a:rPr>
              <a:t>“Yeast infections happen if the antibiotic is not taken for the full course.”</a:t>
            </a:r>
          </a:p>
          <a:p>
            <a:pPr marL="514350" indent="-514350" eaLnBrk="1" hangingPunct="1">
              <a:buSzPct val="100000"/>
              <a:buFont typeface="+mj-lt"/>
              <a:buAutoNum type="alphaUcPeriod"/>
              <a:tabLst>
                <a:tab pos="685800" algn="l"/>
              </a:tabLst>
            </a:pPr>
            <a:r>
              <a:rPr lang="en-US" sz="2400" dirty="0">
                <a:cs typeface="Arial" panose="020B0604020202020204" pitchFamily="34" charset="0"/>
              </a:rPr>
              <a:t>“Yeast infections are common when the normal body flora are disrupted.”</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2"/>
          <p:cNvSpPr>
            <a:spLocks noGrp="1"/>
          </p:cNvSpPr>
          <p:nvPr>
            <p:ph type="title"/>
          </p:nvPr>
        </p:nvSpPr>
        <p:spPr>
          <a:xfrm>
            <a:off x="762000" y="0"/>
            <a:ext cx="7848600" cy="1371600"/>
          </a:xfrm>
        </p:spPr>
        <p:txBody>
          <a:bodyPr/>
          <a:lstStyle/>
          <a:p>
            <a:r>
              <a:rPr lang="en-US" dirty="0" smtClean="0">
                <a:latin typeface="+mn-lt"/>
              </a:rPr>
              <a:t>Practice Question #6</a:t>
            </a:r>
          </a:p>
        </p:txBody>
      </p:sp>
      <p:sp>
        <p:nvSpPr>
          <p:cNvPr id="34819" name="Rectangle 3"/>
          <p:cNvSpPr>
            <a:spLocks noGrp="1" noChangeArrowheads="1"/>
          </p:cNvSpPr>
          <p:nvPr>
            <p:ph type="body" idx="4294967295"/>
          </p:nvPr>
        </p:nvSpPr>
        <p:spPr>
          <a:xfrm>
            <a:off x="685800" y="1371600"/>
            <a:ext cx="7772400" cy="4073525"/>
          </a:xfrm>
        </p:spPr>
        <p:txBody>
          <a:bodyPr/>
          <a:lstStyle/>
          <a:p>
            <a:pPr marL="0" indent="0" eaLnBrk="1" hangingPunct="1">
              <a:buFont typeface="Wingdings 2" panose="05020102010507070707" pitchFamily="18" charset="2"/>
              <a:buNone/>
            </a:pPr>
            <a:r>
              <a:rPr lang="en-US" sz="2800" dirty="0" smtClean="0">
                <a:cs typeface="Arial" panose="020B0604020202020204" pitchFamily="34" charset="0"/>
              </a:rPr>
              <a:t>A patient is admitted to the health care facility with methicillin-resistant </a:t>
            </a:r>
            <a:r>
              <a:rPr lang="en-US" sz="2800" i="1" dirty="0" smtClean="0">
                <a:cs typeface="Arial" panose="020B0604020202020204" pitchFamily="34" charset="0"/>
              </a:rPr>
              <a:t>Staphylococcus </a:t>
            </a:r>
            <a:r>
              <a:rPr lang="en-US" sz="2800" i="1" dirty="0" err="1" smtClean="0">
                <a:cs typeface="Arial" panose="020B0604020202020204" pitchFamily="34" charset="0"/>
              </a:rPr>
              <a:t>aureus</a:t>
            </a:r>
            <a:r>
              <a:rPr lang="en-US" sz="2800" i="1" dirty="0" smtClean="0">
                <a:cs typeface="Arial" panose="020B0604020202020204" pitchFamily="34" charset="0"/>
              </a:rPr>
              <a:t> </a:t>
            </a:r>
            <a:r>
              <a:rPr lang="en-US" sz="2800" dirty="0" smtClean="0">
                <a:cs typeface="Arial" panose="020B0604020202020204" pitchFamily="34" charset="0"/>
              </a:rPr>
              <a:t>(MRSA). The nurse anticipates administration of which drug?</a:t>
            </a:r>
          </a:p>
          <a:p>
            <a:pPr marL="0" indent="0" eaLnBrk="1" hangingPunct="1">
              <a:buFont typeface="Wingdings 2" panose="05020102010507070707" pitchFamily="18" charset="2"/>
              <a:buNone/>
            </a:pPr>
            <a:endParaRPr lang="en-US" sz="2800" dirty="0" smtClean="0">
              <a:cs typeface="Arial" panose="020B0604020202020204" pitchFamily="34" charset="0"/>
            </a:endParaRPr>
          </a:p>
          <a:p>
            <a:pPr marL="514350" indent="-514350" eaLnBrk="1" hangingPunct="1">
              <a:buSzPct val="100000"/>
              <a:buFont typeface="+mj-lt"/>
              <a:buAutoNum type="alphaUcPeriod"/>
              <a:tabLst>
                <a:tab pos="685800" algn="l"/>
              </a:tabLst>
            </a:pPr>
            <a:r>
              <a:rPr lang="en-US" sz="2400" dirty="0" err="1">
                <a:cs typeface="Arial" panose="020B0604020202020204" pitchFamily="34" charset="0"/>
              </a:rPr>
              <a:t>Nafcillin</a:t>
            </a:r>
            <a:r>
              <a:rPr lang="en-US" sz="2400" dirty="0">
                <a:cs typeface="Arial" panose="020B0604020202020204" pitchFamily="34" charset="0"/>
              </a:rPr>
              <a:t> (</a:t>
            </a:r>
            <a:r>
              <a:rPr lang="en-US" sz="2400" dirty="0" err="1">
                <a:cs typeface="Arial" panose="020B0604020202020204" pitchFamily="34" charset="0"/>
              </a:rPr>
              <a:t>Nallpen</a:t>
            </a:r>
            <a:r>
              <a:rPr lang="en-US" sz="2400" dirty="0">
                <a:cs typeface="Arial" panose="020B0604020202020204" pitchFamily="34" charset="0"/>
              </a:rPr>
              <a:t>)</a:t>
            </a:r>
          </a:p>
          <a:p>
            <a:pPr marL="514350" indent="-514350" eaLnBrk="1" hangingPunct="1">
              <a:buSzPct val="100000"/>
              <a:buFont typeface="+mj-lt"/>
              <a:buAutoNum type="alphaUcPeriod"/>
              <a:tabLst>
                <a:tab pos="685800" algn="l"/>
              </a:tabLst>
            </a:pPr>
            <a:r>
              <a:rPr lang="en-US" sz="2400" dirty="0" err="1">
                <a:cs typeface="Arial" panose="020B0604020202020204" pitchFamily="34" charset="0"/>
              </a:rPr>
              <a:t>Vancomycin</a:t>
            </a:r>
            <a:r>
              <a:rPr lang="en-US" sz="2400" dirty="0">
                <a:cs typeface="Arial" panose="020B0604020202020204" pitchFamily="34" charset="0"/>
              </a:rPr>
              <a:t> (</a:t>
            </a:r>
            <a:r>
              <a:rPr lang="en-US" sz="2400" dirty="0" err="1">
                <a:cs typeface="Arial" panose="020B0604020202020204" pitchFamily="34" charset="0"/>
              </a:rPr>
              <a:t>Vancocin</a:t>
            </a:r>
            <a:r>
              <a:rPr lang="en-US" sz="2400" dirty="0">
                <a:cs typeface="Arial" panose="020B0604020202020204" pitchFamily="34" charset="0"/>
              </a:rPr>
              <a:t>) </a:t>
            </a:r>
          </a:p>
          <a:p>
            <a:pPr marL="514350" indent="-514350" eaLnBrk="1" hangingPunct="1">
              <a:buSzPct val="100000"/>
              <a:buFont typeface="+mj-lt"/>
              <a:buAutoNum type="alphaUcPeriod"/>
              <a:tabLst>
                <a:tab pos="685800" algn="l"/>
              </a:tabLst>
            </a:pPr>
            <a:r>
              <a:rPr lang="en-US" sz="2400" dirty="0" err="1">
                <a:cs typeface="Arial" panose="020B0604020202020204" pitchFamily="34" charset="0"/>
              </a:rPr>
              <a:t>Aztreonam</a:t>
            </a:r>
            <a:r>
              <a:rPr lang="en-US" sz="2400" dirty="0">
                <a:cs typeface="Arial" panose="020B0604020202020204" pitchFamily="34" charset="0"/>
              </a:rPr>
              <a:t> (</a:t>
            </a:r>
            <a:r>
              <a:rPr lang="en-US" sz="2400" dirty="0" err="1">
                <a:cs typeface="Arial" panose="020B0604020202020204" pitchFamily="34" charset="0"/>
              </a:rPr>
              <a:t>Azactam</a:t>
            </a:r>
            <a:r>
              <a:rPr lang="en-US" sz="2400" dirty="0">
                <a:cs typeface="Arial" panose="020B0604020202020204" pitchFamily="34" charset="0"/>
              </a:rPr>
              <a:t>)</a:t>
            </a:r>
          </a:p>
          <a:p>
            <a:pPr marL="514350" indent="-514350" eaLnBrk="1" hangingPunct="1">
              <a:buSzPct val="100000"/>
              <a:buFont typeface="+mj-lt"/>
              <a:buAutoNum type="alphaUcPeriod"/>
              <a:tabLst>
                <a:tab pos="685800" algn="l"/>
              </a:tabLst>
            </a:pPr>
            <a:r>
              <a:rPr lang="en-US" sz="2400" dirty="0" err="1">
                <a:cs typeface="Arial" panose="020B0604020202020204" pitchFamily="34" charset="0"/>
              </a:rPr>
              <a:t>Piperacillin-tazobactam</a:t>
            </a:r>
            <a:r>
              <a:rPr lang="en-US" sz="2400" dirty="0">
                <a:cs typeface="Arial" panose="020B0604020202020204" pitchFamily="34" charset="0"/>
              </a:rPr>
              <a:t> (</a:t>
            </a:r>
            <a:r>
              <a:rPr lang="en-US" sz="2400" dirty="0" err="1">
                <a:cs typeface="Arial" panose="020B0604020202020204" pitchFamily="34" charset="0"/>
              </a:rPr>
              <a:t>Zosyn</a:t>
            </a:r>
            <a:r>
              <a:rPr lang="en-US" sz="2400" dirty="0">
                <a:cs typeface="Arial" panose="020B0604020202020204" pitchFamily="34" charset="0"/>
              </a:rPr>
              <a:t>)</a:t>
            </a:r>
          </a:p>
          <a:p>
            <a:pPr eaLnBrk="1" hangingPunct="1"/>
            <a:endParaRPr lang="en-US" dirty="0" smtClean="0"/>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2"/>
          <p:cNvSpPr>
            <a:spLocks noGrp="1"/>
          </p:cNvSpPr>
          <p:nvPr>
            <p:ph type="title"/>
          </p:nvPr>
        </p:nvSpPr>
        <p:spPr>
          <a:xfrm>
            <a:off x="876300" y="0"/>
            <a:ext cx="7581900" cy="1371600"/>
          </a:xfrm>
        </p:spPr>
        <p:txBody>
          <a:bodyPr/>
          <a:lstStyle/>
          <a:p>
            <a:r>
              <a:rPr lang="en-US" dirty="0" smtClean="0"/>
              <a:t>Practice Question #7</a:t>
            </a:r>
          </a:p>
        </p:txBody>
      </p:sp>
      <p:sp>
        <p:nvSpPr>
          <p:cNvPr id="35843" name="Rectangle 3"/>
          <p:cNvSpPr>
            <a:spLocks noGrp="1" noChangeArrowheads="1"/>
          </p:cNvSpPr>
          <p:nvPr>
            <p:ph type="body" idx="4294967295"/>
          </p:nvPr>
        </p:nvSpPr>
        <p:spPr>
          <a:xfrm>
            <a:off x="685800" y="1371600"/>
            <a:ext cx="7772400" cy="4252912"/>
          </a:xfrm>
        </p:spPr>
        <p:txBody>
          <a:bodyPr/>
          <a:lstStyle/>
          <a:p>
            <a:pPr marL="0" indent="0" eaLnBrk="1" hangingPunct="1">
              <a:buFont typeface="Wingdings 2" panose="05020102010507070707" pitchFamily="18" charset="2"/>
              <a:buNone/>
            </a:pPr>
            <a:r>
              <a:rPr lang="en-US" sz="2800" dirty="0" smtClean="0">
                <a:latin typeface="Arial" panose="020B0604020202020204" pitchFamily="34" charset="0"/>
                <a:cs typeface="Arial" panose="020B0604020202020204" pitchFamily="34" charset="0"/>
              </a:rPr>
              <a:t>Which antibacterial drug exerts its  mechanism of action by inhibiting the  synthesis of bacterial RNA and DNA?</a:t>
            </a:r>
          </a:p>
          <a:p>
            <a:pPr marL="0" indent="0" eaLnBrk="1" hangingPunct="1">
              <a:buFont typeface="Wingdings 2" panose="05020102010507070707" pitchFamily="18" charset="2"/>
              <a:buNone/>
            </a:pPr>
            <a:endParaRPr lang="en-US" sz="28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A. </a:t>
            </a:r>
            <a:r>
              <a:rPr lang="en-US" sz="2400" dirty="0" err="1" smtClean="0">
                <a:latin typeface="Arial" panose="020B0604020202020204" pitchFamily="34" charset="0"/>
                <a:cs typeface="Arial" panose="020B0604020202020204" pitchFamily="34" charset="0"/>
              </a:rPr>
              <a:t>Cephalosporins</a:t>
            </a:r>
            <a:endParaRPr lang="en-US" sz="2400" dirty="0" smtClean="0">
              <a:latin typeface="Arial" panose="020B0604020202020204" pitchFamily="34" charset="0"/>
              <a:cs typeface="Arial" panose="020B0604020202020204" pitchFamily="34" charset="0"/>
            </a:endParaRPr>
          </a:p>
          <a:p>
            <a:pPr marL="0" indent="0" eaLnBrk="1" hangingPunct="1">
              <a:buNone/>
            </a:pPr>
            <a:r>
              <a:rPr lang="en-US" sz="2400" dirty="0" smtClean="0">
                <a:latin typeface="Arial" panose="020B0604020202020204" pitchFamily="34" charset="0"/>
                <a:cs typeface="Arial" panose="020B0604020202020204" pitchFamily="34" charset="0"/>
              </a:rPr>
              <a:t>B. </a:t>
            </a:r>
            <a:r>
              <a:rPr lang="en-US" sz="2400" dirty="0" err="1" smtClean="0">
                <a:latin typeface="Arial" panose="020B0604020202020204" pitchFamily="34" charset="0"/>
                <a:cs typeface="Arial" panose="020B0604020202020204" pitchFamily="34" charset="0"/>
              </a:rPr>
              <a:t>Tetracyclines</a:t>
            </a:r>
            <a:endParaRPr lang="en-US" sz="2400" dirty="0" smtClean="0">
              <a:latin typeface="Arial" panose="020B0604020202020204" pitchFamily="34" charset="0"/>
              <a:cs typeface="Arial" panose="020B0604020202020204" pitchFamily="34" charset="0"/>
            </a:endParaRPr>
          </a:p>
          <a:p>
            <a:pPr marL="0" indent="0" eaLnBrk="1" hangingPunct="1">
              <a:buNone/>
            </a:pPr>
            <a:r>
              <a:rPr lang="en-US" sz="2400" dirty="0" smtClean="0">
                <a:latin typeface="Arial" panose="020B0604020202020204" pitchFamily="34" charset="0"/>
                <a:cs typeface="Arial" panose="020B0604020202020204" pitchFamily="34" charset="0"/>
              </a:rPr>
              <a:t>C. </a:t>
            </a:r>
            <a:r>
              <a:rPr lang="en-US" sz="2400" dirty="0" err="1" smtClean="0">
                <a:latin typeface="Arial" panose="020B0604020202020204" pitchFamily="34" charset="0"/>
                <a:cs typeface="Arial" panose="020B0604020202020204" pitchFamily="34" charset="0"/>
              </a:rPr>
              <a:t>Fluoroquinolones</a:t>
            </a:r>
            <a:endParaRPr lang="en-US" sz="2400" dirty="0" smtClean="0">
              <a:latin typeface="Arial" panose="020B0604020202020204" pitchFamily="34" charset="0"/>
              <a:cs typeface="Arial" panose="020B0604020202020204" pitchFamily="34" charset="0"/>
            </a:endParaRPr>
          </a:p>
          <a:p>
            <a:pPr marL="0" indent="0" eaLnBrk="1" hangingPunct="1">
              <a:buNone/>
            </a:pPr>
            <a:r>
              <a:rPr lang="en-US" sz="2400" dirty="0" smtClean="0">
                <a:latin typeface="Arial" panose="020B0604020202020204" pitchFamily="34" charset="0"/>
                <a:cs typeface="Arial" panose="020B0604020202020204" pitchFamily="34" charset="0"/>
              </a:rPr>
              <a:t>D. Aminoglycosides</a:t>
            </a:r>
          </a:p>
          <a:p>
            <a:pPr eaLnBrk="1" hangingPunct="1"/>
            <a:endParaRPr lang="en-US" dirty="0" smtClean="0"/>
          </a:p>
          <a:p>
            <a:pPr eaLnBrk="1" hangingPunct="1"/>
            <a:endParaRPr lang="en-US" dirty="0" smtClean="0"/>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371600"/>
          </a:xfrm>
        </p:spPr>
        <p:txBody>
          <a:bodyPr/>
          <a:lstStyle/>
          <a:p>
            <a:r>
              <a:rPr lang="en-US" dirty="0" err="1" smtClean="0">
                <a:latin typeface="+mn-lt"/>
              </a:rPr>
              <a:t>Antibacterials</a:t>
            </a:r>
            <a:r>
              <a:rPr lang="en-US" dirty="0" smtClean="0">
                <a:latin typeface="+mn-lt"/>
              </a:rPr>
              <a:t>/Antibiotics (Cont.) </a:t>
            </a:r>
          </a:p>
        </p:txBody>
      </p:sp>
      <p:sp>
        <p:nvSpPr>
          <p:cNvPr id="6147" name="Rectangle 3"/>
          <p:cNvSpPr>
            <a:spLocks noGrp="1" noChangeArrowheads="1"/>
          </p:cNvSpPr>
          <p:nvPr>
            <p:ph type="body" idx="4294967295"/>
          </p:nvPr>
        </p:nvSpPr>
        <p:spPr>
          <a:xfrm>
            <a:off x="685800" y="1371600"/>
            <a:ext cx="7772400" cy="3746500"/>
          </a:xfrm>
        </p:spPr>
        <p:txBody>
          <a:bodyPr>
            <a:normAutofit/>
          </a:bodyPr>
          <a:lstStyle/>
          <a:p>
            <a:pPr eaLnBrk="1" hangingPunct="1">
              <a:spcBef>
                <a:spcPct val="0"/>
              </a:spcBef>
            </a:pPr>
            <a:r>
              <a:rPr lang="en-US" sz="2800" dirty="0" smtClean="0">
                <a:cs typeface="Arial" panose="020B0604020202020204" pitchFamily="34" charset="0"/>
              </a:rPr>
              <a:t>Antibiotics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Bacteriostatic drugs</a:t>
            </a:r>
          </a:p>
          <a:p>
            <a:pPr lvl="2" eaLnBrk="1" hangingPunct="1">
              <a:spcBef>
                <a:spcPct val="0"/>
              </a:spcBef>
            </a:pPr>
            <a:r>
              <a:rPr lang="en-US" dirty="0" smtClean="0">
                <a:cs typeface="Arial" panose="020B0604020202020204" pitchFamily="34" charset="0"/>
              </a:rPr>
              <a:t>Inhibit growth of bacteria</a:t>
            </a:r>
          </a:p>
          <a:p>
            <a:pPr lvl="2" eaLnBrk="1" hangingPunct="1">
              <a:spcBef>
                <a:spcPct val="0"/>
              </a:spcBef>
            </a:pPr>
            <a:r>
              <a:rPr lang="en-US" dirty="0" smtClean="0">
                <a:cs typeface="Arial" panose="020B0604020202020204" pitchFamily="34" charset="0"/>
              </a:rPr>
              <a:t>Tetracycline and sulfonamides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Bactericidal drugs</a:t>
            </a:r>
          </a:p>
          <a:p>
            <a:pPr lvl="2" eaLnBrk="1" hangingPunct="1">
              <a:spcBef>
                <a:spcPct val="0"/>
              </a:spcBef>
            </a:pPr>
            <a:r>
              <a:rPr lang="en-US" dirty="0" smtClean="0">
                <a:cs typeface="Arial" panose="020B0604020202020204" pitchFamily="34" charset="0"/>
              </a:rPr>
              <a:t>Kill bacteria</a:t>
            </a:r>
          </a:p>
          <a:p>
            <a:pPr lvl="2" eaLnBrk="1" hangingPunct="1">
              <a:spcBef>
                <a:spcPct val="0"/>
              </a:spcBef>
            </a:pPr>
            <a:r>
              <a:rPr lang="en-US" dirty="0" err="1" smtClean="0">
                <a:cs typeface="Arial" panose="020B0604020202020204" pitchFamily="34" charset="0"/>
              </a:rPr>
              <a:t>Penicillins</a:t>
            </a:r>
            <a:r>
              <a:rPr lang="en-US" dirty="0" smtClean="0">
                <a:cs typeface="Arial" panose="020B0604020202020204" pitchFamily="34" charset="0"/>
              </a:rPr>
              <a:t> and </a:t>
            </a:r>
            <a:r>
              <a:rPr lang="en-US" dirty="0" err="1" smtClean="0">
                <a:cs typeface="Arial" panose="020B0604020202020204" pitchFamily="34" charset="0"/>
              </a:rPr>
              <a:t>cephalosporins</a:t>
            </a:r>
            <a:endParaRPr lang="en-US"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685800" y="0"/>
            <a:ext cx="7772400" cy="1371600"/>
          </a:xfrm>
        </p:spPr>
        <p:txBody>
          <a:bodyPr/>
          <a:lstStyle/>
          <a:p>
            <a:r>
              <a:rPr lang="en-US" dirty="0" err="1" smtClean="0">
                <a:latin typeface="+mn-lt"/>
              </a:rPr>
              <a:t>Antibacterials</a:t>
            </a:r>
            <a:r>
              <a:rPr lang="en-US" dirty="0" smtClean="0">
                <a:latin typeface="+mn-lt"/>
              </a:rPr>
              <a:t> (Cont.)</a:t>
            </a:r>
          </a:p>
        </p:txBody>
      </p:sp>
      <p:sp>
        <p:nvSpPr>
          <p:cNvPr id="7171" name="Rectangle 1027"/>
          <p:cNvSpPr>
            <a:spLocks noGrp="1" noChangeArrowheads="1"/>
          </p:cNvSpPr>
          <p:nvPr>
            <p:ph type="body" idx="4294967295"/>
          </p:nvPr>
        </p:nvSpPr>
        <p:spPr>
          <a:xfrm>
            <a:off x="685800" y="1371600"/>
            <a:ext cx="7772400" cy="3441700"/>
          </a:xfrm>
        </p:spPr>
        <p:txBody>
          <a:bodyPr>
            <a:normAutofit/>
          </a:bodyPr>
          <a:lstStyle/>
          <a:p>
            <a:pPr eaLnBrk="1" hangingPunct="1">
              <a:spcBef>
                <a:spcPct val="0"/>
              </a:spcBef>
            </a:pPr>
            <a:r>
              <a:rPr lang="en-US" sz="2800" dirty="0" smtClean="0">
                <a:cs typeface="Arial" panose="020B0604020202020204" pitchFamily="34" charset="0"/>
              </a:rPr>
              <a:t>Mechanism of 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Inhibition of bacterial cell wall synthesis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Alteration of membrane permeability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Inhibition of protein synthesis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Inhibition of synthesis of bacterial RNA and DNA</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Interference with metabolism within the cell</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title"/>
          </p:nvPr>
        </p:nvSpPr>
        <p:spPr>
          <a:xfrm>
            <a:off x="838200" y="0"/>
            <a:ext cx="7772400" cy="1371600"/>
          </a:xfrm>
        </p:spPr>
        <p:txBody>
          <a:bodyPr/>
          <a:lstStyle/>
          <a:p>
            <a:r>
              <a:rPr lang="en-US" smtClean="0">
                <a:latin typeface="+mn-lt"/>
              </a:rPr>
              <a:t>Body Defenses</a:t>
            </a:r>
            <a:endParaRPr lang="en-US" dirty="0" smtClean="0">
              <a:latin typeface="+mn-lt"/>
            </a:endParaRPr>
          </a:p>
        </p:txBody>
      </p:sp>
      <p:sp>
        <p:nvSpPr>
          <p:cNvPr id="8195" name="Rectangle 4"/>
          <p:cNvSpPr>
            <a:spLocks noGrp="1" noChangeArrowheads="1"/>
          </p:cNvSpPr>
          <p:nvPr>
            <p:ph type="body" idx="4294967295"/>
          </p:nvPr>
        </p:nvSpPr>
        <p:spPr>
          <a:xfrm>
            <a:off x="685800" y="1371600"/>
            <a:ext cx="7772400" cy="4848225"/>
          </a:xfrm>
        </p:spPr>
        <p:txBody>
          <a:bodyPr>
            <a:normAutofit fontScale="92500" lnSpcReduction="10000"/>
          </a:bodyPr>
          <a:lstStyle/>
          <a:p>
            <a:pPr eaLnBrk="1" hangingPunct="1">
              <a:spcBef>
                <a:spcPct val="0"/>
              </a:spcBef>
            </a:pPr>
            <a:r>
              <a:rPr lang="en-US" sz="3000" dirty="0" smtClean="0">
                <a:cs typeface="Arial" panose="020B0604020202020204" pitchFamily="34" charset="0"/>
              </a:rPr>
              <a:t>Body defenses</a:t>
            </a: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Age</a:t>
            </a: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Nutrition</a:t>
            </a:r>
          </a:p>
          <a:p>
            <a:pPr lvl="1" eaLnBrk="1" hangingPunct="1">
              <a:spcBef>
                <a:spcPct val="0"/>
              </a:spcBef>
              <a:buFont typeface="Wingdings" panose="05000000000000000000" pitchFamily="2" charset="2"/>
              <a:buChar char="Ø"/>
            </a:pPr>
            <a:r>
              <a:rPr lang="en-US" sz="2600" dirty="0" err="1" smtClean="0">
                <a:cs typeface="Arial" panose="020B0604020202020204" pitchFamily="34" charset="0"/>
              </a:rPr>
              <a:t>Immunoglobulins</a:t>
            </a:r>
            <a:endParaRPr lang="en-US" sz="26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Circulation, WBCs</a:t>
            </a: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Organ function</a:t>
            </a:r>
          </a:p>
          <a:p>
            <a:pPr eaLnBrk="1" hangingPunct="1">
              <a:spcBef>
                <a:spcPct val="0"/>
              </a:spcBef>
            </a:pPr>
            <a:r>
              <a:rPr lang="en-US" sz="3000" dirty="0" smtClean="0">
                <a:cs typeface="Arial" panose="020B0604020202020204" pitchFamily="34" charset="0"/>
              </a:rPr>
              <a:t>Resistance to </a:t>
            </a:r>
            <a:r>
              <a:rPr lang="en-US" sz="3000" dirty="0" err="1" smtClean="0">
                <a:cs typeface="Arial" panose="020B0604020202020204" pitchFamily="34" charset="0"/>
              </a:rPr>
              <a:t>antibacterials</a:t>
            </a:r>
            <a:endParaRPr lang="en-US" sz="30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Natural or inherent resistance</a:t>
            </a: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Acquired resistance</a:t>
            </a: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Nosocomial infections</a:t>
            </a: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Cross-resistance</a:t>
            </a: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MRSA</a:t>
            </a: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VREF</a:t>
            </a:r>
          </a:p>
          <a:p>
            <a:pPr lvl="1" eaLnBrk="1" hangingPunct="1">
              <a:spcBef>
                <a:spcPct val="0"/>
              </a:spcBef>
              <a:buFont typeface="Wingdings" panose="05000000000000000000" pitchFamily="2" charset="2"/>
              <a:buChar char="Ø"/>
            </a:pPr>
            <a:r>
              <a:rPr lang="en-US" sz="2600" dirty="0" smtClean="0">
                <a:cs typeface="Arial" panose="020B0604020202020204" pitchFamily="34" charset="0"/>
              </a:rPr>
              <a:t>VRSA</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title"/>
          </p:nvPr>
        </p:nvSpPr>
        <p:spPr>
          <a:xfrm>
            <a:off x="685800" y="0"/>
            <a:ext cx="7772400" cy="1371600"/>
          </a:xfrm>
        </p:spPr>
        <p:txBody>
          <a:bodyPr/>
          <a:lstStyle/>
          <a:p>
            <a:r>
              <a:rPr lang="en-US" smtClean="0">
                <a:latin typeface="+mn-lt"/>
              </a:rPr>
              <a:t>Antibiotic Misuse and Resistance </a:t>
            </a:r>
            <a:endParaRPr lang="en-US" dirty="0" smtClean="0">
              <a:latin typeface="+mn-lt"/>
            </a:endParaRPr>
          </a:p>
        </p:txBody>
      </p:sp>
      <p:sp>
        <p:nvSpPr>
          <p:cNvPr id="9219" name="Rectangle 4"/>
          <p:cNvSpPr>
            <a:spLocks noGrp="1" noChangeArrowheads="1"/>
          </p:cNvSpPr>
          <p:nvPr>
            <p:ph type="body" idx="4294967295"/>
          </p:nvPr>
        </p:nvSpPr>
        <p:spPr>
          <a:xfrm>
            <a:off x="685800" y="1371600"/>
            <a:ext cx="7772400" cy="3748087"/>
          </a:xfrm>
        </p:spPr>
        <p:txBody>
          <a:bodyPr>
            <a:normAutofit/>
          </a:bodyPr>
          <a:lstStyle/>
          <a:p>
            <a:pPr eaLnBrk="1" hangingPunct="1">
              <a:spcBef>
                <a:spcPct val="0"/>
              </a:spcBef>
            </a:pPr>
            <a:r>
              <a:rPr lang="en-US" sz="2800" dirty="0" smtClean="0">
                <a:cs typeface="Arial" panose="020B0604020202020204" pitchFamily="34" charset="0"/>
              </a:rPr>
              <a:t>Viral infections</a:t>
            </a:r>
          </a:p>
          <a:p>
            <a:pPr eaLnBrk="1" hangingPunct="1">
              <a:spcBef>
                <a:spcPct val="0"/>
              </a:spcBef>
            </a:pPr>
            <a:r>
              <a:rPr lang="en-US" sz="2800" dirty="0" smtClean="0">
                <a:cs typeface="Arial" panose="020B0604020202020204" pitchFamily="34" charset="0"/>
              </a:rPr>
              <a:t>No infection is present.</a:t>
            </a:r>
          </a:p>
          <a:p>
            <a:pPr eaLnBrk="1" hangingPunct="1">
              <a:spcBef>
                <a:spcPct val="0"/>
              </a:spcBef>
            </a:pPr>
            <a:r>
              <a:rPr lang="en-US" sz="2800" dirty="0" smtClean="0">
                <a:cs typeface="Arial" panose="020B0604020202020204" pitchFamily="34" charset="0"/>
              </a:rPr>
              <a:t>Incorrectly (e.g., skipping doses, not taking the full antibiotic regimen)</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title"/>
          </p:nvPr>
        </p:nvSpPr>
        <p:spPr>
          <a:xfrm>
            <a:off x="685800" y="0"/>
            <a:ext cx="7772400" cy="1371600"/>
          </a:xfrm>
        </p:spPr>
        <p:txBody>
          <a:bodyPr/>
          <a:lstStyle/>
          <a:p>
            <a:r>
              <a:rPr lang="en-US" dirty="0" smtClean="0">
                <a:latin typeface="+mn-lt"/>
              </a:rPr>
              <a:t>Cross-Resistance and C&amp;S </a:t>
            </a:r>
          </a:p>
        </p:txBody>
      </p:sp>
      <p:sp>
        <p:nvSpPr>
          <p:cNvPr id="10243" name="Rectangle 4"/>
          <p:cNvSpPr>
            <a:spLocks noGrp="1" noChangeArrowheads="1"/>
          </p:cNvSpPr>
          <p:nvPr>
            <p:ph type="body" idx="4294967295"/>
          </p:nvPr>
        </p:nvSpPr>
        <p:spPr>
          <a:xfrm>
            <a:off x="685800" y="1371599"/>
            <a:ext cx="7772400" cy="5029201"/>
          </a:xfrm>
        </p:spPr>
        <p:txBody>
          <a:bodyPr/>
          <a:lstStyle/>
          <a:p>
            <a:pPr eaLnBrk="1" hangingPunct="1">
              <a:spcBef>
                <a:spcPct val="0"/>
              </a:spcBef>
            </a:pPr>
            <a:r>
              <a:rPr lang="en-US" sz="2700" dirty="0" smtClean="0">
                <a:cs typeface="Arial" panose="020B0604020202020204" pitchFamily="34" charset="0"/>
              </a:rPr>
              <a:t>Cross-resistance: Can occur between antibacterial drugs with similar actions</a:t>
            </a:r>
          </a:p>
          <a:p>
            <a:pPr eaLnBrk="1" hangingPunct="1">
              <a:spcBef>
                <a:spcPct val="0"/>
              </a:spcBef>
            </a:pPr>
            <a:r>
              <a:rPr lang="en-US" sz="2700" dirty="0" smtClean="0">
                <a:cs typeface="Arial" panose="020B0604020202020204" pitchFamily="34" charset="0"/>
              </a:rPr>
              <a:t>Culture and sensitivity (C&amp;S): Used to detect the infective microorganism present in a sample (e.g., blood, sputum, swab) and what drug can kill it. The organism causing the infection is determined by culture, and the antibiotics the organism is sensitive to are determined by sensitivity. </a:t>
            </a:r>
          </a:p>
          <a:p>
            <a:pPr eaLnBrk="1" hangingPunct="1">
              <a:spcBef>
                <a:spcPct val="0"/>
              </a:spcBef>
            </a:pPr>
            <a:r>
              <a:rPr lang="en-US" sz="2700" dirty="0" err="1" smtClean="0">
                <a:cs typeface="Arial" panose="020B0604020202020204" pitchFamily="34" charset="0"/>
              </a:rPr>
              <a:t>Multiantibiotic</a:t>
            </a:r>
            <a:r>
              <a:rPr lang="en-US" sz="2700" dirty="0" smtClean="0">
                <a:cs typeface="Arial" panose="020B0604020202020204" pitchFamily="34" charset="0"/>
              </a:rPr>
              <a:t> therapy (daily use of several </a:t>
            </a:r>
            <a:r>
              <a:rPr lang="en-US" sz="2700" dirty="0" err="1" smtClean="0">
                <a:cs typeface="Arial" panose="020B0604020202020204" pitchFamily="34" charset="0"/>
              </a:rPr>
              <a:t>antibacterials</a:t>
            </a:r>
            <a:r>
              <a:rPr lang="en-US" sz="2700" dirty="0" smtClean="0">
                <a:cs typeface="Arial" panose="020B0604020202020204" pitchFamily="34" charset="0"/>
              </a:rPr>
              <a:t>) delays the development of microorganism resistance.</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0"/>
            <a:ext cx="7772400" cy="1371600"/>
          </a:xfrm>
        </p:spPr>
        <p:txBody>
          <a:bodyPr/>
          <a:lstStyle/>
          <a:p>
            <a:r>
              <a:rPr lang="en-US" dirty="0" err="1" smtClean="0">
                <a:latin typeface="+mn-lt"/>
              </a:rPr>
              <a:t>Antibacterials</a:t>
            </a:r>
            <a:r>
              <a:rPr lang="en-US" dirty="0" smtClean="0">
                <a:latin typeface="+mn-lt"/>
              </a:rPr>
              <a:t> (Cont.)</a:t>
            </a:r>
          </a:p>
        </p:txBody>
      </p:sp>
      <p:sp>
        <p:nvSpPr>
          <p:cNvPr id="11267"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Antibiotic combinations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Effects</a:t>
            </a:r>
          </a:p>
          <a:p>
            <a:pPr lvl="2" eaLnBrk="1" hangingPunct="1">
              <a:spcBef>
                <a:spcPct val="0"/>
              </a:spcBef>
            </a:pPr>
            <a:r>
              <a:rPr lang="en-US" dirty="0" smtClean="0">
                <a:cs typeface="Arial" panose="020B0604020202020204" pitchFamily="34" charset="0"/>
              </a:rPr>
              <a:t>Additive: effect is doubled.</a:t>
            </a:r>
          </a:p>
          <a:p>
            <a:pPr lvl="2" eaLnBrk="1" hangingPunct="1">
              <a:spcBef>
                <a:spcPct val="0"/>
              </a:spcBef>
            </a:pPr>
            <a:r>
              <a:rPr lang="en-US" dirty="0" err="1" smtClean="0">
                <a:cs typeface="Arial" panose="020B0604020202020204" pitchFamily="34" charset="0"/>
              </a:rPr>
              <a:t>Potentiative</a:t>
            </a:r>
            <a:r>
              <a:rPr lang="en-US" dirty="0" smtClean="0">
                <a:cs typeface="Arial" panose="020B0604020202020204" pitchFamily="34" charset="0"/>
              </a:rPr>
              <a:t>: one potentiates effect of other.</a:t>
            </a:r>
          </a:p>
          <a:p>
            <a:pPr lvl="2" eaLnBrk="1" hangingPunct="1">
              <a:spcBef>
                <a:spcPct val="0"/>
              </a:spcBef>
            </a:pPr>
            <a:r>
              <a:rPr lang="en-US" dirty="0" smtClean="0">
                <a:cs typeface="Arial" panose="020B0604020202020204" pitchFamily="34" charset="0"/>
              </a:rPr>
              <a:t>Antagonistic: if one bactericidal and one bacteriostatic, desired effect is diminished.</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 Diagonal">
  <a:themeElements>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fontScheme name="Blue Diago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
      <a:clrScheme name="Blue Diagonal 5">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FFFF"/>
        </a:hlink>
        <a:folHlink>
          <a:srgbClr val="CCE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5560</TotalTime>
  <Words>2709</Words>
  <Application>Microsoft Office PowerPoint</Application>
  <PresentationFormat>On-screen Show (4:3)</PresentationFormat>
  <Paragraphs>355</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ＭＳ Ｐゴシック</vt:lpstr>
      <vt:lpstr>Arial</vt:lpstr>
      <vt:lpstr>Times New Roman</vt:lpstr>
      <vt:lpstr>Wingdings</vt:lpstr>
      <vt:lpstr>Wingdings 2</vt:lpstr>
      <vt:lpstr>Wingdings 3</vt:lpstr>
      <vt:lpstr>Blue Diagonal</vt:lpstr>
      <vt:lpstr>Chapter 29</vt:lpstr>
      <vt:lpstr>Pathophysiology</vt:lpstr>
      <vt:lpstr>Antibacterials/Antibiotics </vt:lpstr>
      <vt:lpstr>Antibacterials/Antibiotics (Cont.) </vt:lpstr>
      <vt:lpstr>Antibacterials (Cont.)</vt:lpstr>
      <vt:lpstr>Body Defenses</vt:lpstr>
      <vt:lpstr>Antibiotic Misuse and Resistance </vt:lpstr>
      <vt:lpstr>Cross-Resistance and C&amp;S </vt:lpstr>
      <vt:lpstr>Antibacterials (Cont.)</vt:lpstr>
      <vt:lpstr>Antibacterials (Cont.)</vt:lpstr>
      <vt:lpstr>Antibacterials (Cont.)</vt:lpstr>
      <vt:lpstr>Antibacterials (Cont.)</vt:lpstr>
      <vt:lpstr>Penicillins</vt:lpstr>
      <vt:lpstr>Penicillins (Cont.)</vt:lpstr>
      <vt:lpstr>Penicillins (Cont.) </vt:lpstr>
      <vt:lpstr>Penicillins (Cont.) </vt:lpstr>
      <vt:lpstr>Penicillins (Cont.) </vt:lpstr>
      <vt:lpstr>Nursing Process: Penicillins  </vt:lpstr>
      <vt:lpstr>Penicillins (Cont.)</vt:lpstr>
      <vt:lpstr>Cephalosporins</vt:lpstr>
      <vt:lpstr>Cephalosporins (Cont.)</vt:lpstr>
      <vt:lpstr>Cephalosporins (Cont.)</vt:lpstr>
      <vt:lpstr>Cephalosporins (Cont.)</vt:lpstr>
      <vt:lpstr>Cephalosporins (Cont.)</vt:lpstr>
      <vt:lpstr>Cephalosporins (Cont.)</vt:lpstr>
      <vt:lpstr>Nursing Process: Cephalosporins </vt:lpstr>
      <vt:lpstr>Cephalosporins (Cont.)</vt:lpstr>
      <vt:lpstr>Practice Question #1</vt:lpstr>
      <vt:lpstr>Practice Question #2</vt:lpstr>
      <vt:lpstr>Practice Question #3</vt:lpstr>
      <vt:lpstr>Practice Question #4</vt:lpstr>
      <vt:lpstr>Practice Question #5</vt:lpstr>
      <vt:lpstr>Practice Question #6</vt:lpstr>
      <vt:lpstr>Practice Question #7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28</dc:title>
  <dc:creator>Owner</dc:creator>
  <cp:lastModifiedBy>Karan Singh Rawat</cp:lastModifiedBy>
  <cp:revision>180</cp:revision>
  <dcterms:created xsi:type="dcterms:W3CDTF">2002-04-17T15:01:27Z</dcterms:created>
  <dcterms:modified xsi:type="dcterms:W3CDTF">2014-01-07T11:51:38Z</dcterms:modified>
</cp:coreProperties>
</file>