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5"/>
  </p:notes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261" r:id="rId53"/>
    <p:sldId id="262" r:id="rId54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2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56E"/>
    <a:srgbClr val="A5A5A5"/>
    <a:srgbClr val="5AB96E"/>
    <a:srgbClr val="005528"/>
    <a:srgbClr val="EB4600"/>
    <a:srgbClr val="0F3A9A"/>
    <a:srgbClr val="D9ECE4"/>
    <a:srgbClr val="00984A"/>
    <a:srgbClr val="0F3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2" autoAdjust="0"/>
    <p:restoredTop sz="95337" autoAdjust="0"/>
  </p:normalViewPr>
  <p:slideViewPr>
    <p:cSldViewPr>
      <p:cViewPr varScale="1">
        <p:scale>
          <a:sx n="108" d="100"/>
          <a:sy n="108" d="100"/>
        </p:scale>
        <p:origin x="-1620" y="-78"/>
      </p:cViewPr>
      <p:guideLst>
        <p:guide orient="horz" pos="2352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F38685C-C7CB-4D7F-90D6-FA26A318A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262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65C8532-69D0-489B-8230-ECC3107B2730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63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C1C4E52-BFCC-4854-BA42-3FA1FF5AB030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3754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9B10ADE2-93AF-4D90-A46B-58430D1059E1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2474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96105A0A-12D0-41C7-9AFB-BA0EF248EBB8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8985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E3CB646-591C-4014-9215-0E46D2DFE19B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1405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A20AB37F-C0DF-4C57-A8C2-97081E4C8080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668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17FA819-147F-4AF5-8C37-12C286E3F1C3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4946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997C9B41-9839-4696-8DEF-7F65498F99C3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2286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325AD4A4-C001-40D9-9EEC-0AEA8604620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2361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304E8726-DC62-487C-A178-3D71B5983B5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7192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C335B69-DE5A-4BD5-8119-905E6C4FAC92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724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3E13116-FBF8-4894-8367-9FF13FC67E2A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5606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C23457F-D989-48EE-8D89-554EAEDD8FE2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3158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C854499-C168-49D8-87E2-AFF70147A309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1691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7E66AD18-5ED8-4938-A3DF-543C9908BE2E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78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49C69A6-ECAE-4B72-92D3-F04EC5D2E869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4696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7AB5AB2F-2F3C-4190-93BB-0B553852190B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5167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A56EC65E-6A28-487E-9944-09674D3F8A30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1069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1DE350A-FBE6-4172-B96D-84EA3BB4D54E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5353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C61BE137-6A75-4815-A630-D71C3C2E8939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99673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15FED2A-4D8B-4B15-9215-A230126E6196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4773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5392506-9985-4E4E-915C-A687FF5397CB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1029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C2A215D-BC90-4BD1-B960-D68FCB4E2CB4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86661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70DB251-4AD7-466F-B7D5-4EEDE717B202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77894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4DF07B77-C16E-43CD-A97E-60D45F020C0A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78163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DDAC72C-A7B6-41F1-81AB-FF78A1C17DE7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40446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4CEC144-AD3C-428D-8422-B150650079FA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74984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F43DD536-CDA4-486C-903F-7E0A59408AA0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19347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82D49397-F0CC-4610-97AC-FBFEB7F1D176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51329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A8ACFD6-008C-4794-BC5E-0293BBC2DF0B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08264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BCC752F8-C8E1-4CD2-8FB6-6F2037B99201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91417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0014BB9-61DE-4338-B32D-6ABFE569A794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00186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D517106E-0706-4973-85B1-DAD165839D45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346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E920EBC-0053-4707-B7F5-A50957D7534F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17800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70ECDB29-56E7-4FEF-ACBE-5726030338A0}" type="slidenum">
              <a:rPr lang="en-US" altLang="en-US" sz="1200" smtClean="0"/>
              <a:pPr/>
              <a:t>40</a:t>
            </a:fld>
            <a:endParaRPr lang="en-US" alt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85269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9C9E881-AA91-4305-8EEE-409A08C19C89}" type="slidenum">
              <a:rPr lang="en-US" altLang="en-US" sz="1200" smtClean="0"/>
              <a:pPr/>
              <a:t>41</a:t>
            </a:fld>
            <a:endParaRPr lang="en-US" altLang="en-US" sz="12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69858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459B323-0935-4FA7-BCAD-4B5DE1D282EF}" type="slidenum">
              <a:rPr lang="en-US" altLang="en-US" sz="1200" smtClean="0"/>
              <a:pPr/>
              <a:t>42</a:t>
            </a:fld>
            <a:endParaRPr lang="en-US" altLang="en-US" sz="12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2037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E6D8755-7D7F-407C-B4FD-F352A4889C59}" type="slidenum">
              <a:rPr lang="en-US" altLang="en-US" sz="1200" smtClean="0"/>
              <a:pPr/>
              <a:t>43</a:t>
            </a:fld>
            <a:endParaRPr lang="en-US" altLang="en-US" sz="12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6674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1230690-2429-4E0B-81EA-4232AEAE5A8D}" type="slidenum">
              <a:rPr lang="en-US" altLang="en-US" sz="1200" smtClean="0"/>
              <a:pPr/>
              <a:t>44</a:t>
            </a:fld>
            <a:endParaRPr lang="en-US" altLang="en-US" sz="12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23750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C1FB482-258D-424E-ACE5-5E7B2959E422}" type="slidenum">
              <a:rPr lang="en-US" altLang="en-US" sz="1200" smtClean="0"/>
              <a:pPr/>
              <a:t>45</a:t>
            </a:fld>
            <a:endParaRPr lang="en-US" altLang="en-US" sz="12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149639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EB974185-F659-4AAB-B369-397AA8F4289E}" type="slidenum">
              <a:rPr lang="en-US" altLang="en-US" sz="1200" smtClean="0"/>
              <a:pPr/>
              <a:t>46</a:t>
            </a:fld>
            <a:endParaRPr lang="en-US" altLang="en-US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84419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19E20EC-E576-4DC6-A80A-DE84E672CFC3}" type="slidenum">
              <a:rPr lang="en-US" altLang="en-US" sz="1200" smtClean="0"/>
              <a:pPr/>
              <a:t>47</a:t>
            </a:fld>
            <a:endParaRPr lang="en-US" alt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20462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A74F6EB-653B-4653-BE94-D4F4A2495A21}" type="slidenum">
              <a:rPr lang="en-US" altLang="en-US" sz="1200" smtClean="0"/>
              <a:pPr/>
              <a:t>48</a:t>
            </a:fld>
            <a:endParaRPr lang="en-US" alt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4612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B8B5AD3D-3057-48CB-9DBB-046F6EDD7430}" type="slidenum">
              <a:rPr lang="en-US" altLang="en-US" sz="1200" smtClean="0"/>
              <a:pPr/>
              <a:t>49</a:t>
            </a:fld>
            <a:endParaRPr lang="en-US" altLang="en-US" sz="120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380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204EAAA2-B3EA-41EC-8DD7-CFA860D47821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754179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D8214B29-4E75-4548-AB46-A96EE1AB8965}" type="slidenum">
              <a:rPr lang="en-US" altLang="en-US" sz="1200" smtClean="0"/>
              <a:pPr/>
              <a:t>50</a:t>
            </a:fld>
            <a:endParaRPr lang="en-US" altLang="en-US" sz="12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15173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A8AAD85-F581-4F3C-B3DD-54121A0C2CC4}" type="slidenum">
              <a:rPr lang="en-US" altLang="en-US" sz="1200" smtClean="0"/>
              <a:pPr/>
              <a:t>51</a:t>
            </a:fld>
            <a:endParaRPr lang="en-US" altLang="en-US" sz="120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6731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B583218F-9DBC-494B-9C0C-D712D43816A6}" type="slidenum">
              <a:rPr lang="en-US" altLang="en-US" sz="1200" smtClean="0"/>
              <a:pPr/>
              <a:t>52</a:t>
            </a:fld>
            <a:endParaRPr lang="en-US" altLang="en-US" sz="120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124873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1788C6EB-FADC-4D46-8EAB-CF38F0F3C95E}" type="slidenum">
              <a:rPr lang="en-US" altLang="en-US" sz="1200" smtClean="0"/>
              <a:pPr/>
              <a:t>53</a:t>
            </a:fld>
            <a:endParaRPr lang="en-US" altLang="en-US" sz="120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0056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4429D65-3A19-41EC-B116-355F8217AC68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0825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075E2CF1-D0A7-4753-9E13-5A60C7A5FADC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383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5941BBF2-7C87-48DB-B05E-FB7D9D21180F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6651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fld id="{6DDB30AA-C11C-41E1-8551-95A41FC94516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718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5"/>
          <p:cNvSpPr>
            <a:spLocks noChangeArrowheads="1"/>
          </p:cNvSpPr>
          <p:nvPr userDrawn="1"/>
        </p:nvSpPr>
        <p:spPr bwMode="auto">
          <a:xfrm>
            <a:off x="0" y="2057400"/>
            <a:ext cx="9144000" cy="4800600"/>
          </a:xfrm>
          <a:prstGeom prst="rect">
            <a:avLst/>
          </a:prstGeom>
          <a:solidFill>
            <a:srgbClr val="0F31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136525"/>
            <a:ext cx="9131300" cy="914400"/>
          </a:xfrm>
          <a:prstGeom prst="rect">
            <a:avLst/>
          </a:prstGeom>
          <a:gradFill rotWithShape="0">
            <a:gsLst>
              <a:gs pos="0">
                <a:srgbClr val="00984A"/>
              </a:gs>
              <a:gs pos="50000">
                <a:srgbClr val="D9ECE4"/>
              </a:gs>
              <a:gs pos="100000">
                <a:srgbClr val="00984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Line 43"/>
          <p:cNvSpPr>
            <a:spLocks noChangeShapeType="1"/>
          </p:cNvSpPr>
          <p:nvPr userDrawn="1"/>
        </p:nvSpPr>
        <p:spPr bwMode="auto">
          <a:xfrm>
            <a:off x="2101850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86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7"/>
          <p:cNvSpPr>
            <a:spLocks noChangeShapeType="1"/>
          </p:cNvSpPr>
          <p:nvPr userDrawn="1"/>
        </p:nvSpPr>
        <p:spPr bwMode="auto">
          <a:xfrm>
            <a:off x="2101850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1"/>
          <p:cNvSpPr>
            <a:spLocks noChangeShapeType="1"/>
          </p:cNvSpPr>
          <p:nvPr userDrawn="1"/>
        </p:nvSpPr>
        <p:spPr bwMode="auto">
          <a:xfrm>
            <a:off x="3746500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2"/>
          <p:cNvSpPr>
            <a:spLocks noChangeShapeType="1"/>
          </p:cNvSpPr>
          <p:nvPr userDrawn="1"/>
        </p:nvSpPr>
        <p:spPr bwMode="auto">
          <a:xfrm>
            <a:off x="5392738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 userDrawn="1"/>
        </p:nvSpPr>
        <p:spPr bwMode="auto">
          <a:xfrm>
            <a:off x="7037388" y="1050925"/>
            <a:ext cx="0" cy="10048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 userDrawn="1"/>
        </p:nvSpPr>
        <p:spPr bwMode="auto">
          <a:xfrm>
            <a:off x="7037388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3"/>
          <p:cNvSpPr>
            <a:spLocks noChangeShapeType="1"/>
          </p:cNvSpPr>
          <p:nvPr userDrawn="1"/>
        </p:nvSpPr>
        <p:spPr bwMode="auto">
          <a:xfrm>
            <a:off x="5392738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4"/>
          <p:cNvSpPr>
            <a:spLocks noChangeShapeType="1"/>
          </p:cNvSpPr>
          <p:nvPr userDrawn="1"/>
        </p:nvSpPr>
        <p:spPr bwMode="auto">
          <a:xfrm>
            <a:off x="3746500" y="2376488"/>
            <a:ext cx="0" cy="3748087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6"/>
          <p:cNvSpPr>
            <a:spLocks noChangeShapeType="1"/>
          </p:cNvSpPr>
          <p:nvPr userDrawn="1"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4"/>
          <p:cNvSpPr>
            <a:spLocks noChangeArrowheads="1"/>
          </p:cNvSpPr>
          <p:nvPr userDrawn="1"/>
        </p:nvSpPr>
        <p:spPr bwMode="auto">
          <a:xfrm>
            <a:off x="76200" y="6537325"/>
            <a:ext cx="1982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l">
              <a:defRPr/>
            </a:pPr>
            <a:r>
              <a:rPr lang="en-US" altLang="en-US" sz="1000" smtClean="0">
                <a:solidFill>
                  <a:srgbClr val="F8F8F8"/>
                </a:solidFill>
              </a:rPr>
              <a:t>© 2015 Pearson Education, Inc.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563" y="227013"/>
            <a:ext cx="8775700" cy="731837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309331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146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411163"/>
            <a:ext cx="2193925" cy="5986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411163"/>
            <a:ext cx="6429375" cy="5986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987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8730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953943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644650"/>
            <a:ext cx="41290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44650"/>
            <a:ext cx="4129087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9928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7807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5891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6114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80833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46627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8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36525"/>
            <a:ext cx="9131300" cy="1279525"/>
          </a:xfrm>
          <a:prstGeom prst="rect">
            <a:avLst/>
          </a:prstGeom>
          <a:gradFill rotWithShape="0">
            <a:gsLst>
              <a:gs pos="0">
                <a:srgbClr val="00984A"/>
              </a:gs>
              <a:gs pos="50000">
                <a:srgbClr val="D9ECE4"/>
              </a:gs>
              <a:gs pos="100000">
                <a:srgbClr val="00984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411163"/>
            <a:ext cx="87757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644650"/>
            <a:ext cx="84105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76200" y="6537325"/>
            <a:ext cx="1982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l">
              <a:defRPr/>
            </a:pPr>
            <a:r>
              <a:rPr lang="en-US" altLang="en-US" sz="1000" smtClean="0">
                <a:solidFill>
                  <a:srgbClr val="F8F8F8"/>
                </a:solidFill>
              </a:rPr>
              <a:t>© 2015 Pearson Education, Inc.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F3A9A"/>
          </a:solidFill>
          <a:latin typeface="Arial" charset="0"/>
          <a:ea typeface="Geneva" charset="0"/>
          <a:cs typeface="Geneva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2049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8907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3pPr>
      <a:lvl4pPr marL="25765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4pPr>
      <a:lvl5pPr marL="3262313" indent="-571500" algn="l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5pPr>
      <a:lvl6pPr marL="37195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6pPr>
      <a:lvl7pPr marL="41767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7pPr>
      <a:lvl8pPr marL="46339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8pPr>
      <a:lvl9pPr marL="5091113" indent="-571500" algn="l" rtl="0" fontAlgn="base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2.xml"/><Relationship Id="rId18" Type="http://schemas.openxmlformats.org/officeDocument/2006/relationships/slide" Target="slide32.xml"/><Relationship Id="rId26" Type="http://schemas.openxmlformats.org/officeDocument/2006/relationships/slide" Target="slide48.xml"/><Relationship Id="rId3" Type="http://schemas.openxmlformats.org/officeDocument/2006/relationships/slide" Target="slide4.xml"/><Relationship Id="rId21" Type="http://schemas.openxmlformats.org/officeDocument/2006/relationships/slide" Target="slide38.xml"/><Relationship Id="rId7" Type="http://schemas.openxmlformats.org/officeDocument/2006/relationships/slide" Target="slide10.xml"/><Relationship Id="rId12" Type="http://schemas.openxmlformats.org/officeDocument/2006/relationships/slide" Target="slide20.xml"/><Relationship Id="rId17" Type="http://schemas.openxmlformats.org/officeDocument/2006/relationships/slide" Target="slide30.xml"/><Relationship Id="rId25" Type="http://schemas.openxmlformats.org/officeDocument/2006/relationships/slide" Target="slide46.xml"/><Relationship Id="rId2" Type="http://schemas.openxmlformats.org/officeDocument/2006/relationships/notesSlide" Target="../notesSlides/notesSlide1.xml"/><Relationship Id="rId16" Type="http://schemas.openxmlformats.org/officeDocument/2006/relationships/slide" Target="slide28.xml"/><Relationship Id="rId20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8.xml"/><Relationship Id="rId24" Type="http://schemas.openxmlformats.org/officeDocument/2006/relationships/slide" Target="slide44.xml"/><Relationship Id="rId5" Type="http://schemas.openxmlformats.org/officeDocument/2006/relationships/slide" Target="slide6.xml"/><Relationship Id="rId15" Type="http://schemas.openxmlformats.org/officeDocument/2006/relationships/slide" Target="slide26.xml"/><Relationship Id="rId23" Type="http://schemas.openxmlformats.org/officeDocument/2006/relationships/slide" Target="slide42.xml"/><Relationship Id="rId28" Type="http://schemas.openxmlformats.org/officeDocument/2006/relationships/slide" Target="slide52.xml"/><Relationship Id="rId10" Type="http://schemas.openxmlformats.org/officeDocument/2006/relationships/slide" Target="slide16.xml"/><Relationship Id="rId19" Type="http://schemas.openxmlformats.org/officeDocument/2006/relationships/slide" Target="slide34.xml"/><Relationship Id="rId4" Type="http://schemas.openxmlformats.org/officeDocument/2006/relationships/slide" Target="slide2.xml"/><Relationship Id="rId9" Type="http://schemas.openxmlformats.org/officeDocument/2006/relationships/slide" Target="slide14.xml"/><Relationship Id="rId14" Type="http://schemas.openxmlformats.org/officeDocument/2006/relationships/slide" Target="slide24.xml"/><Relationship Id="rId22" Type="http://schemas.openxmlformats.org/officeDocument/2006/relationships/slide" Target="slide40.xml"/><Relationship Id="rId27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Chapter 5 – The Integumentary System</a:t>
            </a:r>
            <a:endParaRPr lang="en-US" altLang="en-US" dirty="0" smtClean="0"/>
          </a:p>
        </p:txBody>
      </p:sp>
      <p:sp>
        <p:nvSpPr>
          <p:cNvPr id="3075" name="Text Box 30"/>
          <p:cNvSpPr txBox="1">
            <a:spLocks noChangeArrowheads="1"/>
          </p:cNvSpPr>
          <p:nvPr/>
        </p:nvSpPr>
        <p:spPr bwMode="auto">
          <a:xfrm>
            <a:off x="460496" y="1141413"/>
            <a:ext cx="1538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It’s Only </a:t>
            </a:r>
          </a:p>
          <a:p>
            <a:pPr algn="ctr"/>
            <a:r>
              <a:rPr lang="en-US" sz="1600" b="1" dirty="0"/>
              <a:t>Skin Deep</a:t>
            </a:r>
          </a:p>
        </p:txBody>
      </p:sp>
      <p:sp>
        <p:nvSpPr>
          <p:cNvPr id="3076" name="Text Box 31"/>
          <p:cNvSpPr txBox="1">
            <a:spLocks noChangeArrowheads="1"/>
          </p:cNvSpPr>
          <p:nvPr/>
        </p:nvSpPr>
        <p:spPr bwMode="auto">
          <a:xfrm>
            <a:off x="228600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Epidermis</a:t>
            </a:r>
          </a:p>
        </p:txBody>
      </p:sp>
      <p:sp>
        <p:nvSpPr>
          <p:cNvPr id="3077" name="Text Box 32"/>
          <p:cNvSpPr txBox="1">
            <a:spLocks noChangeArrowheads="1"/>
          </p:cNvSpPr>
          <p:nvPr/>
        </p:nvSpPr>
        <p:spPr bwMode="auto">
          <a:xfrm>
            <a:off x="393065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Under </a:t>
            </a:r>
          </a:p>
          <a:p>
            <a:pPr algn="ctr"/>
            <a:r>
              <a:rPr lang="en-US" sz="1600" b="1" dirty="0"/>
              <a:t>My Skin</a:t>
            </a:r>
          </a:p>
        </p:txBody>
      </p:sp>
      <p:sp>
        <p:nvSpPr>
          <p:cNvPr id="3078" name="Text Box 33"/>
          <p:cNvSpPr txBox="1">
            <a:spLocks noChangeArrowheads="1"/>
          </p:cNvSpPr>
          <p:nvPr/>
        </p:nvSpPr>
        <p:spPr bwMode="auto">
          <a:xfrm>
            <a:off x="721995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Disorders &amp; Disease</a:t>
            </a:r>
          </a:p>
        </p:txBody>
      </p:sp>
      <p:sp>
        <p:nvSpPr>
          <p:cNvPr id="3079" name="Text Box 34"/>
          <p:cNvSpPr txBox="1">
            <a:spLocks noChangeArrowheads="1"/>
          </p:cNvSpPr>
          <p:nvPr/>
        </p:nvSpPr>
        <p:spPr bwMode="auto">
          <a:xfrm>
            <a:off x="5575300" y="1141413"/>
            <a:ext cx="127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sz="1600" b="1" dirty="0"/>
              <a:t>Glands, Hair, and Nails</a:t>
            </a:r>
          </a:p>
        </p:txBody>
      </p:sp>
      <p:sp>
        <p:nvSpPr>
          <p:cNvPr id="3080" name="Text Box 36"/>
          <p:cNvSpPr txBox="1">
            <a:spLocks noChangeArrowheads="1"/>
          </p:cNvSpPr>
          <p:nvPr/>
        </p:nvSpPr>
        <p:spPr bwMode="auto">
          <a:xfrm>
            <a:off x="639763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3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1" name="Text Box 37"/>
          <p:cNvSpPr txBox="1">
            <a:spLocks noChangeArrowheads="1"/>
          </p:cNvSpPr>
          <p:nvPr/>
        </p:nvSpPr>
        <p:spPr bwMode="auto">
          <a:xfrm>
            <a:off x="639763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 dirty="0">
                <a:solidFill>
                  <a:srgbClr val="EB4600"/>
                </a:solidFill>
                <a:hlinkClick r:id="rId4" action="ppaction://hlinksldjump"/>
              </a:rPr>
              <a:t>$100</a:t>
            </a:r>
            <a:endParaRPr lang="en-US" alt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3082" name="Text Box 38"/>
          <p:cNvSpPr txBox="1">
            <a:spLocks noChangeArrowheads="1"/>
          </p:cNvSpPr>
          <p:nvPr/>
        </p:nvSpPr>
        <p:spPr bwMode="auto">
          <a:xfrm>
            <a:off x="639763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5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3" name="Text Box 39"/>
          <p:cNvSpPr txBox="1">
            <a:spLocks noChangeArrowheads="1"/>
          </p:cNvSpPr>
          <p:nvPr/>
        </p:nvSpPr>
        <p:spPr bwMode="auto">
          <a:xfrm>
            <a:off x="639763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6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4" name="Text Box 40"/>
          <p:cNvSpPr txBox="1">
            <a:spLocks noChangeArrowheads="1"/>
          </p:cNvSpPr>
          <p:nvPr/>
        </p:nvSpPr>
        <p:spPr bwMode="auto">
          <a:xfrm>
            <a:off x="639763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7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5" name="Text Box 41"/>
          <p:cNvSpPr txBox="1">
            <a:spLocks noChangeArrowheads="1"/>
          </p:cNvSpPr>
          <p:nvPr/>
        </p:nvSpPr>
        <p:spPr bwMode="auto">
          <a:xfrm>
            <a:off x="2284413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8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6" name="Text Box 42"/>
          <p:cNvSpPr txBox="1">
            <a:spLocks noChangeArrowheads="1"/>
          </p:cNvSpPr>
          <p:nvPr/>
        </p:nvSpPr>
        <p:spPr bwMode="auto">
          <a:xfrm>
            <a:off x="2284413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9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7" name="Text Box 43"/>
          <p:cNvSpPr txBox="1">
            <a:spLocks noChangeArrowheads="1"/>
          </p:cNvSpPr>
          <p:nvPr/>
        </p:nvSpPr>
        <p:spPr bwMode="auto">
          <a:xfrm>
            <a:off x="2284413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0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8" name="Text Box 44"/>
          <p:cNvSpPr txBox="1">
            <a:spLocks noChangeArrowheads="1"/>
          </p:cNvSpPr>
          <p:nvPr/>
        </p:nvSpPr>
        <p:spPr bwMode="auto">
          <a:xfrm>
            <a:off x="2284413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1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89" name="Text Box 45"/>
          <p:cNvSpPr txBox="1">
            <a:spLocks noChangeArrowheads="1"/>
          </p:cNvSpPr>
          <p:nvPr/>
        </p:nvSpPr>
        <p:spPr bwMode="auto">
          <a:xfrm>
            <a:off x="2284413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2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0" name="Text Box 46"/>
          <p:cNvSpPr txBox="1">
            <a:spLocks noChangeArrowheads="1"/>
          </p:cNvSpPr>
          <p:nvPr/>
        </p:nvSpPr>
        <p:spPr bwMode="auto">
          <a:xfrm>
            <a:off x="393065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 dirty="0">
                <a:solidFill>
                  <a:srgbClr val="EB4600"/>
                </a:solidFill>
                <a:hlinkClick r:id="rId13" action="ppaction://hlinksldjump"/>
              </a:rPr>
              <a:t>$100</a:t>
            </a:r>
            <a:endParaRPr lang="en-US" altLang="en-US" sz="3000" b="1" u="sng" dirty="0">
              <a:solidFill>
                <a:srgbClr val="EB4600"/>
              </a:solidFill>
            </a:endParaRPr>
          </a:p>
        </p:txBody>
      </p:sp>
      <p:sp>
        <p:nvSpPr>
          <p:cNvPr id="3091" name="Text Box 47"/>
          <p:cNvSpPr txBox="1">
            <a:spLocks noChangeArrowheads="1"/>
          </p:cNvSpPr>
          <p:nvPr/>
        </p:nvSpPr>
        <p:spPr bwMode="auto">
          <a:xfrm>
            <a:off x="393065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4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2" name="Text Box 48"/>
          <p:cNvSpPr txBox="1">
            <a:spLocks noChangeArrowheads="1"/>
          </p:cNvSpPr>
          <p:nvPr/>
        </p:nvSpPr>
        <p:spPr bwMode="auto">
          <a:xfrm>
            <a:off x="393065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5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3" name="Text Box 49"/>
          <p:cNvSpPr txBox="1">
            <a:spLocks noChangeArrowheads="1"/>
          </p:cNvSpPr>
          <p:nvPr/>
        </p:nvSpPr>
        <p:spPr bwMode="auto">
          <a:xfrm>
            <a:off x="393065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6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4" name="Text Box 50"/>
          <p:cNvSpPr txBox="1">
            <a:spLocks noChangeArrowheads="1"/>
          </p:cNvSpPr>
          <p:nvPr/>
        </p:nvSpPr>
        <p:spPr bwMode="auto">
          <a:xfrm>
            <a:off x="393065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7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5" name="Text Box 51"/>
          <p:cNvSpPr txBox="1">
            <a:spLocks noChangeArrowheads="1"/>
          </p:cNvSpPr>
          <p:nvPr/>
        </p:nvSpPr>
        <p:spPr bwMode="auto">
          <a:xfrm>
            <a:off x="556260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8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6" name="Text Box 52"/>
          <p:cNvSpPr txBox="1">
            <a:spLocks noChangeArrowheads="1"/>
          </p:cNvSpPr>
          <p:nvPr/>
        </p:nvSpPr>
        <p:spPr bwMode="auto">
          <a:xfrm>
            <a:off x="557530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19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7" name="Text Box 53"/>
          <p:cNvSpPr txBox="1">
            <a:spLocks noChangeArrowheads="1"/>
          </p:cNvSpPr>
          <p:nvPr/>
        </p:nvSpPr>
        <p:spPr bwMode="auto">
          <a:xfrm>
            <a:off x="557530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0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8" name="Text Box 54"/>
          <p:cNvSpPr txBox="1">
            <a:spLocks noChangeArrowheads="1"/>
          </p:cNvSpPr>
          <p:nvPr/>
        </p:nvSpPr>
        <p:spPr bwMode="auto">
          <a:xfrm>
            <a:off x="557530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1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099" name="Text Box 55"/>
          <p:cNvSpPr txBox="1">
            <a:spLocks noChangeArrowheads="1"/>
          </p:cNvSpPr>
          <p:nvPr/>
        </p:nvSpPr>
        <p:spPr bwMode="auto">
          <a:xfrm>
            <a:off x="557530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2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7219950" y="240347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38100" dist="35921" dir="2700000" algn="ctr" rotWithShape="0">
                    <a:schemeClr val="bg1">
                      <a:alpha val="44000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en-US" sz="3000" b="1" u="sng">
                <a:solidFill>
                  <a:srgbClr val="EB4600"/>
                </a:solidFill>
                <a:hlinkClick r:id="rId23" action="ppaction://hlinksldjump"/>
              </a:rPr>
              <a:t>$100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1" name="Text Box 57"/>
          <p:cNvSpPr txBox="1">
            <a:spLocks noChangeArrowheads="1"/>
          </p:cNvSpPr>
          <p:nvPr/>
        </p:nvSpPr>
        <p:spPr bwMode="auto">
          <a:xfrm>
            <a:off x="7219950" y="3179763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4" action="ppaction://hlinksldjump"/>
              </a:rPr>
              <a:t>$200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2" name="Text Box 58"/>
          <p:cNvSpPr txBox="1">
            <a:spLocks noChangeArrowheads="1"/>
          </p:cNvSpPr>
          <p:nvPr/>
        </p:nvSpPr>
        <p:spPr bwMode="auto">
          <a:xfrm>
            <a:off x="7219950" y="3957638"/>
            <a:ext cx="1279525" cy="547687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5" action="ppaction://hlinksldjump"/>
              </a:rPr>
              <a:t>$300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3" name="Text Box 59"/>
          <p:cNvSpPr txBox="1">
            <a:spLocks noChangeArrowheads="1"/>
          </p:cNvSpPr>
          <p:nvPr/>
        </p:nvSpPr>
        <p:spPr bwMode="auto">
          <a:xfrm>
            <a:off x="7219950" y="4733925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6" action="ppaction://hlinksldjump"/>
              </a:rPr>
              <a:t>$400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4" name="Text Box 60"/>
          <p:cNvSpPr txBox="1">
            <a:spLocks noChangeArrowheads="1"/>
          </p:cNvSpPr>
          <p:nvPr/>
        </p:nvSpPr>
        <p:spPr bwMode="auto">
          <a:xfrm>
            <a:off x="7219950" y="5511800"/>
            <a:ext cx="1279525" cy="547688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>
                      <a:alpha val="87999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3000" b="1" u="sng">
                <a:solidFill>
                  <a:srgbClr val="EB4600"/>
                </a:solidFill>
                <a:hlinkClick r:id="rId27" action="ppaction://hlinksldjump"/>
              </a:rPr>
              <a:t>$500</a:t>
            </a:r>
            <a:endParaRPr lang="en-US" altLang="en-US" sz="3000" b="1" u="sng">
              <a:solidFill>
                <a:srgbClr val="EB4600"/>
              </a:solidFill>
            </a:endParaRPr>
          </a:p>
        </p:txBody>
      </p:sp>
      <p:sp>
        <p:nvSpPr>
          <p:cNvPr id="3105" name="Rectangle 61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FINAL ROUND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Some criminals sand the tips of their fingers so as not to leave recognizable fingerprints. Would this practice permanently remove fingerprints? Why or why not?</a:t>
            </a:r>
          </a:p>
          <a:p>
            <a:pPr marL="0" indent="0" eaLnBrk="1" hangingPunct="1">
              <a:spcBef>
                <a:spcPts val="720"/>
              </a:spcBef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Yes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, because the dermal papillae die if exposed.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, because the original ridge pattern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regenerates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Yes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, because the stratum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germinativum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thickens, hiding the ridge patterns.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, but completely different ridge patterns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will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appear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with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regrowth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229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Some criminals sand the tips of their fingers so as not to leave recognizable fingerprints. Would this practice permanently remove fingerprints? Why or why not?</a:t>
            </a:r>
          </a:p>
          <a:p>
            <a:pPr marL="0" indent="0" eaLnBrk="1" hangingPunct="1">
              <a:spcBef>
                <a:spcPts val="720"/>
              </a:spcBef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Yes, because the dermal papillae die if exposed.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No, because the original ridge pattern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regenerates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Yes, because the stratum </a:t>
            </a:r>
            <a:r>
              <a:rPr lang="en-US" sz="2400" dirty="0" err="1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germinativum</a:t>
            </a:r>
            <a:r>
              <a:rPr lang="en-US" sz="24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 thickens, hiding the ridge patterns.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4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No, but completely different ridge patterns </a:t>
            </a:r>
            <a:r>
              <a:rPr lang="en-US" sz="2400" dirty="0" smtClean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will </a:t>
            </a:r>
            <a:r>
              <a:rPr lang="en-US" sz="24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appear </a:t>
            </a:r>
            <a:r>
              <a:rPr lang="en-US" sz="2400" dirty="0" smtClean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 smtClean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with </a:t>
            </a:r>
            <a:r>
              <a:rPr lang="en-US" sz="24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regrowth.</a:t>
            </a:r>
          </a:p>
        </p:txBody>
      </p:sp>
      <p:sp>
        <p:nvSpPr>
          <p:cNvPr id="13316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Which layer of the epidermis is only present in thick skin?</a:t>
            </a:r>
          </a:p>
          <a:p>
            <a:pPr marL="0" indent="0" eaLnBrk="1" hangingPunct="1">
              <a:spcBef>
                <a:spcPts val="720"/>
              </a:spcBef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lucidum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germinativum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spinosum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granulosum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434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Which layer of the epidermis is only present in thick skin?</a:t>
            </a:r>
          </a:p>
          <a:p>
            <a:pPr marL="0" indent="0" eaLnBrk="1" hangingPunct="1">
              <a:spcBef>
                <a:spcPts val="720"/>
              </a:spcBef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b="1" dirty="0" err="1">
                <a:latin typeface="Arial" charset="0"/>
                <a:ea typeface="ＭＳ Ｐゴシック" charset="0"/>
                <a:cs typeface="ＭＳ Ｐゴシック" charset="0"/>
              </a:rPr>
              <a:t>lucidum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dirty="0" err="1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germinativum</a:t>
            </a:r>
            <a:endParaRPr lang="en-US" dirty="0">
              <a:solidFill>
                <a:srgbClr val="5AA56E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dirty="0" err="1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spinosum</a:t>
            </a:r>
            <a:endParaRPr lang="en-US" dirty="0">
              <a:solidFill>
                <a:srgbClr val="5AA56E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stratum </a:t>
            </a:r>
            <a:r>
              <a:rPr lang="en-US" dirty="0" err="1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granulosum</a:t>
            </a:r>
            <a:endParaRPr lang="en-US" dirty="0">
              <a:solidFill>
                <a:srgbClr val="5AA56E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Water from interstitial fluids is lost to the surrounding air by what process?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inconsequential </a:t>
            </a:r>
            <a:r>
              <a:rPr lang="en-US" dirty="0">
                <a:ea typeface="ＭＳ Ｐゴシック" charset="0"/>
                <a:cs typeface="ＭＳ Ｐゴシック" charset="0"/>
              </a:rPr>
              <a:t>perspiration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interstitial </a:t>
            </a:r>
            <a:r>
              <a:rPr lang="en-US" dirty="0">
                <a:ea typeface="ＭＳ Ｐゴシック" charset="0"/>
                <a:cs typeface="ＭＳ Ｐゴシック" charset="0"/>
              </a:rPr>
              <a:t>perspiration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insensible </a:t>
            </a:r>
            <a:r>
              <a:rPr lang="en-US" dirty="0">
                <a:ea typeface="ＭＳ Ｐゴシック" charset="0"/>
                <a:cs typeface="ＭＳ Ｐゴシック" charset="0"/>
              </a:rPr>
              <a:t>perspiration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immersion </a:t>
            </a:r>
            <a:r>
              <a:rPr lang="en-US" dirty="0">
                <a:ea typeface="ＭＳ Ｐゴシック" charset="0"/>
                <a:cs typeface="ＭＳ Ｐゴシック" charset="0"/>
              </a:rPr>
              <a:t>perspiration</a:t>
            </a:r>
          </a:p>
        </p:txBody>
      </p:sp>
      <p:sp>
        <p:nvSpPr>
          <p:cNvPr id="1638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638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4650"/>
            <a:ext cx="8626475" cy="475297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Water from interstitial fluids is lost to the surrounding air by what process?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inconsequential perspiration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interstitial perspiration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b="1" dirty="0">
                <a:ea typeface="ＭＳ Ｐゴシック" charset="0"/>
                <a:cs typeface="ＭＳ Ｐゴシック" charset="0"/>
              </a:rPr>
              <a:t>insensible perspiration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immersion perspiration</a:t>
            </a:r>
          </a:p>
        </p:txBody>
      </p:sp>
      <p:sp>
        <p:nvSpPr>
          <p:cNvPr id="1741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Why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does swimming in fresh water for an extended period cause epidermal swelling?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Wingdings" charset="0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Blood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vessel constriction causes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wrinkling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Fresh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water is hypertonic to skin cells and moves in by osmosis.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Stratum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germinativum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divides rapidly in fresh water.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Stratum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corneum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builds up in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fresh </a:t>
            </a:r>
            <a:br>
              <a:rPr lang="en-US" sz="2800" dirty="0" smtClean="0"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ea typeface="ＭＳ Ｐゴシック" charset="0"/>
                <a:cs typeface="ＭＳ Ｐゴシック" charset="0"/>
              </a:rPr>
              <a:t>water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843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843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Why does swimming in fresh water for an extended period cause epidermal swelling?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Wingdings" charset="0"/>
              <a:buAutoNum type="alphaLcPeriod"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Blood vessel constriction causes wrinkling.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Fresh water is hypertonic to skin cells and moves in by osmosis.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Stratum </a:t>
            </a:r>
            <a:r>
              <a:rPr lang="en-US" sz="2800" dirty="0" err="1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germinativum</a:t>
            </a: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 divides rapidly in fresh water.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Stratum </a:t>
            </a:r>
            <a:r>
              <a:rPr lang="en-US" sz="2800" dirty="0" err="1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corneum</a:t>
            </a: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 builds up </a:t>
            </a:r>
            <a:r>
              <a:rPr lang="en-US" sz="2800" dirty="0" smtClean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in fresh </a:t>
            </a:r>
            <a:br>
              <a:rPr lang="en-US" sz="2800" dirty="0" smtClean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water</a:t>
            </a: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1946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4650"/>
            <a:ext cx="8626475" cy="4752975"/>
          </a:xfrm>
        </p:spPr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What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statement below is true about a skin condition known as 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vitiligo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develops due to excessive keloid formation.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is frequently associated with an autoimmune problem.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is a skin disease that can cause dark areas of pigmentation.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is a disease that results from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ea typeface="ＭＳ Ｐゴシック" charset="0"/>
                <a:cs typeface="ＭＳ Ｐゴシック" charset="0"/>
              </a:rPr>
              <a:t>UV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radiation.</a:t>
            </a:r>
          </a:p>
        </p:txBody>
      </p:sp>
      <p:sp>
        <p:nvSpPr>
          <p:cNvPr id="20484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048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statement below is true about a skin condition known as </a:t>
            </a:r>
            <a:r>
              <a:rPr lang="en-US" sz="2800" i="1" dirty="0" err="1">
                <a:ea typeface="ＭＳ Ｐゴシック" charset="0"/>
                <a:cs typeface="ＭＳ Ｐゴシック" charset="0"/>
              </a:rPr>
              <a:t>vitiligo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It develops due to excessive keloid formation.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It is frequently associated with an autoimmune problem.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It is a skin disease that can cause dark areas of pigmentation.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It is a disease that results from </a:t>
            </a:r>
            <a:b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</a:b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UV radiation.</a:t>
            </a:r>
          </a:p>
        </p:txBody>
      </p:sp>
      <p:sp>
        <p:nvSpPr>
          <p:cNvPr id="21508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What is the usual length of time it takes for a cell to move from the stratum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germinativum</a:t>
            </a:r>
            <a:r>
              <a:rPr lang="en-US" dirty="0">
                <a:ea typeface="ＭＳ Ｐゴシック" charset="0"/>
                <a:cs typeface="ＭＳ Ｐゴシック" charset="0"/>
              </a:rPr>
              <a:t> to the stratum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corneum</a:t>
            </a:r>
            <a:r>
              <a:rPr lang="en-US" dirty="0"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2 </a:t>
            </a:r>
            <a:r>
              <a:rPr lang="en-US" dirty="0">
                <a:ea typeface="ＭＳ Ｐゴシック" charset="0"/>
                <a:cs typeface="ＭＳ Ｐゴシック" charset="0"/>
              </a:rPr>
              <a:t>to 5 years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3 </a:t>
            </a:r>
            <a:r>
              <a:rPr lang="en-US" dirty="0">
                <a:ea typeface="ＭＳ Ｐゴシック" charset="0"/>
                <a:cs typeface="ＭＳ Ｐゴシック" charset="0"/>
              </a:rPr>
              <a:t>to 4 months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7 </a:t>
            </a:r>
            <a:r>
              <a:rPr lang="en-US" dirty="0">
                <a:ea typeface="ＭＳ Ｐゴシック" charset="0"/>
                <a:cs typeface="ＭＳ Ｐゴシック" charset="0"/>
              </a:rPr>
              <a:t>to 10 days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4 </a:t>
            </a:r>
            <a:r>
              <a:rPr lang="en-US" dirty="0">
                <a:ea typeface="ＭＳ Ｐゴシック" charset="0"/>
                <a:cs typeface="ＭＳ Ｐゴシック" charset="0"/>
              </a:rPr>
              <a:t>to 6 weeks</a:t>
            </a:r>
          </a:p>
        </p:txBody>
      </p:sp>
      <p:sp>
        <p:nvSpPr>
          <p:cNvPr id="4100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4101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915988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Which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of the following is NOT a role of epidermal growth factor?</a:t>
            </a:r>
          </a:p>
          <a:p>
            <a:pPr marL="0" indent="0" defTabSz="915988" eaLnBrk="1" hangingPunct="1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promotes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the division of cells in the stratum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germinativum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accelerates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the production of new melanin</a:t>
            </a: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converts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 cholesterol-related steroid to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cholecalciferol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(vitamin D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3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</a:t>
            </a: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stimulates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synthetic activity and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ea typeface="ＭＳ Ｐゴシック" charset="0"/>
                <a:cs typeface="ＭＳ Ｐゴシック" charset="0"/>
              </a:rPr>
              <a:t>secretion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by epithelial glands</a:t>
            </a:r>
          </a:p>
        </p:txBody>
      </p:sp>
      <p:sp>
        <p:nvSpPr>
          <p:cNvPr id="2253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2533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2: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Epidermis </a:t>
            </a:r>
            <a:r>
              <a:rPr lang="en-US" altLang="en-US" sz="2000" b="0" dirty="0"/>
              <a:t/>
            </a:r>
            <a:br>
              <a:rPr lang="en-US" altLang="en-US" sz="2000" b="0" dirty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915988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Which of the following is NOT a role of epidermal growth factor?</a:t>
            </a:r>
          </a:p>
          <a:p>
            <a:pPr marL="0" indent="0" defTabSz="915988" eaLnBrk="1" hangingPunct="1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promotes the division of cells in the stratum </a:t>
            </a:r>
            <a:r>
              <a:rPr lang="en-US" sz="2800" dirty="0" err="1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germinativum</a:t>
            </a:r>
            <a:endParaRPr lang="en-US" sz="2800" dirty="0">
              <a:solidFill>
                <a:srgbClr val="5AA56E"/>
              </a:solidFill>
              <a:ea typeface="ＭＳ Ｐゴシック" charset="0"/>
              <a:cs typeface="ＭＳ Ｐゴシック" charset="0"/>
            </a:endParaRP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accelerates the production of new melanin</a:t>
            </a: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converts a cholesterol-related steroid to </a:t>
            </a:r>
            <a:r>
              <a:rPr lang="en-US" sz="2800" b="1" dirty="0" err="1">
                <a:ea typeface="ＭＳ Ｐゴシック" charset="0"/>
                <a:cs typeface="ＭＳ Ｐゴシック" charset="0"/>
              </a:rPr>
              <a:t>cholecalciferol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 (vitamin D</a:t>
            </a:r>
            <a:r>
              <a:rPr lang="en-US" sz="2800" b="1" baseline="-25000" dirty="0">
                <a:ea typeface="ＭＳ Ｐゴシック" charset="0"/>
                <a:cs typeface="ＭＳ Ｐゴシック" charset="0"/>
              </a:rPr>
              <a:t>3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)</a:t>
            </a:r>
          </a:p>
          <a:p>
            <a:pPr marL="571500" indent="-571500" defTabSz="915988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stimulates synthetic activity and </a:t>
            </a:r>
            <a:b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</a:b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secretion by epithelial glands</a:t>
            </a:r>
          </a:p>
        </p:txBody>
      </p:sp>
      <p:sp>
        <p:nvSpPr>
          <p:cNvPr id="23556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11480"/>
            <a:ext cx="8775700" cy="731837"/>
          </a:xfrm>
        </p:spPr>
        <p:txBody>
          <a:bodyPr/>
          <a:lstStyle/>
          <a:p>
            <a:pPr eaLnBrk="1" hangingPunct="1"/>
            <a:r>
              <a:rPr lang="en-US" altLang="en-US" sz="2000" b="0" dirty="0" smtClean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What is the combination of fibrin clots, fibroblasts, and the extensive network of capillaries in healing tissue called?</a:t>
            </a:r>
          </a:p>
          <a:p>
            <a:pPr marL="0" indent="0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granulation </a:t>
            </a:r>
            <a:r>
              <a:rPr lang="en-US" dirty="0">
                <a:ea typeface="ＭＳ Ｐゴシック" charset="0"/>
                <a:cs typeface="ＭＳ Ｐゴシック" charset="0"/>
              </a:rPr>
              <a:t>tissue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scar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scab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callus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4581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5920"/>
            <a:ext cx="8410575" cy="475297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What is the combination of fibrin clots, fibroblasts, and the extensive network of capillaries in healing tissue called?</a:t>
            </a:r>
          </a:p>
          <a:p>
            <a:pPr marL="0" indent="0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b="1" dirty="0">
                <a:ea typeface="ＭＳ Ｐゴシック" charset="0"/>
                <a:cs typeface="ＭＳ Ｐゴシック" charset="0"/>
              </a:rPr>
              <a:t>granulation tissue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scar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scab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callus</a:t>
            </a:r>
          </a:p>
        </p:txBody>
      </p:sp>
      <p:sp>
        <p:nvSpPr>
          <p:cNvPr id="25604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Where would a subcutaneous injection be made in the skin?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reticular </a:t>
            </a:r>
            <a:r>
              <a:rPr lang="en-US" dirty="0">
                <a:ea typeface="ＭＳ Ｐゴシック" charset="0"/>
                <a:cs typeface="ＭＳ Ｐゴシック" charset="0"/>
              </a:rPr>
              <a:t>layer of dermis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epidermis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papillary </a:t>
            </a:r>
            <a:r>
              <a:rPr lang="en-US" dirty="0">
                <a:ea typeface="ＭＳ Ｐゴシック" charset="0"/>
                <a:cs typeface="ＭＳ Ｐゴシック" charset="0"/>
              </a:rPr>
              <a:t>layer of dermis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hypodermis </a:t>
            </a:r>
            <a:r>
              <a:rPr lang="en-US" dirty="0">
                <a:ea typeface="ＭＳ Ｐゴシック" charset="0"/>
                <a:cs typeface="ＭＳ Ｐゴシック" charset="0"/>
              </a:rPr>
              <a:t>layer</a:t>
            </a:r>
          </a:p>
        </p:txBody>
      </p:sp>
      <p:sp>
        <p:nvSpPr>
          <p:cNvPr id="2662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2662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Where would a subcutaneous injection be made in the skin?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63563" indent="-563563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reticular layer of dermis</a:t>
            </a:r>
          </a:p>
          <a:p>
            <a:pPr marL="563563" indent="-563563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epidermis</a:t>
            </a:r>
          </a:p>
          <a:p>
            <a:pPr marL="563563" indent="-563563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papillary layer of dermis</a:t>
            </a:r>
          </a:p>
          <a:p>
            <a:pPr marL="563563" indent="-563563" eaLnBrk="1" hangingPunct="1">
              <a:buFont typeface="+mj-lt"/>
              <a:buAutoNum type="alphaLcPeriod"/>
            </a:pPr>
            <a:r>
              <a:rPr lang="en-US" b="1" dirty="0">
                <a:ea typeface="ＭＳ Ｐゴシック" charset="0"/>
                <a:cs typeface="ＭＳ Ｐゴシック" charset="0"/>
              </a:rPr>
              <a:t>hypodermis layer</a:t>
            </a:r>
          </a:p>
        </p:txBody>
      </p:sp>
      <p:sp>
        <p:nvSpPr>
          <p:cNvPr id="2765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Why does the skin of a fair-skinned person appear red during exercise in hot weather?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Sunlight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stimulates erythrocyte production in skin.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Sunlight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bleaches fair skin, allowing blood to be seen.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It’s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due to the vasodilation of superficial blood vessels in the skin.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Heat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stimulates cutaneous blood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ea typeface="ＭＳ Ｐゴシック" charset="0"/>
                <a:cs typeface="ＭＳ Ｐゴシック" charset="0"/>
              </a:rPr>
              <a:t>vessels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causing leaks</a:t>
            </a:r>
          </a:p>
        </p:txBody>
      </p:sp>
      <p:sp>
        <p:nvSpPr>
          <p:cNvPr id="2867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2867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Why does the skin of a fair-skinned person appear red during exercise in hot weather?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Sunlight stimulates erythrocyte production in skin.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Sunlight bleaches fair skin, allowing blood to be seen.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It’s due to the vasodilation of superficial blood vessels in the skin.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Heat stimulates cutaneous blood </a:t>
            </a:r>
            <a:b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</a:b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vessels causing leaks</a:t>
            </a:r>
          </a:p>
        </p:txBody>
      </p:sp>
      <p:sp>
        <p:nvSpPr>
          <p:cNvPr id="2970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4650"/>
            <a:ext cx="8410575" cy="4908550"/>
          </a:xfrm>
        </p:spPr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What is the clinical significance of a cut in the skin made parallel to lines of cleavage?</a:t>
            </a:r>
          </a:p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 </a:t>
            </a:r>
            <a:r>
              <a:rPr lang="en-US" altLang="en-US" sz="2400" dirty="0">
                <a:ea typeface="ＭＳ Ｐゴシック" pitchFamily="34" charset="-128"/>
              </a:rPr>
              <a:t>cut will likely scar due to severed collagen and elastic fibers.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 </a:t>
            </a:r>
            <a:r>
              <a:rPr lang="en-US" altLang="en-US" sz="2400" dirty="0">
                <a:ea typeface="ＭＳ Ｐゴシック" pitchFamily="34" charset="-128"/>
              </a:rPr>
              <a:t>cut will heal with little scarring because collagen and elastic fibers are located in parallel bundles along lines of cleavage.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 </a:t>
            </a:r>
            <a:r>
              <a:rPr lang="en-US" altLang="en-US" sz="2400" dirty="0">
                <a:ea typeface="ＭＳ Ｐゴシック" pitchFamily="34" charset="-128"/>
              </a:rPr>
              <a:t>papillary and reticular layer of the dermis would become separated from each other.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Melanin </a:t>
            </a:r>
            <a:r>
              <a:rPr lang="en-US" altLang="en-US" sz="2400" dirty="0">
                <a:ea typeface="ＭＳ Ｐゴシック" pitchFamily="34" charset="-128"/>
              </a:rPr>
              <a:t>and carotene will dissipate </a:t>
            </a:r>
            <a:r>
              <a:rPr lang="en-US" altLang="en-US" sz="2400" dirty="0" smtClean="0">
                <a:ea typeface="ＭＳ Ｐゴシック" pitchFamily="34" charset="-128"/>
              </a:rPr>
              <a:t>from </a:t>
            </a:r>
            <a:br>
              <a:rPr lang="en-US" altLang="en-US" sz="2400" dirty="0" smtClean="0">
                <a:ea typeface="ＭＳ Ｐゴシック" pitchFamily="34" charset="-128"/>
              </a:rPr>
            </a:br>
            <a:r>
              <a:rPr lang="en-US" altLang="en-US" sz="2400" dirty="0" smtClean="0">
                <a:ea typeface="ＭＳ Ｐゴシック" pitchFamily="34" charset="-128"/>
              </a:rPr>
              <a:t>the </a:t>
            </a:r>
            <a:r>
              <a:rPr lang="en-US" altLang="en-US" sz="2400" dirty="0">
                <a:ea typeface="ＭＳ Ｐゴシック" pitchFamily="34" charset="-128"/>
              </a:rPr>
              <a:t>epidermis, leaving a scar.</a:t>
            </a:r>
          </a:p>
        </p:txBody>
      </p:sp>
      <p:sp>
        <p:nvSpPr>
          <p:cNvPr id="3072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072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487363"/>
            <a:ext cx="8775700" cy="731837"/>
          </a:xfrm>
        </p:spPr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What is the clinical significance of a cut in the skin made parallel to lines of cleavage?</a:t>
            </a:r>
          </a:p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dirty="0">
                <a:solidFill>
                  <a:srgbClr val="5AA56E"/>
                </a:solidFill>
                <a:ea typeface="ＭＳ Ｐゴシック" pitchFamily="34" charset="-128"/>
              </a:rPr>
              <a:t>The cut will likely scar due to severed collagen and elastic fibers.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b="1" dirty="0">
                <a:ea typeface="ＭＳ Ｐゴシック" pitchFamily="34" charset="-128"/>
              </a:rPr>
              <a:t>The cut will heal with little scarring because collagen and elastic fibers are located in parallel bundles along lines of cleavage</a:t>
            </a:r>
            <a:r>
              <a:rPr lang="en-US" altLang="en-US" sz="2400" dirty="0">
                <a:ea typeface="ＭＳ Ｐゴシック" pitchFamily="34" charset="-128"/>
              </a:rPr>
              <a:t>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dirty="0">
                <a:solidFill>
                  <a:srgbClr val="5AA56E"/>
                </a:solidFill>
                <a:ea typeface="ＭＳ Ｐゴシック" pitchFamily="34" charset="-128"/>
              </a:rPr>
              <a:t>The papillary and reticular layer of the dermis would become separated from each other.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400" dirty="0">
                <a:solidFill>
                  <a:srgbClr val="5AA56E"/>
                </a:solidFill>
                <a:ea typeface="ＭＳ Ｐゴシック" pitchFamily="34" charset="-128"/>
              </a:rPr>
              <a:t>Melanin and carotene will </a:t>
            </a:r>
            <a:r>
              <a:rPr lang="en-US" altLang="en-US" sz="2400" dirty="0" smtClean="0">
                <a:solidFill>
                  <a:srgbClr val="5AA56E"/>
                </a:solidFill>
                <a:ea typeface="ＭＳ Ｐゴシック" pitchFamily="34" charset="-128"/>
              </a:rPr>
              <a:t>dissipate from </a:t>
            </a:r>
            <a:br>
              <a:rPr lang="en-US" altLang="en-US" sz="2400" dirty="0" smtClean="0">
                <a:solidFill>
                  <a:srgbClr val="5AA56E"/>
                </a:solidFill>
                <a:ea typeface="ＭＳ Ｐゴシック" pitchFamily="34" charset="-128"/>
              </a:rPr>
            </a:br>
            <a:r>
              <a:rPr lang="en-US" altLang="en-US" sz="2400" dirty="0" smtClean="0">
                <a:solidFill>
                  <a:srgbClr val="5AA56E"/>
                </a:solidFill>
                <a:ea typeface="ＭＳ Ｐゴシック" pitchFamily="34" charset="-128"/>
              </a:rPr>
              <a:t>the </a:t>
            </a:r>
            <a:r>
              <a:rPr lang="en-US" altLang="en-US" sz="2400" dirty="0">
                <a:solidFill>
                  <a:srgbClr val="5AA56E"/>
                </a:solidFill>
                <a:ea typeface="ＭＳ Ｐゴシック" pitchFamily="34" charset="-128"/>
              </a:rPr>
              <a:t>epidermis, leaving a scar.</a:t>
            </a:r>
          </a:p>
        </p:txBody>
      </p:sp>
      <p:sp>
        <p:nvSpPr>
          <p:cNvPr id="3174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What is the usual length of time it takes for a cell to move from the stratum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germinativum</a:t>
            </a:r>
            <a:r>
              <a:rPr lang="en-US" dirty="0">
                <a:ea typeface="ＭＳ Ｐゴシック" charset="0"/>
                <a:cs typeface="ＭＳ Ｐゴシック" charset="0"/>
              </a:rPr>
              <a:t> to the stratum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corneum</a:t>
            </a:r>
            <a:r>
              <a:rPr lang="en-US" dirty="0"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2 to 5 years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3 to 4 months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b="1" dirty="0">
                <a:ea typeface="ＭＳ Ｐゴシック" charset="0"/>
                <a:cs typeface="ＭＳ Ｐゴシック" charset="0"/>
              </a:rPr>
              <a:t>7 to 10 days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4 to 6 weeks</a:t>
            </a:r>
          </a:p>
        </p:txBody>
      </p:sp>
      <p:sp>
        <p:nvSpPr>
          <p:cNvPr id="5124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Two terms for the connective tissue below the dermis are ___. It is made of ___ and its functions include ___.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subcutaneous </a:t>
            </a: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layer and hypodermic layer; elastic tissue and collagen; stretching and recoil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hypodermis </a:t>
            </a: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and subcutaneous layer; </a:t>
            </a: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areolar and </a:t>
            </a: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adipose tissue; stabilizing position of the </a:t>
            </a: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skin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hypodermis </a:t>
            </a: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and deep fascia; adipose and dense irregular tissue; heat production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both </a:t>
            </a: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B and C</a:t>
            </a:r>
          </a:p>
        </p:txBody>
      </p:sp>
      <p:sp>
        <p:nvSpPr>
          <p:cNvPr id="3277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277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3: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Under My Skin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Two terms for the connective tissue below the dermis are ___. It is made of ___ and its functions include ___.</a:t>
            </a:r>
          </a:p>
          <a:p>
            <a:pPr marL="0" indent="0" eaLnBrk="1" hangingPunct="1">
              <a:spcBef>
                <a:spcPts val="720"/>
              </a:spcBef>
              <a:buFont typeface="Wingdings" charset="0"/>
              <a:buNone/>
            </a:pP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subcutaneous layer and hypodermic layer; elastic tissue and collagen; stretching and recoil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b="1" dirty="0">
                <a:latin typeface="Arial" charset="0"/>
                <a:ea typeface="ＭＳ Ｐゴシック" charset="0"/>
                <a:cs typeface="ＭＳ Ｐゴシック" charset="0"/>
              </a:rPr>
              <a:t>hypodermis and subcutaneous layer; areolar and adipose tissue; stabilizing position of the skin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hypodermis and deep fascia; adipose and dense irregular tissue; heat production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</a:pPr>
            <a:r>
              <a:rPr lang="en-US" sz="2600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both B and C</a:t>
            </a:r>
          </a:p>
        </p:txBody>
      </p:sp>
      <p:sp>
        <p:nvSpPr>
          <p:cNvPr id="3379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What are the functions of sebaceous secretions?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inhibits </a:t>
            </a:r>
            <a:r>
              <a:rPr lang="en-US" altLang="en-US" dirty="0">
                <a:ea typeface="ＭＳ Ｐゴシック" pitchFamily="34" charset="-128"/>
              </a:rPr>
              <a:t>the growth of bacteria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sebum </a:t>
            </a:r>
            <a:r>
              <a:rPr lang="en-US" altLang="en-US" dirty="0">
                <a:ea typeface="ＭＳ Ｐゴシック" pitchFamily="34" charset="-128"/>
              </a:rPr>
              <a:t>lubricates and conditions the surrounding skin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lubricates </a:t>
            </a:r>
            <a:r>
              <a:rPr lang="en-US" altLang="en-US" dirty="0">
                <a:ea typeface="ＭＳ Ｐゴシック" pitchFamily="34" charset="-128"/>
              </a:rPr>
              <a:t>and protects the keratin of the hair shaft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all </a:t>
            </a:r>
            <a:r>
              <a:rPr lang="en-US" altLang="en-US" dirty="0">
                <a:ea typeface="ＭＳ Ｐゴシック" pitchFamily="34" charset="-128"/>
              </a:rPr>
              <a:t>of the above</a:t>
            </a:r>
          </a:p>
        </p:txBody>
      </p:sp>
      <p:sp>
        <p:nvSpPr>
          <p:cNvPr id="34820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482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What are the functions of sebaceous secretions?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63563" indent="-563563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inhibits the growth of bacteria</a:t>
            </a:r>
          </a:p>
          <a:p>
            <a:pPr marL="563563" indent="-563563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sebum lubricates and conditions the surrounding skin</a:t>
            </a:r>
          </a:p>
          <a:p>
            <a:pPr marL="563563" indent="-563563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lubricates and protects the keratin of the hair shaft</a:t>
            </a:r>
          </a:p>
          <a:p>
            <a:pPr marL="563563" indent="-563563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all of the above</a:t>
            </a:r>
          </a:p>
        </p:txBody>
      </p:sp>
      <p:sp>
        <p:nvSpPr>
          <p:cNvPr id="35844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Deodorants are used to mask the effects of secretions from which type of skin gland?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err="1" smtClean="0">
                <a:latin typeface="Arial" charset="0"/>
                <a:ea typeface="ＭＳ Ｐゴシック" charset="0"/>
              </a:rPr>
              <a:t>ceruminous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glands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</a:rPr>
              <a:t>apocrine </a:t>
            </a:r>
            <a:r>
              <a:rPr lang="en-US" dirty="0">
                <a:latin typeface="Arial" charset="0"/>
                <a:ea typeface="ＭＳ Ｐゴシック" charset="0"/>
              </a:rPr>
              <a:t>sweat glands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err="1" smtClean="0">
                <a:latin typeface="Arial" charset="0"/>
                <a:ea typeface="ＭＳ Ｐゴシック" charset="0"/>
              </a:rPr>
              <a:t>merocrine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sweat glands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</a:rPr>
              <a:t>mammary </a:t>
            </a:r>
            <a:r>
              <a:rPr lang="en-US" dirty="0">
                <a:latin typeface="Arial" charset="0"/>
                <a:ea typeface="ＭＳ Ｐゴシック" charset="0"/>
              </a:rPr>
              <a:t>glands</a:t>
            </a:r>
          </a:p>
        </p:txBody>
      </p:sp>
      <p:sp>
        <p:nvSpPr>
          <p:cNvPr id="36868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686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Deodorants are used to mask the effects of secretions from which type of skin gland?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err="1">
                <a:solidFill>
                  <a:srgbClr val="5AA56E"/>
                </a:solidFill>
                <a:latin typeface="Arial" charset="0"/>
                <a:ea typeface="ＭＳ Ｐゴシック" charset="0"/>
              </a:rPr>
              <a:t>ceruminous</a:t>
            </a: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</a:rPr>
              <a:t> glands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b="1" dirty="0">
                <a:latin typeface="Arial" charset="0"/>
                <a:ea typeface="ＭＳ Ｐゴシック" charset="0"/>
              </a:rPr>
              <a:t>apocrine sweat glands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err="1">
                <a:solidFill>
                  <a:srgbClr val="5AA56E"/>
                </a:solidFill>
                <a:latin typeface="Arial" charset="0"/>
                <a:ea typeface="ＭＳ Ｐゴシック" charset="0"/>
              </a:rPr>
              <a:t>merocrine</a:t>
            </a: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</a:rPr>
              <a:t> sweat glands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</a:rPr>
              <a:t>mammary glands</a:t>
            </a:r>
          </a:p>
        </p:txBody>
      </p:sp>
      <p:sp>
        <p:nvSpPr>
          <p:cNvPr id="3789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58838"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Which type of skin glands are most affected by hormonal changes that occur during puberty?</a:t>
            </a:r>
          </a:p>
          <a:p>
            <a:pPr marL="0" indent="0" defTabSz="858838"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ceruminous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glands and anal glands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sebaceous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glands and apocrine sweat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glands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apocrine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sweat glands and mammary glands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merocrine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sweat glands and sebaceous glands</a:t>
            </a:r>
          </a:p>
        </p:txBody>
      </p:sp>
      <p:sp>
        <p:nvSpPr>
          <p:cNvPr id="3891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3891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58838" eaLnBrk="1" hangingPunct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Which type of skin glands are most affected by hormonal changes that occur during puberty?</a:t>
            </a:r>
          </a:p>
          <a:p>
            <a:pPr marL="0" indent="0" defTabSz="858838" eaLnBrk="1" hangingPunct="1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err="1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ceruminous</a:t>
            </a: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 glands and anal glands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sebaceous glands and apocrine sweat </a:t>
            </a:r>
            <a:b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glands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apocrine sweat glands and mammary glands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err="1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merocrine</a:t>
            </a: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 sweat glands and sebaceous glands</a:t>
            </a:r>
          </a:p>
        </p:txBody>
      </p:sp>
      <p:sp>
        <p:nvSpPr>
          <p:cNvPr id="3994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Nail growth and appearance can be affected by metabolic conditions such that they may appear _______.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yellowish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chronic asthma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pitted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psoriasis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concave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blood disorders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of the above</a:t>
            </a:r>
          </a:p>
        </p:txBody>
      </p:sp>
      <p:sp>
        <p:nvSpPr>
          <p:cNvPr id="4096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4096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Nail growth and appearance can be affected by metabolic conditions such that they may appear _______.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63563" indent="-563563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yellowish with chronic asthma</a:t>
            </a:r>
          </a:p>
          <a:p>
            <a:pPr marL="563563" indent="-563563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pitted with psoriasis</a:t>
            </a:r>
          </a:p>
          <a:p>
            <a:pPr marL="563563" indent="-563563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concave with blood disorders</a:t>
            </a:r>
          </a:p>
          <a:p>
            <a:pPr marL="563563" indent="-563563">
              <a:buFont typeface="+mj-lt"/>
              <a:buAutoNum type="alphaLcPeriod"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all of the above</a:t>
            </a:r>
          </a:p>
        </p:txBody>
      </p:sp>
      <p:sp>
        <p:nvSpPr>
          <p:cNvPr id="4198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What accounts for the ability of the dermis to undergo repeated stretching?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elastic </a:t>
            </a:r>
            <a:r>
              <a:rPr lang="en-US" dirty="0">
                <a:ea typeface="ＭＳ Ｐゴシック" charset="0"/>
                <a:cs typeface="ＭＳ Ｐゴシック" charset="0"/>
              </a:rPr>
              <a:t>fibers and skin turgor resilience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the </a:t>
            </a:r>
            <a:r>
              <a:rPr lang="en-US" dirty="0">
                <a:ea typeface="ＭＳ Ｐゴシック" charset="0"/>
                <a:cs typeface="ＭＳ Ｐゴシック" charset="0"/>
              </a:rPr>
              <a:t>amount of reticular fibers and fluid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the </a:t>
            </a:r>
            <a:r>
              <a:rPr lang="en-US" dirty="0">
                <a:ea typeface="ＭＳ Ｐゴシック" charset="0"/>
                <a:cs typeface="ＭＳ Ｐゴシック" charset="0"/>
              </a:rPr>
              <a:t>degree of adipocytes and elastic fibers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the </a:t>
            </a:r>
            <a:r>
              <a:rPr lang="en-US" dirty="0">
                <a:ea typeface="ＭＳ Ｐゴシック" charset="0"/>
                <a:cs typeface="ＭＳ Ｐゴシック" charset="0"/>
              </a:rPr>
              <a:t>presence of sebaceous glands</a:t>
            </a:r>
          </a:p>
        </p:txBody>
      </p:sp>
      <p:sp>
        <p:nvSpPr>
          <p:cNvPr id="6148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6149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5920"/>
            <a:ext cx="8410575" cy="475297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Which is the main protein that makes up the bulk of nails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collagen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elastin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keratin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myosin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4301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4: </a:t>
            </a:r>
            <a:r>
              <a:rPr lang="en-US" sz="2000" b="0" dirty="0">
                <a:ea typeface="ＭＳ Ｐゴシック" charset="0"/>
                <a:cs typeface="ＭＳ Ｐゴシック" charset="0"/>
              </a:rPr>
              <a:t>Glands, Hair, and Nails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Which is the main protein that makes up the bulk of nails?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collagen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elastin</a:t>
            </a:r>
          </a:p>
          <a:p>
            <a:pPr marL="571500" indent="-571500">
              <a:buFont typeface="+mj-lt"/>
              <a:buAutoNum type="alphaLcPeriod"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keratin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latin typeface="Arial" charset="0"/>
                <a:ea typeface="ＭＳ Ｐゴシック" charset="0"/>
                <a:cs typeface="ＭＳ Ｐゴシック" charset="0"/>
              </a:rPr>
              <a:t>myosin</a:t>
            </a:r>
          </a:p>
        </p:txBody>
      </p:sp>
      <p:sp>
        <p:nvSpPr>
          <p:cNvPr id="4403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 smtClean="0"/>
              <a:t>Topic 5: </a:t>
            </a:r>
            <a:r>
              <a:rPr lang="en-US" altLang="en-US" sz="2000" b="0" dirty="0"/>
              <a:t>Disorders and Diseases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$100 Question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58838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Decubitus ulcers result from decreases in </a:t>
            </a:r>
          </a:p>
          <a:p>
            <a:pPr marL="0" indent="0" defTabSz="858838" eaLnBrk="1" hangingPunct="1">
              <a:buFont typeface="Wingdings" charset="0"/>
              <a:buNone/>
            </a:pPr>
            <a:endParaRPr lang="en-US" dirty="0" smtClean="0">
              <a:ea typeface="ＭＳ Ｐゴシック" charset="0"/>
            </a:endParaRP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</a:rPr>
              <a:t>vitamin </a:t>
            </a:r>
            <a:r>
              <a:rPr lang="en-US" dirty="0">
                <a:ea typeface="ＭＳ Ｐゴシック" charset="0"/>
              </a:rPr>
              <a:t>D levels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</a:rPr>
              <a:t>dermal </a:t>
            </a:r>
            <a:r>
              <a:rPr lang="en-US" dirty="0">
                <a:ea typeface="ＭＳ Ｐゴシック" charset="0"/>
              </a:rPr>
              <a:t>circulation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</a:rPr>
              <a:t>keratin </a:t>
            </a:r>
            <a:r>
              <a:rPr lang="en-US" dirty="0">
                <a:ea typeface="ＭＳ Ｐゴシック" charset="0"/>
              </a:rPr>
              <a:t>production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</a:rPr>
              <a:t>carotene intake</a:t>
            </a:r>
            <a:endParaRPr lang="en-US" dirty="0">
              <a:ea typeface="ＭＳ Ｐゴシック" charset="0"/>
            </a:endParaRPr>
          </a:p>
        </p:txBody>
      </p:sp>
      <p:sp>
        <p:nvSpPr>
          <p:cNvPr id="45060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ANSWER</a:t>
            </a:r>
          </a:p>
        </p:txBody>
      </p:sp>
      <p:sp>
        <p:nvSpPr>
          <p:cNvPr id="4506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$100 Answer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58838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Decubitus ulcers result from decreases in </a:t>
            </a:r>
          </a:p>
          <a:p>
            <a:pPr marL="0" indent="0" defTabSz="858838" eaLnBrk="1" hangingPunct="1">
              <a:buFont typeface="Wingdings" charset="0"/>
              <a:buNone/>
            </a:pPr>
            <a:endParaRPr lang="en-US" dirty="0">
              <a:ea typeface="ＭＳ Ｐゴシック" charset="0"/>
            </a:endParaRP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</a:rPr>
              <a:t>vitamin D levels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b="1" dirty="0">
                <a:ea typeface="ＭＳ Ｐゴシック" charset="0"/>
              </a:rPr>
              <a:t>dermal circulation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</a:rPr>
              <a:t>keratin production</a:t>
            </a:r>
          </a:p>
          <a:p>
            <a:pPr marL="571500" indent="-571500" defTabSz="858838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</a:rPr>
              <a:t>carotene intake</a:t>
            </a:r>
          </a:p>
        </p:txBody>
      </p:sp>
      <p:sp>
        <p:nvSpPr>
          <p:cNvPr id="46084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/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b="0" dirty="0"/>
              <a:t>Topic 5: Disorders and Diseases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Question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Which statement below is true?</a:t>
            </a:r>
          </a:p>
          <a:p>
            <a:pPr marL="0" indent="0"/>
            <a:endParaRPr lang="en-US" altLang="en-US" dirty="0"/>
          </a:p>
          <a:p>
            <a:pPr marL="571500" indent="-571500">
              <a:buFont typeface="+mj-lt"/>
              <a:buAutoNum type="alphaLcPeriod"/>
            </a:pPr>
            <a:r>
              <a:rPr lang="en-US" altLang="en-US" dirty="0" smtClean="0"/>
              <a:t>First</a:t>
            </a:r>
            <a:r>
              <a:rPr lang="en-US" altLang="en-US" dirty="0"/>
              <a:t>- and second-degree burns are called full-thickness burns. </a:t>
            </a:r>
          </a:p>
          <a:p>
            <a:pPr marL="571500" indent="-571500">
              <a:buFont typeface="+mj-lt"/>
              <a:buAutoNum type="alphaLcPeriod"/>
            </a:pPr>
            <a:r>
              <a:rPr lang="en-US" altLang="en-US" dirty="0" smtClean="0"/>
              <a:t>Third</a:t>
            </a:r>
            <a:r>
              <a:rPr lang="en-US" altLang="en-US" dirty="0"/>
              <a:t>-degree burns will extend deep into the hypodermis.</a:t>
            </a:r>
          </a:p>
          <a:p>
            <a:pPr marL="571500" indent="-571500">
              <a:buFont typeface="+mj-lt"/>
              <a:buAutoNum type="alphaLcPeriod"/>
            </a:pPr>
            <a:r>
              <a:rPr lang="en-US" altLang="en-US" dirty="0" smtClean="0"/>
              <a:t>Surgical </a:t>
            </a:r>
            <a:r>
              <a:rPr lang="en-US" altLang="en-US" dirty="0"/>
              <a:t>procedures are always indicated for third-degree burns.</a:t>
            </a:r>
          </a:p>
          <a:p>
            <a:pPr marL="571500" indent="-571500">
              <a:buFont typeface="+mj-lt"/>
              <a:buAutoNum type="alphaLcPeriod"/>
            </a:pPr>
            <a:r>
              <a:rPr lang="en-US" altLang="en-US" dirty="0" smtClean="0"/>
              <a:t>Both </a:t>
            </a:r>
            <a:r>
              <a:rPr lang="en-US" altLang="en-US" dirty="0"/>
              <a:t>B and C are true statements.</a:t>
            </a:r>
          </a:p>
        </p:txBody>
      </p:sp>
      <p:sp>
        <p:nvSpPr>
          <p:cNvPr id="47108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4710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/>
              <a:t>Which statement below is true?</a:t>
            </a:r>
          </a:p>
          <a:p>
            <a:pPr marL="0" indent="0"/>
            <a:endParaRPr lang="en-US" altLang="en-US" dirty="0"/>
          </a:p>
          <a:p>
            <a:pPr marL="573088" indent="-573088">
              <a:buFont typeface="+mj-lt"/>
              <a:buAutoNum type="alphaLcPeriod"/>
            </a:pPr>
            <a:r>
              <a:rPr lang="en-US" altLang="en-US" dirty="0">
                <a:solidFill>
                  <a:srgbClr val="5AA56E"/>
                </a:solidFill>
              </a:rPr>
              <a:t>First- and second-degree burns are called full-thickness burns. </a:t>
            </a:r>
          </a:p>
          <a:p>
            <a:pPr marL="573088" indent="-573088">
              <a:buFont typeface="+mj-lt"/>
              <a:buAutoNum type="alphaLcPeriod"/>
            </a:pPr>
            <a:r>
              <a:rPr lang="en-US" altLang="en-US" dirty="0">
                <a:solidFill>
                  <a:srgbClr val="5AA56E"/>
                </a:solidFill>
              </a:rPr>
              <a:t>Third-degree burns will extend deep into the hypodermis.</a:t>
            </a:r>
          </a:p>
          <a:p>
            <a:pPr marL="573088" indent="-573088">
              <a:buFont typeface="+mj-lt"/>
              <a:buAutoNum type="alphaLcPeriod"/>
            </a:pPr>
            <a:r>
              <a:rPr lang="en-US" altLang="en-US" dirty="0">
                <a:solidFill>
                  <a:srgbClr val="5AA56E"/>
                </a:solidFill>
              </a:rPr>
              <a:t>Surgical procedures are always indicated for third-degree burns.</a:t>
            </a:r>
          </a:p>
          <a:p>
            <a:pPr marL="573088" indent="-573088">
              <a:buFont typeface="+mj-lt"/>
              <a:buAutoNum type="alphaLcPeriod"/>
            </a:pPr>
            <a:r>
              <a:rPr lang="en-US" altLang="en-US" b="1" dirty="0"/>
              <a:t>Both B and C are true statements.</a:t>
            </a:r>
          </a:p>
        </p:txBody>
      </p:sp>
      <p:sp>
        <p:nvSpPr>
          <p:cNvPr id="48132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When fluid accumulates between the dermis and epidermis, this is known as a(n)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keloid</a:t>
            </a: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ulcer</a:t>
            </a: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tumor</a:t>
            </a: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blister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9156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49157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When fluid accumulates between the dermis and epidermis, this is known as a(n)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keloid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ulcer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tumor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blister</a:t>
            </a:r>
          </a:p>
        </p:txBody>
      </p:sp>
      <p:sp>
        <p:nvSpPr>
          <p:cNvPr id="50180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Mr. Wilson is exhibiting yellowed skin. Which of the following conditions does he have and what   is its cause?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vitiligo</a:t>
            </a:r>
            <a:r>
              <a:rPr lang="en-US" altLang="en-US" dirty="0">
                <a:ea typeface="ＭＳ Ｐゴシック" pitchFamily="34" charset="-128"/>
              </a:rPr>
              <a:t>; loss of melanocytes or thyroid disease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Addison’s </a:t>
            </a:r>
            <a:r>
              <a:rPr lang="en-US" altLang="en-US" dirty="0">
                <a:ea typeface="ＭＳ Ｐゴシック" pitchFamily="34" charset="-128"/>
              </a:rPr>
              <a:t>disease; excess secretion of ACTH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pituitary </a:t>
            </a:r>
            <a:r>
              <a:rPr lang="en-US" altLang="en-US" dirty="0">
                <a:ea typeface="ＭＳ Ｐゴシック" pitchFamily="34" charset="-128"/>
              </a:rPr>
              <a:t>tumor; excess secretion of MSH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jaundice</a:t>
            </a:r>
            <a:r>
              <a:rPr lang="en-US" altLang="en-US" dirty="0">
                <a:ea typeface="ＭＳ Ｐゴシック" pitchFamily="34" charset="-128"/>
              </a:rPr>
              <a:t>; liver disease</a:t>
            </a:r>
          </a:p>
        </p:txBody>
      </p:sp>
      <p:sp>
        <p:nvSpPr>
          <p:cNvPr id="5120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51205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Mr. Wilson is exhibiting yellowed skin. Which of the following conditions does he have and what   is its cause?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err="1">
                <a:solidFill>
                  <a:srgbClr val="5AA56E"/>
                </a:solidFill>
                <a:ea typeface="ＭＳ Ｐゴシック" pitchFamily="34" charset="-128"/>
              </a:rPr>
              <a:t>vitiligo</a:t>
            </a: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; loss of melanocytes or thyroid disease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Addison’s disease; excess secretion of ACTH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pituitary tumor; excess secretion of MSH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jaundice; liver disease</a:t>
            </a:r>
          </a:p>
        </p:txBody>
      </p:sp>
      <p:sp>
        <p:nvSpPr>
          <p:cNvPr id="52228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$200 Answer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What accounts for the ability of the dermis to undergo repeated stretching?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b="1" dirty="0">
                <a:ea typeface="ＭＳ Ｐゴシック" charset="0"/>
                <a:cs typeface="ＭＳ Ｐゴシック" charset="0"/>
              </a:rPr>
              <a:t>elastic fibers and skin turgor resilience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the amount of reticular fibers and fluid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the degree of adipocytes and elastic fibers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the presence of sebaceous glands</a:t>
            </a:r>
          </a:p>
        </p:txBody>
      </p:sp>
      <p:sp>
        <p:nvSpPr>
          <p:cNvPr id="7172" name="Rectangle 11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$500 Question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Spending all day indoors and having no dairy intake is highly correlated with bone disorders. What is the connection</a:t>
            </a:r>
            <a:r>
              <a:rPr lang="en-US" altLang="en-US" sz="2800" dirty="0" smtClean="0">
                <a:ea typeface="ＭＳ Ｐゴシック" pitchFamily="34" charset="-128"/>
              </a:rPr>
              <a:t>?</a:t>
            </a:r>
          </a:p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endParaRPr lang="en-US" altLang="en-US" sz="2800" dirty="0">
              <a:ea typeface="ＭＳ Ｐゴシック" pitchFamily="34" charset="-128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UV </a:t>
            </a:r>
            <a:r>
              <a:rPr lang="en-US" altLang="en-US" sz="2800" dirty="0">
                <a:ea typeface="ＭＳ Ｐゴシック" pitchFamily="34" charset="-128"/>
              </a:rPr>
              <a:t>light prevents calcium deposition in bones.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Melanin </a:t>
            </a:r>
            <a:r>
              <a:rPr lang="en-US" altLang="en-US" sz="2800" dirty="0">
                <a:ea typeface="ＭＳ Ｐゴシック" pitchFamily="34" charset="-128"/>
              </a:rPr>
              <a:t>production is necessary for bone growth.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UV </a:t>
            </a:r>
            <a:r>
              <a:rPr lang="en-US" altLang="en-US" sz="2800" dirty="0">
                <a:ea typeface="ＭＳ Ｐゴシック" pitchFamily="34" charset="-128"/>
              </a:rPr>
              <a:t>light is necessary to produce the hormone </a:t>
            </a:r>
            <a:r>
              <a:rPr lang="en-US" altLang="en-US" sz="2800" dirty="0" err="1">
                <a:ea typeface="ＭＳ Ｐゴシック" pitchFamily="34" charset="-128"/>
              </a:rPr>
              <a:t>cholecalciferol</a:t>
            </a:r>
            <a:r>
              <a:rPr lang="en-US" altLang="en-US" sz="2800" dirty="0">
                <a:ea typeface="ＭＳ Ｐゴシック" pitchFamily="34" charset="-128"/>
              </a:rPr>
              <a:t> (vitamin D</a:t>
            </a:r>
            <a:r>
              <a:rPr lang="en-US" altLang="en-US" sz="2800" baseline="-25000" dirty="0">
                <a:ea typeface="ＭＳ Ｐゴシック" pitchFamily="34" charset="-128"/>
              </a:rPr>
              <a:t>3</a:t>
            </a:r>
            <a:r>
              <a:rPr lang="en-US" altLang="en-US" sz="2800" dirty="0">
                <a:ea typeface="ＭＳ Ｐゴシック" pitchFamily="34" charset="-128"/>
              </a:rPr>
              <a:t>).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Cloth </a:t>
            </a:r>
            <a:r>
              <a:rPr lang="en-US" altLang="en-US" sz="2800" dirty="0">
                <a:ea typeface="ＭＳ Ｐゴシック" pitchFamily="34" charset="-128"/>
              </a:rPr>
              <a:t>prevents oxygen from diffusing </a:t>
            </a:r>
            <a:r>
              <a:rPr lang="en-US" altLang="en-US" sz="2800" dirty="0" smtClean="0">
                <a:ea typeface="ＭＳ Ｐゴシック" pitchFamily="34" charset="-128"/>
              </a:rPr>
              <a:t/>
            </a:r>
            <a:br>
              <a:rPr lang="en-US" altLang="en-US" sz="2800" dirty="0" smtClean="0">
                <a:ea typeface="ＭＳ Ｐゴシック" pitchFamily="34" charset="-128"/>
              </a:rPr>
            </a:br>
            <a:r>
              <a:rPr lang="en-US" altLang="en-US" sz="2800" dirty="0" smtClean="0">
                <a:ea typeface="ＭＳ Ｐゴシック" pitchFamily="34" charset="-128"/>
              </a:rPr>
              <a:t>into </a:t>
            </a:r>
            <a:r>
              <a:rPr lang="en-US" altLang="en-US" sz="2800" dirty="0">
                <a:ea typeface="ＭＳ Ｐゴシック" pitchFamily="34" charset="-128"/>
              </a:rPr>
              <a:t>skin and bones.</a:t>
            </a:r>
          </a:p>
        </p:txBody>
      </p:sp>
      <p:sp>
        <p:nvSpPr>
          <p:cNvPr id="5325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53253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0" dirty="0"/>
              <a:t>Topic 5: Disorders and Diseases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$500 Answer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4650"/>
            <a:ext cx="8702675" cy="4752975"/>
          </a:xfrm>
        </p:spPr>
        <p:txBody>
          <a:bodyPr/>
          <a:lstStyle/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r>
              <a:rPr lang="en-US" altLang="en-US" sz="2800" dirty="0">
                <a:ea typeface="ＭＳ Ｐゴシック" pitchFamily="34" charset="-128"/>
              </a:rPr>
              <a:t>Spending all day indoors and having no dairy intake </a:t>
            </a:r>
            <a:r>
              <a:rPr lang="en-US" altLang="en-US" sz="2800" dirty="0" smtClean="0">
                <a:ea typeface="ＭＳ Ｐゴシック" pitchFamily="34" charset="-128"/>
              </a:rPr>
              <a:t/>
            </a:r>
            <a:br>
              <a:rPr lang="en-US" altLang="en-US" sz="2800" dirty="0" smtClean="0">
                <a:ea typeface="ＭＳ Ｐゴシック" pitchFamily="34" charset="-128"/>
              </a:rPr>
            </a:br>
            <a:r>
              <a:rPr lang="en-US" altLang="en-US" sz="2800" dirty="0" smtClean="0">
                <a:ea typeface="ＭＳ Ｐゴシック" pitchFamily="34" charset="-128"/>
              </a:rPr>
              <a:t>is </a:t>
            </a:r>
            <a:r>
              <a:rPr lang="en-US" altLang="en-US" sz="2800" dirty="0">
                <a:ea typeface="ＭＳ Ｐゴシック" pitchFamily="34" charset="-128"/>
              </a:rPr>
              <a:t>highly correlated with bone disorders. What is the connection?</a:t>
            </a:r>
          </a:p>
          <a:p>
            <a:pPr marL="0" indent="0" eaLnBrk="1" hangingPunct="1">
              <a:spcBef>
                <a:spcPts val="720"/>
              </a:spcBef>
              <a:buFont typeface="Wingdings" pitchFamily="2" charset="2"/>
              <a:buNone/>
              <a:defRPr/>
            </a:pPr>
            <a:endParaRPr lang="en-US" altLang="en-US" sz="2800" dirty="0">
              <a:ea typeface="ＭＳ Ｐゴシック" pitchFamily="34" charset="-128"/>
            </a:endParaRP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UV light prevents calcium deposition in bones.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Melanin production is necessary for bone growth.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b="1" dirty="0">
                <a:ea typeface="ＭＳ Ｐゴシック" pitchFamily="34" charset="-128"/>
              </a:rPr>
              <a:t>UV light is necessary to produce the hormone </a:t>
            </a:r>
            <a:r>
              <a:rPr lang="en-US" altLang="en-US" sz="2800" b="1" dirty="0" err="1">
                <a:ea typeface="ＭＳ Ｐゴシック" pitchFamily="34" charset="-128"/>
              </a:rPr>
              <a:t>cholecalciferol</a:t>
            </a:r>
            <a:r>
              <a:rPr lang="en-US" altLang="en-US" sz="2800" b="1" dirty="0">
                <a:ea typeface="ＭＳ Ｐゴシック" pitchFamily="34" charset="-128"/>
              </a:rPr>
              <a:t> (vitamin D</a:t>
            </a:r>
            <a:r>
              <a:rPr lang="en-US" altLang="en-US" sz="2800" b="1" baseline="-25000" dirty="0">
                <a:ea typeface="ＭＳ Ｐゴシック" pitchFamily="34" charset="-128"/>
              </a:rPr>
              <a:t>3</a:t>
            </a:r>
            <a:r>
              <a:rPr lang="en-US" altLang="en-US" sz="2800" b="1" dirty="0">
                <a:ea typeface="ＭＳ Ｐゴシック" pitchFamily="34" charset="-128"/>
              </a:rPr>
              <a:t>).</a:t>
            </a:r>
          </a:p>
          <a:p>
            <a:pPr marL="571500" indent="-571500" eaLnBrk="1" hangingPunct="1">
              <a:spcBef>
                <a:spcPts val="720"/>
              </a:spcBef>
              <a:buFont typeface="+mj-lt"/>
              <a:buAutoNum type="alphaLcPeriod"/>
              <a:defRPr/>
            </a:pP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Cloth prevents oxygen from diffusing </a:t>
            </a:r>
            <a:b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</a:br>
            <a:r>
              <a:rPr lang="en-US" altLang="en-US" sz="2800" dirty="0">
                <a:solidFill>
                  <a:srgbClr val="5AA56E"/>
                </a:solidFill>
                <a:ea typeface="ＭＳ Ｐゴシック" pitchFamily="34" charset="-128"/>
              </a:rPr>
              <a:t>into skin and bones.</a:t>
            </a:r>
          </a:p>
        </p:txBody>
      </p:sp>
      <p:sp>
        <p:nvSpPr>
          <p:cNvPr id="54276" name="Rectangle 6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ROUND </a:t>
            </a:r>
            <a:r>
              <a:rPr lang="en-US" altLang="en-US" b="0" smtClean="0"/>
              <a:t>Question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In which systems other than the integument, does vitamin D</a:t>
            </a:r>
            <a:r>
              <a:rPr lang="en-US" altLang="en-US" baseline="-25000" dirty="0">
                <a:ea typeface="ＭＳ Ｐゴシック" pitchFamily="34" charset="-128"/>
              </a:rPr>
              <a:t>3</a:t>
            </a:r>
            <a:r>
              <a:rPr lang="en-US" altLang="en-US" dirty="0">
                <a:ea typeface="ＭＳ Ｐゴシック" pitchFamily="34" charset="-128"/>
              </a:rPr>
              <a:t> play a critical role?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endocrine</a:t>
            </a:r>
            <a:r>
              <a:rPr lang="en-US" altLang="en-US" dirty="0">
                <a:ea typeface="ＭＳ Ｐゴシック" pitchFamily="34" charset="-128"/>
              </a:rPr>
              <a:t>, cardiovascular, and urinary systems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skeletal</a:t>
            </a:r>
            <a:r>
              <a:rPr lang="en-US" altLang="en-US" dirty="0">
                <a:ea typeface="ＭＳ Ｐゴシック" pitchFamily="34" charset="-128"/>
              </a:rPr>
              <a:t>, endocrine, digestive, and muscular systems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digestive</a:t>
            </a:r>
            <a:r>
              <a:rPr lang="en-US" altLang="en-US" dirty="0">
                <a:ea typeface="ＭＳ Ｐゴシック" pitchFamily="34" charset="-128"/>
              </a:rPr>
              <a:t>, urinary, lymphatic, and muscular systems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 smtClean="0">
                <a:ea typeface="ＭＳ Ｐゴシック" pitchFamily="34" charset="-128"/>
              </a:rPr>
              <a:t>None </a:t>
            </a:r>
            <a:r>
              <a:rPr lang="en-US" altLang="en-US" dirty="0">
                <a:ea typeface="ＭＳ Ｐゴシック" pitchFamily="34" charset="-128"/>
              </a:rPr>
              <a:t>of the above is correct.</a:t>
            </a:r>
          </a:p>
        </p:txBody>
      </p:sp>
      <p:sp>
        <p:nvSpPr>
          <p:cNvPr id="55300" name="Rectangl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55301" name="Rectangle 10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ROUND </a:t>
            </a:r>
            <a:r>
              <a:rPr lang="en-US" altLang="en-US" b="0" smtClean="0"/>
              <a:t>Answer</a:t>
            </a:r>
            <a:endParaRPr lang="en-US" alt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In which systems other than the integument, does vitamin D</a:t>
            </a:r>
            <a:r>
              <a:rPr lang="en-US" altLang="en-US" baseline="-25000" dirty="0">
                <a:ea typeface="ＭＳ Ｐゴシック" pitchFamily="34" charset="-128"/>
              </a:rPr>
              <a:t>3</a:t>
            </a:r>
            <a:r>
              <a:rPr lang="en-US" altLang="en-US" dirty="0">
                <a:ea typeface="ＭＳ Ｐゴシック" pitchFamily="34" charset="-128"/>
              </a:rPr>
              <a:t> play a critical role?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endocrine, cardiovascular, and urinary systems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b="1" dirty="0">
                <a:ea typeface="ＭＳ Ｐゴシック" pitchFamily="34" charset="-128"/>
              </a:rPr>
              <a:t>skeletal, endocrine, digestive, and muscular systems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digestive, urinary, lymphatic, and muscular systems</a:t>
            </a:r>
          </a:p>
          <a:p>
            <a:pPr marL="571500" indent="-571500" eaLnBrk="1" hangingPunct="1">
              <a:buFont typeface="+mj-lt"/>
              <a:buAutoNum type="alphaLcPeriod"/>
              <a:defRPr/>
            </a:pPr>
            <a:r>
              <a:rPr lang="en-US" altLang="en-US" dirty="0">
                <a:solidFill>
                  <a:srgbClr val="5AA56E"/>
                </a:solidFill>
                <a:ea typeface="ＭＳ Ｐゴシック" pitchFamily="34" charset="-128"/>
              </a:rPr>
              <a:t>None of the above is correct.</a:t>
            </a:r>
          </a:p>
        </p:txBody>
      </p:sp>
      <p:sp>
        <p:nvSpPr>
          <p:cNvPr id="56324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 dirty="0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$300 Question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Which of these statements would be consistent with facts about the skin of an elderly person?</a:t>
            </a:r>
          </a:p>
          <a:p>
            <a:pPr marL="0" indent="0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Typically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the skin thins and increases the risk of infection.</a:t>
            </a: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There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can be as much as a 75 percent decrease in vitamin D production.</a:t>
            </a: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Immune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system function usually declines.</a:t>
            </a: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All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of the above are usually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ea typeface="ＭＳ Ｐゴシック" charset="0"/>
                <a:cs typeface="ＭＳ Ｐゴシック" charset="0"/>
              </a:rPr>
              <a:t>characteristics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of the elderly.</a:t>
            </a:r>
          </a:p>
        </p:txBody>
      </p:sp>
      <p:sp>
        <p:nvSpPr>
          <p:cNvPr id="8196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8197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$300 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645920"/>
            <a:ext cx="8410575" cy="4752975"/>
          </a:xfrm>
        </p:spPr>
        <p:txBody>
          <a:bodyPr/>
          <a:lstStyle/>
          <a:p>
            <a:pPr marL="0" indent="0">
              <a:spcBef>
                <a:spcPts val="720"/>
              </a:spcBef>
              <a:buFont typeface="Wingdings" charset="0"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Which of these statements would be consistent with facts about the skin of an elderly person?</a:t>
            </a:r>
          </a:p>
          <a:p>
            <a:pPr marL="0" indent="0">
              <a:spcBef>
                <a:spcPts val="720"/>
              </a:spcBef>
              <a:buFont typeface="Wingdings" charset="0"/>
              <a:buNone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Typically the skin thins and increases the risk of infection.</a:t>
            </a: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There can be as much as a 75 percent decrease in vitamin D production.</a:t>
            </a: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Immune system function usually declines.</a:t>
            </a:r>
          </a:p>
          <a:p>
            <a:pPr marL="571500" indent="-571500">
              <a:spcBef>
                <a:spcPts val="720"/>
              </a:spcBef>
              <a:buFont typeface="+mj-lt"/>
              <a:buAutoNum type="alphaLcPeriod"/>
            </a:pPr>
            <a:r>
              <a:rPr lang="en-US" sz="2800" b="1" dirty="0">
                <a:ea typeface="ＭＳ Ｐゴシック" charset="0"/>
                <a:cs typeface="ＭＳ Ｐゴシック" charset="0"/>
              </a:rPr>
              <a:t>All of the above are usually </a:t>
            </a:r>
            <a:br>
              <a:rPr lang="en-US" sz="2800" b="1" dirty="0">
                <a:ea typeface="ＭＳ Ｐゴシック" charset="0"/>
                <a:cs typeface="ＭＳ Ｐゴシック" charset="0"/>
              </a:rPr>
            </a:br>
            <a:r>
              <a:rPr lang="en-US" sz="2800" b="1" dirty="0">
                <a:ea typeface="ＭＳ Ｐゴシック" charset="0"/>
                <a:cs typeface="ＭＳ Ｐゴシック" charset="0"/>
              </a:rPr>
              <a:t>characteristics of the elderly.</a:t>
            </a:r>
          </a:p>
        </p:txBody>
      </p:sp>
      <p:sp>
        <p:nvSpPr>
          <p:cNvPr id="922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dirty="0" smtClean="0"/>
              <a:t>$400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UV radiation striking the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skin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can </a:t>
            </a:r>
            <a:r>
              <a:rPr lang="en-US" dirty="0">
                <a:ea typeface="ＭＳ Ｐゴシック" charset="0"/>
                <a:cs typeface="ＭＳ Ｐゴシック" charset="0"/>
              </a:rPr>
              <a:t>mutate the cells’ DNA and cause cancer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can </a:t>
            </a:r>
            <a:r>
              <a:rPr lang="en-US" dirty="0">
                <a:ea typeface="ＭＳ Ｐゴシック" charset="0"/>
                <a:cs typeface="ＭＳ Ｐゴシック" charset="0"/>
              </a:rPr>
              <a:t>cause the breakdown of collagen fibers that results in wrinkles later in life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usually </a:t>
            </a:r>
            <a:r>
              <a:rPr lang="en-US" dirty="0">
                <a:ea typeface="ＭＳ Ｐゴシック" charset="0"/>
                <a:cs typeface="ＭＳ Ｐゴシック" charset="0"/>
              </a:rPr>
              <a:t>impedes the production of vitamin D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Both </a:t>
            </a:r>
            <a:r>
              <a:rPr lang="en-US" dirty="0">
                <a:ea typeface="ＭＳ Ｐゴシック" charset="0"/>
                <a:cs typeface="ＭＳ Ｐゴシック" charset="0"/>
              </a:rPr>
              <a:t>A and B are correct</a:t>
            </a:r>
          </a:p>
        </p:txBody>
      </p:sp>
      <p:sp>
        <p:nvSpPr>
          <p:cNvPr id="10244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946900" y="5757863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ANSWER</a:t>
            </a:r>
          </a:p>
        </p:txBody>
      </p:sp>
      <p:sp>
        <p:nvSpPr>
          <p:cNvPr id="10245" name="Rectangl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0" dirty="0">
                <a:ea typeface="ＭＳ Ｐゴシック" charset="0"/>
                <a:cs typeface="ＭＳ Ｐゴシック" charset="0"/>
              </a:rPr>
              <a:t>Topic 1: </a:t>
            </a:r>
            <a:r>
              <a:rPr lang="en-US" altLang="en-US" sz="2000" b="0" dirty="0"/>
              <a:t>It’s Only Skin Deep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$400 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UV radiation striking the skin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can mutate the cells’ DNA and cause cancer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can cause the breakdown of collagen fibers that results in wrinkles later in life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dirty="0">
                <a:solidFill>
                  <a:srgbClr val="5AA56E"/>
                </a:solidFill>
                <a:ea typeface="ＭＳ Ｐゴシック" charset="0"/>
                <a:cs typeface="ＭＳ Ｐゴシック" charset="0"/>
              </a:rPr>
              <a:t>usually impedes the production of vitamin D</a:t>
            </a:r>
          </a:p>
          <a:p>
            <a:pPr marL="571500" indent="-571500" eaLnBrk="1" hangingPunct="1">
              <a:buFont typeface="+mj-lt"/>
              <a:buAutoNum type="alphaLcPeriod"/>
            </a:pPr>
            <a:r>
              <a:rPr lang="en-US" b="1" dirty="0">
                <a:ea typeface="ＭＳ Ｐゴシック" charset="0"/>
                <a:cs typeface="ＭＳ Ｐゴシック" charset="0"/>
              </a:rPr>
              <a:t>Both A and B are correct</a:t>
            </a:r>
          </a:p>
        </p:txBody>
      </p:sp>
      <p:sp>
        <p:nvSpPr>
          <p:cNvPr id="11268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46900" y="6307138"/>
            <a:ext cx="1782763" cy="411162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ctr"/>
            <a:r>
              <a:rPr lang="en-US" altLang="en-US" sz="1600" b="1">
                <a:ea typeface="ＭＳ Ｐゴシック" pitchFamily="34" charset="-128"/>
              </a:rPr>
              <a:t>BACK TO GAME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E4ECE4"/>
      </a:dk2>
      <a:lt2>
        <a:srgbClr val="000000"/>
      </a:lt2>
      <a:accent1>
        <a:srgbClr val="FBDF53"/>
      </a:accent1>
      <a:accent2>
        <a:srgbClr val="EB4600"/>
      </a:accent2>
      <a:accent3>
        <a:srgbClr val="EFF4EF"/>
      </a:accent3>
      <a:accent4>
        <a:srgbClr val="DADADA"/>
      </a:accent4>
      <a:accent5>
        <a:srgbClr val="FDECB3"/>
      </a:accent5>
      <a:accent6>
        <a:srgbClr val="D53F00"/>
      </a:accent6>
      <a:hlink>
        <a:srgbClr val="EB4600"/>
      </a:hlink>
      <a:folHlink>
        <a:srgbClr val="D2D2D2"/>
      </a:folHlink>
    </a:clrScheme>
    <a:fontScheme name="Blank Pre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2636</Words>
  <Application>Microsoft Office PowerPoint</Application>
  <PresentationFormat>On-screen Show (4:3)</PresentationFormat>
  <Paragraphs>529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Blank Presentation</vt:lpstr>
      <vt:lpstr>Chapter 5 – The Integumentary System</vt:lpstr>
      <vt:lpstr>Topic 1: It’s Only Skin Deep  $100 Question</vt:lpstr>
      <vt:lpstr>Topic 1: It’s Only Skin Deep  $100 Answer</vt:lpstr>
      <vt:lpstr>Topic 1: It’s Only Skin Deep  $200 Question</vt:lpstr>
      <vt:lpstr>Topic 1: It’s Only Skin Deep  $200 Answer</vt:lpstr>
      <vt:lpstr>Topic 1: It’s Only Skin Deep  $300 Question</vt:lpstr>
      <vt:lpstr>Topic 1: It’s Only Skin Deep  $300 Answer</vt:lpstr>
      <vt:lpstr>Topic 1: It’s Only Skin Deep  $400 Question</vt:lpstr>
      <vt:lpstr>Topic 1: It’s Only Skin Deep  $400 Answer</vt:lpstr>
      <vt:lpstr>Topic 1: It’s Only Skin Deep  $500 Question</vt:lpstr>
      <vt:lpstr>Topic 1: It’s Only Skin Deep  $500 Answer</vt:lpstr>
      <vt:lpstr>Topic 2: Epidermis  $100 Question</vt:lpstr>
      <vt:lpstr>Topic 2: Epidermis  $100 Answer</vt:lpstr>
      <vt:lpstr>Topic 2: Epidermis  $200 Question</vt:lpstr>
      <vt:lpstr>Topic 2: Epidermis  $200 Answer</vt:lpstr>
      <vt:lpstr>Topic 2: Epidermis  $300 Question</vt:lpstr>
      <vt:lpstr>Topic 2: Epidermis  $300 Answer</vt:lpstr>
      <vt:lpstr>Topic 2: Epidermis  $400 Question</vt:lpstr>
      <vt:lpstr>Topic 2: Epidermis  $400 Answer</vt:lpstr>
      <vt:lpstr>Topic 2: Epidermis  $500 Question</vt:lpstr>
      <vt:lpstr>Topic 2: Epidermis  $500 Answer</vt:lpstr>
      <vt:lpstr>Topic 3: Under My Skin  $100 Question</vt:lpstr>
      <vt:lpstr>Topic 3: Under My Skin  $100 Answer</vt:lpstr>
      <vt:lpstr>Topic 3: Under My Skin  $200 Question</vt:lpstr>
      <vt:lpstr>Topic 3: Under My Skin  $200 Answer</vt:lpstr>
      <vt:lpstr>Topic 3: Under My Skin  $300 Question</vt:lpstr>
      <vt:lpstr>Topic 3: Under My Skin  $300 Answer</vt:lpstr>
      <vt:lpstr>Topic 3: Under My Skin  $400 Question</vt:lpstr>
      <vt:lpstr>Topic 3: Under My Skin  $400 Answer</vt:lpstr>
      <vt:lpstr>Topic 3: Under My Skin  $500 Question</vt:lpstr>
      <vt:lpstr>Topic 3: Under My Skin  $500 Answer</vt:lpstr>
      <vt:lpstr>Topic 4: Glands, Hair, and Nails  $100 Question</vt:lpstr>
      <vt:lpstr>Topic 4: Glands, Hair, and Nails  $100 Answer</vt:lpstr>
      <vt:lpstr>Topic 4: Glands, Hair, and Nails  $200 Question</vt:lpstr>
      <vt:lpstr>Topic 4: Glands, Hair, and Nails  $200 Answer</vt:lpstr>
      <vt:lpstr>Topic 4: Glands, Hair, and Nails  $300 Question</vt:lpstr>
      <vt:lpstr>Topic 4: Glands, Hair, and Nails  $300 Answer</vt:lpstr>
      <vt:lpstr>Topic 4: Glands, Hair, and Nails  $400 Question</vt:lpstr>
      <vt:lpstr>Topic 4: Glands, Hair, and Nails  $400 Answer</vt:lpstr>
      <vt:lpstr>Topic 4: Glands, Hair, and Nails  $500 Question</vt:lpstr>
      <vt:lpstr>Topic 4: Glands, Hair, and Nails  $500 Answer</vt:lpstr>
      <vt:lpstr>Topic 5: Disorders and Diseases  $100 Question</vt:lpstr>
      <vt:lpstr>Topic 5: Disorders and Diseases  $100 Answer</vt:lpstr>
      <vt:lpstr>Topic 5: Disorders and Diseases  $200 Question</vt:lpstr>
      <vt:lpstr>Topic 5: Disorders and Diseases  $200 Answer</vt:lpstr>
      <vt:lpstr>Topic 5: Disorders and Diseases  $300 Question</vt:lpstr>
      <vt:lpstr>Topic 5: Disorders and Diseases  $300 Answer</vt:lpstr>
      <vt:lpstr>Topic 5: Disorders and Diseases  $400 Question</vt:lpstr>
      <vt:lpstr>Topic 5: Disorders and Diseases  $400 Answer</vt:lpstr>
      <vt:lpstr>Topic 5: Disorders and Diseases  $500 Question</vt:lpstr>
      <vt:lpstr>Topic 5: Disorders and Diseases  $500 Answer</vt:lpstr>
      <vt:lpstr>FINAL ROUND Question</vt:lpstr>
      <vt:lpstr>FINAL ROUND Answer</vt:lpstr>
    </vt:vector>
  </TitlesOfParts>
  <Company>Pearson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Bruce</dc:creator>
  <cp:lastModifiedBy>Hastings</cp:lastModifiedBy>
  <cp:revision>86</cp:revision>
  <dcterms:created xsi:type="dcterms:W3CDTF">2010-10-06T23:19:27Z</dcterms:created>
  <dcterms:modified xsi:type="dcterms:W3CDTF">2013-12-16T03:09:19Z</dcterms:modified>
</cp:coreProperties>
</file>