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30"/>
  </p:notesMasterIdLst>
  <p:sldIdLst>
    <p:sldId id="256" r:id="rId2"/>
    <p:sldId id="257" r:id="rId3"/>
    <p:sldId id="271" r:id="rId4"/>
    <p:sldId id="260" r:id="rId5"/>
    <p:sldId id="267" r:id="rId6"/>
    <p:sldId id="261" r:id="rId7"/>
    <p:sldId id="279" r:id="rId8"/>
    <p:sldId id="280" r:id="rId9"/>
    <p:sldId id="262" r:id="rId10"/>
    <p:sldId id="263" r:id="rId11"/>
    <p:sldId id="268" r:id="rId12"/>
    <p:sldId id="281" r:id="rId13"/>
    <p:sldId id="264" r:id="rId14"/>
    <p:sldId id="282" r:id="rId15"/>
    <p:sldId id="265" r:id="rId16"/>
    <p:sldId id="269" r:id="rId17"/>
    <p:sldId id="283" r:id="rId18"/>
    <p:sldId id="266" r:id="rId19"/>
    <p:sldId id="270" r:id="rId20"/>
    <p:sldId id="284" r:id="rId21"/>
    <p:sldId id="278" r:id="rId22"/>
    <p:sldId id="277" r:id="rId23"/>
    <p:sldId id="273" r:id="rId24"/>
    <p:sldId id="274" r:id="rId25"/>
    <p:sldId id="285" r:id="rId26"/>
    <p:sldId id="286" r:id="rId27"/>
    <p:sldId id="287" r:id="rId28"/>
    <p:sldId id="288" r:id="rId29"/>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032">
          <p15:clr>
            <a:srgbClr val="A4A3A4"/>
          </p15:clr>
        </p15:guide>
        <p15:guide id="2" orient="horz" pos="288">
          <p15:clr>
            <a:srgbClr val="A4A3A4"/>
          </p15:clr>
        </p15:guide>
        <p15:guide id="3" orient="horz" pos="960">
          <p15:clr>
            <a:srgbClr val="A4A3A4"/>
          </p15:clr>
        </p15:guide>
        <p15:guide id="4" orient="horz" pos="1056">
          <p15:clr>
            <a:srgbClr val="A4A3A4"/>
          </p15:clr>
        </p15:guide>
        <p15:guide id="5" pos="5184">
          <p15:clr>
            <a:srgbClr val="A4A3A4"/>
          </p15:clr>
        </p15:guide>
        <p15:guide id="6" pos="5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85196" autoAdjust="0"/>
  </p:normalViewPr>
  <p:slideViewPr>
    <p:cSldViewPr>
      <p:cViewPr varScale="1">
        <p:scale>
          <a:sx n="75" d="100"/>
          <a:sy n="75" d="100"/>
        </p:scale>
        <p:origin x="678" y="60"/>
      </p:cViewPr>
      <p:guideLst>
        <p:guide orient="horz" pos="4032"/>
        <p:guide orient="horz" pos="288"/>
        <p:guide orient="horz" pos="960"/>
        <p:guide orient="horz" pos="1056"/>
        <p:guide pos="5184"/>
        <p:guide pos="576"/>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New Roman" pitchFamily="18" charset="0"/>
              </a:defRPr>
            </a:lvl1pPr>
          </a:lstStyle>
          <a:p>
            <a:pPr>
              <a:defRPr/>
            </a:pPr>
            <a:endParaRPr lang="en-GB"/>
          </a:p>
        </p:txBody>
      </p:sp>
      <p:sp>
        <p:nvSpPr>
          <p:cNvPr id="327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GB"/>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New Roman" pitchFamily="18" charset="0"/>
              </a:defRPr>
            </a:lvl1pPr>
          </a:lstStyle>
          <a:p>
            <a:pPr>
              <a:defRPr/>
            </a:pPr>
            <a:endParaRPr lang="en-GB"/>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anose="02020603050405020304" pitchFamily="18" charset="0"/>
              </a:defRPr>
            </a:lvl1pPr>
          </a:lstStyle>
          <a:p>
            <a:fld id="{302C30D0-BFE2-4F7F-BDCB-1C202711E859}" type="slidenum">
              <a:rPr lang="en-GB"/>
              <a:pPr/>
              <a:t>‹#›</a:t>
            </a:fld>
            <a:endParaRPr lang="en-GB"/>
          </a:p>
        </p:txBody>
      </p:sp>
    </p:spTree>
    <p:extLst>
      <p:ext uri="{BB962C8B-B14F-4D97-AF65-F5344CB8AC3E}">
        <p14:creationId xmlns:p14="http://schemas.microsoft.com/office/powerpoint/2010/main" val="15688139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F4E03C4-F21F-4F6D-A158-0BAF00AF5483}" type="slidenum">
              <a:rPr lang="en-GB">
                <a:latin typeface="Times New Roman" panose="02020603050405020304" pitchFamily="18" charset="0"/>
              </a:rPr>
              <a:pPr eaLnBrk="1" hangingPunct="1"/>
              <a:t>1</a:t>
            </a:fld>
            <a:endParaRPr lang="en-GB">
              <a:latin typeface="Times New Roman" panose="02020603050405020304"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292680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Functions: transmission and conduction of nerve impulses; contraction of skeletal, cardiac, and smooth muscles; needed for enzyme action to change CHO to energy and amino acids to protein; promotes glycogen storage in liver; helps regulate osmolality of cellular fluids</a:t>
            </a:r>
          </a:p>
          <a:p>
            <a:pPr eaLnBrk="1" hangingPunct="1"/>
            <a:r>
              <a:rPr lang="en-US" dirty="0" smtClean="0"/>
              <a:t>Hypokalemia SS: nausea, vomiting, dysrhythmias, abdominal distention, soft flabby muscles</a:t>
            </a:r>
          </a:p>
          <a:p>
            <a:pPr eaLnBrk="1" hangingPunct="1"/>
            <a:r>
              <a:rPr lang="en-US" dirty="0" smtClean="0"/>
              <a:t>Hyperkalemia SS: nausea, abdominal cramps, oliguria, tachycardia, later bradycardia, weakness, numbness, tingling</a:t>
            </a:r>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0E3B99-0AD9-418B-92AD-B5638A2CB565}" type="slidenum">
              <a:rPr lang="en-GB">
                <a:latin typeface="Times New Roman" panose="02020603050405020304" pitchFamily="18" charset="0"/>
              </a:rPr>
              <a:pPr eaLnBrk="1" hangingPunct="1"/>
              <a:t>10</a:t>
            </a:fld>
            <a:endParaRPr lang="en-GB">
              <a:latin typeface="Times New Roman" panose="02020603050405020304" pitchFamily="18" charset="0"/>
            </a:endParaRPr>
          </a:p>
        </p:txBody>
      </p:sp>
    </p:spTree>
    <p:extLst>
      <p:ext uri="{BB962C8B-B14F-4D97-AF65-F5344CB8AC3E}">
        <p14:creationId xmlns:p14="http://schemas.microsoft.com/office/powerpoint/2010/main" val="2536186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7848DC9-84D6-45F6-8986-084D43838FCC}" type="slidenum">
              <a:rPr lang="en-GB">
                <a:latin typeface="Times New Roman" panose="02020603050405020304" pitchFamily="18" charset="0"/>
              </a:rPr>
              <a:pPr eaLnBrk="1" hangingPunct="1"/>
              <a:t>11</a:t>
            </a:fld>
            <a:endParaRPr lang="en-GB">
              <a:latin typeface="Times New Roman" panose="02020603050405020304" pitchFamily="18" charset="0"/>
            </a:endParaRPr>
          </a:p>
        </p:txBody>
      </p:sp>
    </p:spTree>
    <p:extLst>
      <p:ext uri="{BB962C8B-B14F-4D97-AF65-F5344CB8AC3E}">
        <p14:creationId xmlns:p14="http://schemas.microsoft.com/office/powerpoint/2010/main" val="1689000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B586B11-5D0C-4DF8-A137-31752311302B}" type="slidenum">
              <a:rPr lang="en-GB">
                <a:latin typeface="Times New Roman" panose="02020603050405020304" pitchFamily="18" charset="0"/>
              </a:rPr>
              <a:pPr eaLnBrk="1" hangingPunct="1"/>
              <a:t>12</a:t>
            </a:fld>
            <a:endParaRPr lang="en-GB">
              <a:latin typeface="Times New Roman" panose="02020603050405020304" pitchFamily="18" charset="0"/>
            </a:endParaRPr>
          </a:p>
        </p:txBody>
      </p:sp>
    </p:spTree>
    <p:extLst>
      <p:ext uri="{BB962C8B-B14F-4D97-AF65-F5344CB8AC3E}">
        <p14:creationId xmlns:p14="http://schemas.microsoft.com/office/powerpoint/2010/main" val="4086721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Functions: transmission and conduction of nerve impulses; helps maintain Na/K pump; maintains water balance and neuromuscular activity; promotes acid-base balance</a:t>
            </a:r>
          </a:p>
          <a:p>
            <a:pPr eaLnBrk="1" hangingPunct="1"/>
            <a:r>
              <a:rPr lang="en-US" dirty="0" err="1" smtClean="0"/>
              <a:t>Hyponatremia</a:t>
            </a:r>
            <a:r>
              <a:rPr lang="en-US" dirty="0" smtClean="0"/>
              <a:t> SS: muscular weakness, headaches, lethargy, confusion, seizures, abdominal cramps, nausea, vomiting, tachycardia, hypotension</a:t>
            </a:r>
          </a:p>
          <a:p>
            <a:pPr eaLnBrk="1" hangingPunct="1"/>
            <a:r>
              <a:rPr lang="en-US" dirty="0" smtClean="0"/>
              <a:t>Hypernatremia SS: flushed dry skin, agitation, elevated body temperature, elevated BP, rough dry tongue, nausea, vomiting, anorexia, tachycardia, muscular twitching, </a:t>
            </a:r>
            <a:r>
              <a:rPr lang="en-US" dirty="0" err="1" smtClean="0"/>
              <a:t>hyperreflexia</a:t>
            </a:r>
            <a:endParaRPr lang="en-US" dirty="0" smtClean="0"/>
          </a:p>
          <a:p>
            <a:pPr eaLnBrk="1" hangingPunct="1"/>
            <a:r>
              <a:rPr lang="en-US" dirty="0" smtClean="0"/>
              <a:t>Foods high in Na: bacon, beef cubes, catsup, corned beef, decaffeinated coffee, ham, tomato juice, dill pickles, soda crackers</a:t>
            </a: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95E2DC0-987A-48ED-8E57-2B81EAE0943E}" type="slidenum">
              <a:rPr lang="en-GB">
                <a:latin typeface="Times New Roman" panose="02020603050405020304" pitchFamily="18" charset="0"/>
              </a:rPr>
              <a:pPr eaLnBrk="1" hangingPunct="1"/>
              <a:t>13</a:t>
            </a:fld>
            <a:endParaRPr lang="en-GB">
              <a:latin typeface="Times New Roman" panose="02020603050405020304" pitchFamily="18" charset="0"/>
            </a:endParaRPr>
          </a:p>
        </p:txBody>
      </p:sp>
    </p:spTree>
    <p:extLst>
      <p:ext uri="{BB962C8B-B14F-4D97-AF65-F5344CB8AC3E}">
        <p14:creationId xmlns:p14="http://schemas.microsoft.com/office/powerpoint/2010/main" val="41752010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48F49D-47D1-4EAA-8C67-B5EA7378B7DF}" type="slidenum">
              <a:rPr lang="en-GB">
                <a:latin typeface="Times New Roman" panose="02020603050405020304" pitchFamily="18" charset="0"/>
              </a:rPr>
              <a:pPr eaLnBrk="1" hangingPunct="1"/>
              <a:t>14</a:t>
            </a:fld>
            <a:endParaRPr lang="en-GB">
              <a:latin typeface="Times New Roman" panose="02020603050405020304" pitchFamily="18" charset="0"/>
            </a:endParaRPr>
          </a:p>
        </p:txBody>
      </p:sp>
    </p:spTree>
    <p:extLst>
      <p:ext uri="{BB962C8B-B14F-4D97-AF65-F5344CB8AC3E}">
        <p14:creationId xmlns:p14="http://schemas.microsoft.com/office/powerpoint/2010/main" val="286787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Functions: promotes normal nerve and muscle activity; aids heart contractions; maintains cellular permeability; promotes blood clotting; promotes bone and teeth formation</a:t>
            </a:r>
          </a:p>
          <a:p>
            <a:pPr eaLnBrk="1" hangingPunct="1"/>
            <a:r>
              <a:rPr lang="en-US" dirty="0" smtClean="0"/>
              <a:t>Administration: oral, IV</a:t>
            </a:r>
          </a:p>
          <a:p>
            <a:pPr eaLnBrk="1" hangingPunct="1"/>
            <a:endParaRPr lang="en-US" dirty="0" smtClean="0"/>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13CEED-1897-4394-868A-87234B323953}" type="slidenum">
              <a:rPr lang="en-GB">
                <a:latin typeface="Times New Roman" panose="02020603050405020304" pitchFamily="18" charset="0"/>
              </a:rPr>
              <a:pPr eaLnBrk="1" hangingPunct="1"/>
              <a:t>15</a:t>
            </a:fld>
            <a:endParaRPr lang="en-GB">
              <a:latin typeface="Times New Roman" panose="02020603050405020304" pitchFamily="18" charset="0"/>
            </a:endParaRPr>
          </a:p>
        </p:txBody>
      </p:sp>
    </p:spTree>
    <p:extLst>
      <p:ext uri="{BB962C8B-B14F-4D97-AF65-F5344CB8AC3E}">
        <p14:creationId xmlns:p14="http://schemas.microsoft.com/office/powerpoint/2010/main" val="16045959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Hypercalcemia SS: flabby muscles, pain over bony areas, kidney stones</a:t>
            </a:r>
          </a:p>
          <a:p>
            <a:pPr eaLnBrk="1" hangingPunct="1"/>
            <a:endParaRPr lang="en-US" smtClean="0"/>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7979799-B6C7-4507-8E83-1940C8DDA6C6}" type="slidenum">
              <a:rPr lang="en-GB">
                <a:latin typeface="Times New Roman" panose="02020603050405020304" pitchFamily="18" charset="0"/>
              </a:rPr>
              <a:pPr eaLnBrk="1" hangingPunct="1"/>
              <a:t>16</a:t>
            </a:fld>
            <a:endParaRPr lang="en-GB">
              <a:latin typeface="Times New Roman" panose="02020603050405020304" pitchFamily="18" charset="0"/>
            </a:endParaRPr>
          </a:p>
        </p:txBody>
      </p:sp>
    </p:spTree>
    <p:extLst>
      <p:ext uri="{BB962C8B-B14F-4D97-AF65-F5344CB8AC3E}">
        <p14:creationId xmlns:p14="http://schemas.microsoft.com/office/powerpoint/2010/main" val="3907732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B454F08-7D17-484B-B70D-66262F6604DC}" type="slidenum">
              <a:rPr lang="en-GB">
                <a:latin typeface="Times New Roman" panose="02020603050405020304" pitchFamily="18" charset="0"/>
              </a:rPr>
              <a:pPr eaLnBrk="1" hangingPunct="1"/>
              <a:t>17</a:t>
            </a:fld>
            <a:endParaRPr lang="en-GB">
              <a:latin typeface="Times New Roman" panose="02020603050405020304" pitchFamily="18" charset="0"/>
            </a:endParaRPr>
          </a:p>
        </p:txBody>
      </p:sp>
    </p:spTree>
    <p:extLst>
      <p:ext uri="{BB962C8B-B14F-4D97-AF65-F5344CB8AC3E}">
        <p14:creationId xmlns:p14="http://schemas.microsoft.com/office/powerpoint/2010/main" val="24997130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Functions: promotes transmission of neuromuscular activity; promotes cardiac contraction; activates enzymes for metabolism of CHO and protein; promotes transportation of Na and K across cell membranes</a:t>
            </a:r>
          </a:p>
          <a:p>
            <a:pPr eaLnBrk="1" hangingPunct="1"/>
            <a:r>
              <a:rPr lang="en-US" dirty="0" err="1" smtClean="0"/>
              <a:t>Hypomagnesemia</a:t>
            </a:r>
            <a:r>
              <a:rPr lang="en-US" dirty="0" smtClean="0"/>
              <a:t> SS: increased neuromuscular excitability; loss of deep tendon reflexes; cardiac dysrhythmias; hypotension; </a:t>
            </a:r>
            <a:r>
              <a:rPr lang="en-US" dirty="0" err="1" smtClean="0"/>
              <a:t>hypermagnesemia</a:t>
            </a:r>
            <a:endParaRPr lang="en-US" dirty="0" smtClean="0"/>
          </a:p>
          <a:p>
            <a:pPr eaLnBrk="1" hangingPunct="1"/>
            <a:endParaRPr lang="en-US" dirty="0" smtClean="0"/>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FA5C3D-4AE3-4DD1-A0ED-29E5BFA8E566}" type="slidenum">
              <a:rPr lang="en-GB">
                <a:latin typeface="Times New Roman" panose="02020603050405020304" pitchFamily="18" charset="0"/>
              </a:rPr>
              <a:pPr eaLnBrk="1" hangingPunct="1"/>
              <a:t>18</a:t>
            </a:fld>
            <a:endParaRPr lang="en-GB">
              <a:latin typeface="Times New Roman" panose="02020603050405020304" pitchFamily="18" charset="0"/>
            </a:endParaRPr>
          </a:p>
        </p:txBody>
      </p:sp>
    </p:spTree>
    <p:extLst>
      <p:ext uri="{BB962C8B-B14F-4D97-AF65-F5344CB8AC3E}">
        <p14:creationId xmlns:p14="http://schemas.microsoft.com/office/powerpoint/2010/main" val="16412577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Foods high in magnesium: green vegetables, fruits, fish, seafood, grains, nuts, peanut butter</a:t>
            </a: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8024FF0-8F0A-475E-9A72-FF7B0C68B6A8}" type="slidenum">
              <a:rPr lang="en-GB">
                <a:latin typeface="Times New Roman" panose="02020603050405020304" pitchFamily="18" charset="0"/>
              </a:rPr>
              <a:pPr eaLnBrk="1" hangingPunct="1"/>
              <a:t>19</a:t>
            </a:fld>
            <a:endParaRPr lang="en-GB">
              <a:latin typeface="Times New Roman" panose="02020603050405020304" pitchFamily="18" charset="0"/>
            </a:endParaRPr>
          </a:p>
        </p:txBody>
      </p:sp>
    </p:spTree>
    <p:extLst>
      <p:ext uri="{BB962C8B-B14F-4D97-AF65-F5344CB8AC3E}">
        <p14:creationId xmlns:p14="http://schemas.microsoft.com/office/powerpoint/2010/main" val="4044724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err="1" smtClean="0"/>
              <a:t>Iso-osmolar</a:t>
            </a:r>
            <a:r>
              <a:rPr lang="en-US" dirty="0" smtClean="0"/>
              <a:t>: same proportion of weight of particles and water</a:t>
            </a:r>
          </a:p>
          <a:p>
            <a:pPr eaLnBrk="1" hangingPunct="1"/>
            <a:r>
              <a:rPr lang="en-US" dirty="0" smtClean="0"/>
              <a:t>Hypo-</a:t>
            </a:r>
            <a:r>
              <a:rPr lang="en-US" dirty="0" err="1" smtClean="0"/>
              <a:t>osmolar</a:t>
            </a:r>
            <a:r>
              <a:rPr lang="en-US" dirty="0" smtClean="0"/>
              <a:t>: fewer particles than water; less than 280 </a:t>
            </a:r>
            <a:r>
              <a:rPr lang="en-US" dirty="0" err="1" smtClean="0"/>
              <a:t>mOsm</a:t>
            </a:r>
            <a:r>
              <a:rPr lang="en-US" dirty="0" smtClean="0"/>
              <a:t>/kg</a:t>
            </a:r>
          </a:p>
          <a:p>
            <a:pPr eaLnBrk="1" hangingPunct="1"/>
            <a:r>
              <a:rPr lang="en-US" dirty="0" smtClean="0"/>
              <a:t>Hyperosmolar: more particles than water; more than 300 </a:t>
            </a:r>
            <a:r>
              <a:rPr lang="en-US" dirty="0" err="1" smtClean="0"/>
              <a:t>mOsm</a:t>
            </a:r>
            <a:r>
              <a:rPr lang="en-US" dirty="0" smtClean="0"/>
              <a:t>/kg</a:t>
            </a:r>
          </a:p>
          <a:p>
            <a:pPr eaLnBrk="1" hangingPunct="1"/>
            <a:r>
              <a:rPr lang="en-US" dirty="0" smtClean="0"/>
              <a:t>Normal serum osmolality: 280-300 </a:t>
            </a:r>
            <a:r>
              <a:rPr lang="en-US" dirty="0" err="1" smtClean="0"/>
              <a:t>mOsm</a:t>
            </a:r>
            <a:r>
              <a:rPr lang="en-US" dirty="0" smtClean="0"/>
              <a:t>/kg</a:t>
            </a: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4600961-FF3A-4BEF-B301-B7B0FC431FC2}" type="slidenum">
              <a:rPr lang="en-GB">
                <a:latin typeface="Times New Roman" panose="02020603050405020304" pitchFamily="18" charset="0"/>
              </a:rPr>
              <a:pPr eaLnBrk="1" hangingPunct="1"/>
              <a:t>2</a:t>
            </a:fld>
            <a:endParaRPr lang="en-GB">
              <a:latin typeface="Times New Roman" panose="02020603050405020304" pitchFamily="18" charset="0"/>
            </a:endParaRPr>
          </a:p>
        </p:txBody>
      </p:sp>
    </p:spTree>
    <p:extLst>
      <p:ext uri="{BB962C8B-B14F-4D97-AF65-F5344CB8AC3E}">
        <p14:creationId xmlns:p14="http://schemas.microsoft.com/office/powerpoint/2010/main" val="13564961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7FCAC0-0E2D-40DA-A915-9F30B8675D22}" type="slidenum">
              <a:rPr lang="en-GB">
                <a:latin typeface="Times New Roman" panose="02020603050405020304" pitchFamily="18" charset="0"/>
              </a:rPr>
              <a:pPr eaLnBrk="1" hangingPunct="1"/>
              <a:t>20</a:t>
            </a:fld>
            <a:endParaRPr lang="en-GB">
              <a:latin typeface="Times New Roman" panose="02020603050405020304" pitchFamily="18" charset="0"/>
            </a:endParaRPr>
          </a:p>
        </p:txBody>
      </p:sp>
    </p:spTree>
    <p:extLst>
      <p:ext uri="{BB962C8B-B14F-4D97-AF65-F5344CB8AC3E}">
        <p14:creationId xmlns:p14="http://schemas.microsoft.com/office/powerpoint/2010/main" val="14414830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err="1" smtClean="0"/>
              <a:t>Hypochloremia</a:t>
            </a:r>
            <a:r>
              <a:rPr lang="en-US" dirty="0" smtClean="0"/>
              <a:t> SS: tremors, twitching, slow/shallow breathing, hypotension</a:t>
            </a:r>
          </a:p>
          <a:p>
            <a:pPr eaLnBrk="1" hangingPunct="1"/>
            <a:r>
              <a:rPr lang="en-US" dirty="0" err="1" smtClean="0"/>
              <a:t>Hyperchloremia</a:t>
            </a:r>
            <a:r>
              <a:rPr lang="en-US" dirty="0" smtClean="0"/>
              <a:t> SS: weakness, lethargy, deep/rapid breathing, unconsciousness (late)</a:t>
            </a: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0521625-0426-4933-A796-2FFB85907A8B}" type="slidenum">
              <a:rPr lang="en-GB">
                <a:latin typeface="Times New Roman" panose="02020603050405020304" pitchFamily="18" charset="0"/>
              </a:rPr>
              <a:pPr eaLnBrk="1" hangingPunct="1"/>
              <a:t>21</a:t>
            </a:fld>
            <a:endParaRPr lang="en-GB">
              <a:latin typeface="Times New Roman" panose="02020603050405020304" pitchFamily="18" charset="0"/>
            </a:endParaRPr>
          </a:p>
        </p:txBody>
      </p:sp>
    </p:spTree>
    <p:extLst>
      <p:ext uri="{BB962C8B-B14F-4D97-AF65-F5344CB8AC3E}">
        <p14:creationId xmlns:p14="http://schemas.microsoft.com/office/powerpoint/2010/main" val="1685101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Functions: essential in bone and teeth formation and neuromuscular activity; important component of DNA and RNA; aids in energy transfer in cells; helps maintain cellular osmotic pressure; supports acid-base balance of body fluids</a:t>
            </a:r>
          </a:p>
          <a:p>
            <a:pPr eaLnBrk="1" hangingPunct="1"/>
            <a:r>
              <a:rPr lang="en-US" dirty="0" smtClean="0"/>
              <a:t>Hypophosphatemia SS: muscle weakness, tremors, paresthesia, bone pain, </a:t>
            </a:r>
            <a:r>
              <a:rPr lang="en-US" dirty="0" err="1" smtClean="0"/>
              <a:t>hyporeflexia</a:t>
            </a:r>
            <a:r>
              <a:rPr lang="en-US" dirty="0" smtClean="0"/>
              <a:t>, seizures, hyperventilation, anorexia, dysphagia</a:t>
            </a:r>
          </a:p>
          <a:p>
            <a:pPr eaLnBrk="1" hangingPunct="1"/>
            <a:r>
              <a:rPr lang="en-US" dirty="0" smtClean="0"/>
              <a:t>Hypophosphatemia SS: </a:t>
            </a:r>
            <a:r>
              <a:rPr lang="en-US" dirty="0" err="1" smtClean="0"/>
              <a:t>hyperreflexia</a:t>
            </a:r>
            <a:r>
              <a:rPr lang="en-US" dirty="0" smtClean="0"/>
              <a:t>, </a:t>
            </a:r>
            <a:r>
              <a:rPr lang="en-US" dirty="0" err="1" smtClean="0"/>
              <a:t>tetany</a:t>
            </a:r>
            <a:r>
              <a:rPr lang="en-US" dirty="0" smtClean="0"/>
              <a:t>, flaccid paralysis, muscular weakness, tachycardia, nausea, diarrhea, abdominal cramps</a:t>
            </a:r>
          </a:p>
          <a:p>
            <a:pPr eaLnBrk="1" hangingPunct="1"/>
            <a:r>
              <a:rPr lang="en-US" dirty="0" smtClean="0"/>
              <a:t>Foods high in phosphorous: whole-grain cereals, nuts, milk, meat</a:t>
            </a: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F16EBF7-AD4C-48D2-95A2-FCE68D699575}" type="slidenum">
              <a:rPr lang="en-GB">
                <a:latin typeface="Times New Roman" panose="02020603050405020304" pitchFamily="18" charset="0"/>
              </a:rPr>
              <a:pPr eaLnBrk="1" hangingPunct="1"/>
              <a:t>22</a:t>
            </a:fld>
            <a:endParaRPr lang="en-GB">
              <a:latin typeface="Times New Roman" panose="02020603050405020304" pitchFamily="18" charset="0"/>
            </a:endParaRPr>
          </a:p>
        </p:txBody>
      </p:sp>
    </p:spTree>
    <p:extLst>
      <p:ext uri="{BB962C8B-B14F-4D97-AF65-F5344CB8AC3E}">
        <p14:creationId xmlns:p14="http://schemas.microsoft.com/office/powerpoint/2010/main" val="11318400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Answer: A,</a:t>
            </a:r>
            <a:r>
              <a:rPr lang="en-US" baseline="0" dirty="0" smtClean="0"/>
              <a:t> B, D</a:t>
            </a:r>
            <a:endParaRPr lang="en-US" dirty="0" smtClean="0"/>
          </a:p>
          <a:p>
            <a:r>
              <a:rPr lang="en-US" dirty="0" smtClean="0"/>
              <a:t>Rationale: </a:t>
            </a:r>
            <a:r>
              <a:rPr lang="en-US" sz="1200" b="0" i="0" u="none" strike="noStrike" kern="1200" baseline="0" dirty="0" smtClean="0">
                <a:solidFill>
                  <a:schemeClr val="tx1"/>
                </a:solidFill>
                <a:latin typeface="Times New Roman" pitchFamily="18" charset="0"/>
                <a:ea typeface="+mn-ea"/>
                <a:cs typeface="+mn-cs"/>
              </a:rPr>
              <a:t> Signs and symptoms of </a:t>
            </a:r>
            <a:r>
              <a:rPr lang="en-US" sz="1200" b="0" i="0" u="none" strike="noStrike" kern="1200" baseline="0" dirty="0" err="1" smtClean="0">
                <a:solidFill>
                  <a:schemeClr val="tx1"/>
                </a:solidFill>
                <a:latin typeface="Times New Roman" pitchFamily="18" charset="0"/>
                <a:ea typeface="+mn-ea"/>
                <a:cs typeface="+mn-cs"/>
              </a:rPr>
              <a:t>hypocalcemia</a:t>
            </a:r>
            <a:r>
              <a:rPr lang="en-US" sz="1200" b="0" i="0" u="none" strike="noStrike" kern="1200" baseline="0" dirty="0" smtClean="0">
                <a:solidFill>
                  <a:schemeClr val="tx1"/>
                </a:solidFill>
                <a:latin typeface="Times New Roman" pitchFamily="18" charset="0"/>
                <a:ea typeface="+mn-ea"/>
                <a:cs typeface="+mn-cs"/>
              </a:rPr>
              <a:t> reflect calcium’s role in nerve transmission and heart and muscle function. Neurologic and neuromuscular symptoms include anxiety, irritability, and </a:t>
            </a:r>
            <a:r>
              <a:rPr lang="en-US" sz="1200" b="0" i="0" u="none" strike="noStrike" kern="1200" baseline="0" dirty="0" err="1" smtClean="0">
                <a:solidFill>
                  <a:schemeClr val="tx1"/>
                </a:solidFill>
                <a:latin typeface="Times New Roman" pitchFamily="18" charset="0"/>
                <a:ea typeface="+mn-ea"/>
                <a:cs typeface="+mn-cs"/>
              </a:rPr>
              <a:t>tetany</a:t>
            </a:r>
            <a:r>
              <a:rPr lang="en-US" sz="1200" b="0" i="0" u="none" strike="noStrike" kern="1200" baseline="0" dirty="0" smtClean="0">
                <a:solidFill>
                  <a:schemeClr val="tx1"/>
                </a:solidFill>
                <a:latin typeface="Times New Roman" pitchFamily="18" charset="0"/>
                <a:ea typeface="+mn-ea"/>
                <a:cs typeface="+mn-cs"/>
              </a:rPr>
              <a:t>; twitching; hyperactive deep tendon reflexes; </a:t>
            </a:r>
            <a:r>
              <a:rPr lang="en-US" sz="1200" b="0" i="0" u="none" strike="noStrike" kern="1200" baseline="0" dirty="0" err="1" smtClean="0">
                <a:solidFill>
                  <a:schemeClr val="tx1"/>
                </a:solidFill>
                <a:latin typeface="Times New Roman" pitchFamily="18" charset="0"/>
                <a:ea typeface="+mn-ea"/>
                <a:cs typeface="+mn-cs"/>
              </a:rPr>
              <a:t>carpopedal</a:t>
            </a:r>
            <a:r>
              <a:rPr lang="en-US" sz="1200" b="0" i="0" u="none" strike="noStrike" kern="1200" baseline="0" dirty="0" smtClean="0">
                <a:solidFill>
                  <a:schemeClr val="tx1"/>
                </a:solidFill>
                <a:latin typeface="Times New Roman" pitchFamily="18" charset="0"/>
                <a:ea typeface="+mn-ea"/>
                <a:cs typeface="+mn-cs"/>
              </a:rPr>
              <a:t> spasm; spasmodic contractions; laryngeal spasm; and seizures. </a:t>
            </a:r>
            <a:endParaRPr lang="en-US" dirty="0" smtClean="0"/>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4777E9B-D814-4777-8D23-2934D8B06262}" type="slidenum">
              <a:rPr lang="en-GB">
                <a:latin typeface="Times New Roman" panose="02020603050405020304" pitchFamily="18" charset="0"/>
              </a:rPr>
              <a:pPr eaLnBrk="1" hangingPunct="1"/>
              <a:t>23</a:t>
            </a:fld>
            <a:endParaRPr lang="en-GB">
              <a:latin typeface="Times New Roman" panose="02020603050405020304" pitchFamily="18" charset="0"/>
            </a:endParaRPr>
          </a:p>
        </p:txBody>
      </p:sp>
    </p:spTree>
    <p:extLst>
      <p:ext uri="{BB962C8B-B14F-4D97-AF65-F5344CB8AC3E}">
        <p14:creationId xmlns:p14="http://schemas.microsoft.com/office/powerpoint/2010/main" val="13682232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Answer: D</a:t>
            </a:r>
          </a:p>
          <a:p>
            <a:r>
              <a:rPr lang="en-US" dirty="0" smtClean="0"/>
              <a:t>Rationale: </a:t>
            </a:r>
            <a:r>
              <a:rPr lang="en-US" sz="1200" b="0" i="0" u="none" strike="noStrike" kern="1200" baseline="0" dirty="0" smtClean="0">
                <a:solidFill>
                  <a:schemeClr val="tx1"/>
                </a:solidFill>
                <a:latin typeface="Times New Roman" pitchFamily="18" charset="0"/>
                <a:ea typeface="+mn-ea"/>
                <a:cs typeface="+mn-cs"/>
              </a:rPr>
              <a:t> Foods rich in potassium include tuna fish and fruits and vegetables such as mangoes, avocados, tomatoes, cucumbers, spinach, and bananas.</a:t>
            </a:r>
            <a:endParaRPr lang="en-US" dirty="0" smtClean="0"/>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277DB05-0765-4EC2-AF93-661329B304F8}" type="slidenum">
              <a:rPr lang="en-GB">
                <a:latin typeface="Times New Roman" panose="02020603050405020304" pitchFamily="18" charset="0"/>
              </a:rPr>
              <a:pPr eaLnBrk="1" hangingPunct="1"/>
              <a:t>24</a:t>
            </a:fld>
            <a:endParaRPr lang="en-GB">
              <a:latin typeface="Times New Roman" panose="02020603050405020304" pitchFamily="18" charset="0"/>
            </a:endParaRPr>
          </a:p>
        </p:txBody>
      </p:sp>
    </p:spTree>
    <p:extLst>
      <p:ext uri="{BB962C8B-B14F-4D97-AF65-F5344CB8AC3E}">
        <p14:creationId xmlns:p14="http://schemas.microsoft.com/office/powerpoint/2010/main" val="18263585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CA89D2A-7589-4F2E-B501-3AF605C91BB7}" type="slidenum">
              <a:rPr lang="en-US">
                <a:latin typeface="Times New Roman" panose="02020603050405020304" pitchFamily="18" charset="0"/>
              </a:rPr>
              <a:pPr eaLnBrk="1" hangingPunct="1"/>
              <a:t>25</a:t>
            </a:fld>
            <a:endParaRPr lang="en-US">
              <a:latin typeface="Times New Roman" panose="02020603050405020304"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Answer: C </a:t>
            </a:r>
          </a:p>
          <a:p>
            <a:pPr eaLnBrk="1" hangingPunct="1"/>
            <a:r>
              <a:rPr lang="en-US" dirty="0" smtClean="0"/>
              <a:t>Rationale: For significant blood loss, blood products are needed because they are the only fluid replacement solutions that have products that can carry oxygen. Crystalloids are used for replacement and maintenance fluid therapy. Colloids are volume expanders, but they do not have the ability to carry oxygen. Lipids are used to balance the patient’s nutritional needs.</a:t>
            </a:r>
          </a:p>
        </p:txBody>
      </p:sp>
    </p:spTree>
    <p:extLst>
      <p:ext uri="{BB962C8B-B14F-4D97-AF65-F5344CB8AC3E}">
        <p14:creationId xmlns:p14="http://schemas.microsoft.com/office/powerpoint/2010/main" val="2048943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43971EB-74CA-4ADA-AADC-06BB96E92076}" type="slidenum">
              <a:rPr lang="en-US">
                <a:latin typeface="Times New Roman" panose="02020603050405020304" pitchFamily="18" charset="0"/>
              </a:rPr>
              <a:pPr eaLnBrk="1" hangingPunct="1"/>
              <a:t>26</a:t>
            </a:fld>
            <a:endParaRPr lang="en-US">
              <a:latin typeface="Times New Roman" panose="02020603050405020304"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Answer: C </a:t>
            </a:r>
          </a:p>
          <a:p>
            <a:pPr eaLnBrk="1" hangingPunct="1"/>
            <a:r>
              <a:rPr lang="en-US" dirty="0" smtClean="0"/>
              <a:t>Rationale: For mild hyperkalemia (5.4 to 5.6 </a:t>
            </a:r>
            <a:r>
              <a:rPr lang="en-US" dirty="0" err="1" smtClean="0"/>
              <a:t>mEq</a:t>
            </a:r>
            <a:r>
              <a:rPr lang="en-US" dirty="0" smtClean="0"/>
              <a:t>/L), potassium restriction is normally effective. Sodium polystyrene (</a:t>
            </a:r>
            <a:r>
              <a:rPr lang="en-US" dirty="0" err="1" smtClean="0"/>
              <a:t>Kayexalate</a:t>
            </a:r>
            <a:r>
              <a:rPr lang="en-US" dirty="0" smtClean="0"/>
              <a:t>) is used as a </a:t>
            </a:r>
            <a:r>
              <a:rPr lang="en-US" dirty="0" err="1" smtClean="0"/>
              <a:t>cation</a:t>
            </a:r>
            <a:r>
              <a:rPr lang="en-US" dirty="0" smtClean="0"/>
              <a:t> exchange for severe hyperkalemia. Dilution and potassium-wasting diuretics are not effective treatments to lower potassium values.</a:t>
            </a:r>
          </a:p>
        </p:txBody>
      </p:sp>
    </p:spTree>
    <p:extLst>
      <p:ext uri="{BB962C8B-B14F-4D97-AF65-F5344CB8AC3E}">
        <p14:creationId xmlns:p14="http://schemas.microsoft.com/office/powerpoint/2010/main" val="37683928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6EF1CD9-AAF0-454B-B9D4-785F768BCD97}" type="slidenum">
              <a:rPr lang="en-US">
                <a:latin typeface="Times New Roman" panose="02020603050405020304" pitchFamily="18" charset="0"/>
              </a:rPr>
              <a:pPr eaLnBrk="1" hangingPunct="1"/>
              <a:t>27</a:t>
            </a:fld>
            <a:endParaRPr lang="en-US">
              <a:latin typeface="Times New Roman" panose="02020603050405020304"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Answer: B </a:t>
            </a:r>
          </a:p>
          <a:p>
            <a:pPr eaLnBrk="1" hangingPunct="1"/>
            <a:r>
              <a:rPr lang="en-US" dirty="0" smtClean="0"/>
              <a:t>Rationale: Signs and symptoms of </a:t>
            </a:r>
            <a:r>
              <a:rPr lang="en-US" dirty="0" err="1" smtClean="0"/>
              <a:t>hypercalcemia</a:t>
            </a:r>
            <a:r>
              <a:rPr lang="en-US" dirty="0" smtClean="0"/>
              <a:t> include flabby muscles, pain over bony areas, and kidney stones of calcium composition. The other symptoms are found with </a:t>
            </a:r>
            <a:r>
              <a:rPr lang="en-US" dirty="0" err="1" smtClean="0"/>
              <a:t>hypocalcemia</a:t>
            </a:r>
            <a:r>
              <a:rPr lang="en-US" dirty="0" smtClean="0"/>
              <a:t>.</a:t>
            </a:r>
          </a:p>
        </p:txBody>
      </p:sp>
    </p:spTree>
    <p:extLst>
      <p:ext uri="{BB962C8B-B14F-4D97-AF65-F5344CB8AC3E}">
        <p14:creationId xmlns:p14="http://schemas.microsoft.com/office/powerpoint/2010/main" val="16538307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C2A82E3-1661-4AF4-95C7-69F596562CA2}" type="slidenum">
              <a:rPr lang="en-US">
                <a:latin typeface="Times New Roman" panose="02020603050405020304" pitchFamily="18" charset="0"/>
              </a:rPr>
              <a:pPr eaLnBrk="1" hangingPunct="1"/>
              <a:t>28</a:t>
            </a:fld>
            <a:endParaRPr lang="en-US">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Answer: C </a:t>
            </a:r>
          </a:p>
          <a:p>
            <a:pPr eaLnBrk="1" hangingPunct="1"/>
            <a:r>
              <a:rPr lang="en-US" dirty="0" smtClean="0"/>
              <a:t>Rationale: </a:t>
            </a:r>
            <a:r>
              <a:rPr lang="en-US" dirty="0" err="1" smtClean="0"/>
              <a:t>Hypomagnesemia</a:t>
            </a:r>
            <a:r>
              <a:rPr lang="en-US" dirty="0" smtClean="0"/>
              <a:t> is probably the most undiagnosed electrolyte deficiency because </a:t>
            </a:r>
            <a:r>
              <a:rPr lang="en-US" dirty="0" err="1" smtClean="0"/>
              <a:t>hypomagnesemia</a:t>
            </a:r>
            <a:r>
              <a:rPr lang="en-US" dirty="0" smtClean="0"/>
              <a:t> is asymptomatic until the serum magnesium level (normal range 1.5 to 2.5 </a:t>
            </a:r>
            <a:r>
              <a:rPr lang="en-US" dirty="0" err="1" smtClean="0"/>
              <a:t>mEq</a:t>
            </a:r>
            <a:r>
              <a:rPr lang="en-US" dirty="0" smtClean="0"/>
              <a:t>/L) approaches 1.</a:t>
            </a:r>
          </a:p>
        </p:txBody>
      </p:sp>
    </p:spTree>
    <p:extLst>
      <p:ext uri="{BB962C8B-B14F-4D97-AF65-F5344CB8AC3E}">
        <p14:creationId xmlns:p14="http://schemas.microsoft.com/office/powerpoint/2010/main" val="1914959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13EA6C4-B89F-452A-B504-2BDA0309717B}" type="slidenum">
              <a:rPr lang="en-GB">
                <a:latin typeface="Times New Roman" panose="02020603050405020304" pitchFamily="18" charset="0"/>
              </a:rPr>
              <a:pPr eaLnBrk="1" hangingPunct="1"/>
              <a:t>3</a:t>
            </a:fld>
            <a:endParaRPr lang="en-GB">
              <a:latin typeface="Times New Roman" panose="02020603050405020304" pitchFamily="18" charset="0"/>
            </a:endParaRPr>
          </a:p>
        </p:txBody>
      </p:sp>
    </p:spTree>
    <p:extLst>
      <p:ext uri="{BB962C8B-B14F-4D97-AF65-F5344CB8AC3E}">
        <p14:creationId xmlns:p14="http://schemas.microsoft.com/office/powerpoint/2010/main" val="1758389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87BFE3-1B4F-48F9-990D-41C72F775667}" type="slidenum">
              <a:rPr lang="en-GB">
                <a:latin typeface="Times New Roman" panose="02020603050405020304" pitchFamily="18" charset="0"/>
              </a:rPr>
              <a:pPr eaLnBrk="1" hangingPunct="1"/>
              <a:t>4</a:t>
            </a:fld>
            <a:endParaRPr lang="en-GB">
              <a:latin typeface="Times New Roman" panose="02020603050405020304" pitchFamily="18" charset="0"/>
            </a:endParaRPr>
          </a:p>
        </p:txBody>
      </p:sp>
    </p:spTree>
    <p:extLst>
      <p:ext uri="{BB962C8B-B14F-4D97-AF65-F5344CB8AC3E}">
        <p14:creationId xmlns:p14="http://schemas.microsoft.com/office/powerpoint/2010/main" val="3239038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02E92A-4FE3-4EBC-9B09-7CE8AA7FBE5C}" type="slidenum">
              <a:rPr lang="en-GB">
                <a:latin typeface="Times New Roman" panose="02020603050405020304" pitchFamily="18" charset="0"/>
              </a:rPr>
              <a:pPr eaLnBrk="1" hangingPunct="1"/>
              <a:t>5</a:t>
            </a:fld>
            <a:endParaRPr lang="en-GB">
              <a:latin typeface="Times New Roman" panose="02020603050405020304" pitchFamily="18" charset="0"/>
            </a:endParaRPr>
          </a:p>
        </p:txBody>
      </p:sp>
    </p:spTree>
    <p:extLst>
      <p:ext uri="{BB962C8B-B14F-4D97-AF65-F5344CB8AC3E}">
        <p14:creationId xmlns:p14="http://schemas.microsoft.com/office/powerpoint/2010/main" val="2211955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2B90BCE-E796-43FE-9630-88FB029E9494}" type="slidenum">
              <a:rPr lang="en-GB">
                <a:latin typeface="Times New Roman" panose="02020603050405020304" pitchFamily="18" charset="0"/>
              </a:rPr>
              <a:pPr eaLnBrk="1" hangingPunct="1"/>
              <a:t>6</a:t>
            </a:fld>
            <a:endParaRPr lang="en-GB">
              <a:latin typeface="Times New Roman" panose="02020603050405020304" pitchFamily="18" charset="0"/>
            </a:endParaRPr>
          </a:p>
        </p:txBody>
      </p:sp>
    </p:spTree>
    <p:extLst>
      <p:ext uri="{BB962C8B-B14F-4D97-AF65-F5344CB8AC3E}">
        <p14:creationId xmlns:p14="http://schemas.microsoft.com/office/powerpoint/2010/main" val="1324552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77F6189-96CF-47FE-B972-80AA81C0278F}" type="slidenum">
              <a:rPr lang="en-GB">
                <a:latin typeface="Times New Roman" panose="02020603050405020304" pitchFamily="18" charset="0"/>
              </a:rPr>
              <a:pPr eaLnBrk="1" hangingPunct="1"/>
              <a:t>7</a:t>
            </a:fld>
            <a:endParaRPr lang="en-GB">
              <a:latin typeface="Times New Roman" panose="02020603050405020304" pitchFamily="18" charset="0"/>
            </a:endParaRPr>
          </a:p>
        </p:txBody>
      </p:sp>
    </p:spTree>
    <p:extLst>
      <p:ext uri="{BB962C8B-B14F-4D97-AF65-F5344CB8AC3E}">
        <p14:creationId xmlns:p14="http://schemas.microsoft.com/office/powerpoint/2010/main" val="7569421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A283DF2-D64A-46E1-8111-2EF4E967557A}" type="slidenum">
              <a:rPr lang="en-GB">
                <a:latin typeface="Times New Roman" panose="02020603050405020304" pitchFamily="18" charset="0"/>
              </a:rPr>
              <a:pPr eaLnBrk="1" hangingPunct="1"/>
              <a:t>8</a:t>
            </a:fld>
            <a:endParaRPr lang="en-GB">
              <a:latin typeface="Times New Roman" panose="02020603050405020304" pitchFamily="18" charset="0"/>
            </a:endParaRPr>
          </a:p>
        </p:txBody>
      </p:sp>
    </p:spTree>
    <p:extLst>
      <p:ext uri="{BB962C8B-B14F-4D97-AF65-F5344CB8AC3E}">
        <p14:creationId xmlns:p14="http://schemas.microsoft.com/office/powerpoint/2010/main" val="17243813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97096B3-D4B0-4F98-8FF1-9B2312485A15}" type="slidenum">
              <a:rPr lang="en-GB">
                <a:latin typeface="Times New Roman" panose="02020603050405020304" pitchFamily="18" charset="0"/>
              </a:rPr>
              <a:pPr eaLnBrk="1" hangingPunct="1"/>
              <a:t>9</a:t>
            </a:fld>
            <a:endParaRPr lang="en-GB">
              <a:latin typeface="Times New Roman" panose="02020603050405020304" pitchFamily="18" charset="0"/>
            </a:endParaRPr>
          </a:p>
        </p:txBody>
      </p:sp>
    </p:spTree>
    <p:extLst>
      <p:ext uri="{BB962C8B-B14F-4D97-AF65-F5344CB8AC3E}">
        <p14:creationId xmlns:p14="http://schemas.microsoft.com/office/powerpoint/2010/main" val="3128384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0594" name="Rectangle 2"/>
          <p:cNvSpPr>
            <a:spLocks noGrp="1" noChangeArrowheads="1"/>
          </p:cNvSpPr>
          <p:nvPr>
            <p:ph type="ctrTitle" sz="quarter"/>
          </p:nvPr>
        </p:nvSpPr>
        <p:spPr>
          <a:xfrm>
            <a:off x="685800" y="1143000"/>
            <a:ext cx="7772400" cy="1143000"/>
          </a:xfrm>
        </p:spPr>
        <p:txBody>
          <a:bodyPr/>
          <a:lstStyle>
            <a:lvl1pPr>
              <a:defRPr/>
            </a:lvl1pPr>
          </a:lstStyle>
          <a:p>
            <a:r>
              <a:rPr lang="en-GB" dirty="0"/>
              <a:t>Click to edit Master title style</a:t>
            </a:r>
          </a:p>
        </p:txBody>
      </p:sp>
      <p:sp>
        <p:nvSpPr>
          <p:cNvPr id="110595" name="Rectangle 3"/>
          <p:cNvSpPr>
            <a:spLocks noGrp="1" noChangeArrowheads="1"/>
          </p:cNvSpPr>
          <p:nvPr>
            <p:ph type="subTitle" sz="quarter" idx="1"/>
          </p:nvPr>
        </p:nvSpPr>
        <p:spPr>
          <a:xfrm>
            <a:off x="1371600" y="2819400"/>
            <a:ext cx="6400800" cy="1752600"/>
          </a:xfrm>
          <a:ln w="9525">
            <a:headEnd/>
            <a:tailEnd/>
          </a:ln>
        </p:spPr>
        <p:txBody>
          <a:bodyPr lIns="92075" tIns="46037" rIns="92075" bIns="46037"/>
          <a:lstStyle>
            <a:lvl1pPr marL="0" indent="0" algn="ctr">
              <a:buFont typeface="Wingdings 2" pitchFamily="18" charset="2"/>
              <a:buNone/>
              <a:defRPr/>
            </a:lvl1pPr>
          </a:lstStyle>
          <a:p>
            <a:r>
              <a:rPr lang="en-GB"/>
              <a:t>Click to edit Master subtitle style</a:t>
            </a:r>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2851978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165438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1365722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503250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3990840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4053730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3613357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2217732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1745402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4236122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3973105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1910174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7" rIns="92075" bIns="46037" numCol="1" anchor="ctr" anchorCtr="0" compatLnSpc="1">
            <a:prstTxWarp prst="textNoShape">
              <a:avLst/>
            </a:prstTxWarp>
          </a:bodyPr>
          <a:lstStyle/>
          <a:p>
            <a:pPr lvl="0"/>
            <a:r>
              <a:rPr lang="en-GB" dirty="0" smtClean="0"/>
              <a:t>Click to edit Master title style</a:t>
            </a:r>
          </a:p>
        </p:txBody>
      </p:sp>
      <p:sp>
        <p:nvSpPr>
          <p:cNvPr id="1027" name="Rectangle 3"/>
          <p:cNvSpPr>
            <a:spLocks noGrp="1" noChangeArrowheads="1"/>
          </p:cNvSpPr>
          <p:nvPr>
            <p:ph type="body" idx="1"/>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28" name="Text Box 5"/>
          <p:cNvSpPr txBox="1">
            <a:spLocks noChangeArrowheads="1"/>
          </p:cNvSpPr>
          <p:nvPr userDrawn="1"/>
        </p:nvSpPr>
        <p:spPr bwMode="auto">
          <a:xfrm>
            <a:off x="7696200" y="6418263"/>
            <a:ext cx="1143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5201B339-C505-4F39-B76F-7249585B467D}" type="slidenum">
              <a:rPr lang="en-US" sz="1000" smtClean="0">
                <a:ea typeface="ＭＳ Ｐゴシック" pitchFamily="-65" charset="-128"/>
              </a:rPr>
              <a:pPr eaLnBrk="1" hangingPunct="1">
                <a:defRPr/>
              </a:pPr>
              <a:t>‹#›</a:t>
            </a:fld>
            <a:endParaRPr lang="en-US" sz="1000" dirty="0" smtClean="0">
              <a:ea typeface="ＭＳ Ｐゴシック" pitchFamily="-65" charset="-128"/>
            </a:endParaRPr>
          </a:p>
        </p:txBody>
      </p:sp>
      <p:sp>
        <p:nvSpPr>
          <p:cNvPr id="5" name="Footer Placeholder 3"/>
          <p:cNvSpPr>
            <a:spLocks noGrp="1"/>
          </p:cNvSpPr>
          <p:nvPr>
            <p:ph type="ftr" sz="quarter" idx="3"/>
          </p:nvPr>
        </p:nvSpPr>
        <p:spPr>
          <a:xfrm>
            <a:off x="1562100" y="6477000"/>
            <a:ext cx="5905500" cy="381000"/>
          </a:xfrm>
          <a:prstGeom prst="rect">
            <a:avLst/>
          </a:prstGeom>
        </p:spPr>
        <p:txBody>
          <a:bodyPr/>
          <a:lstStyle>
            <a:lvl1pPr algn="ctr">
              <a:defRPr sz="1000">
                <a:solidFill>
                  <a:schemeClr val="tx1"/>
                </a:solidFill>
                <a:latin typeface="+mn-lt"/>
                <a:cs typeface="Times New Roman" pitchFamily="18"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mtClean="0"/>
              <a:t>Copyright © 2015, 2012, 2009, 2006, 2003, 2000, 1997, 1993 by Saunders, an imprint of Elsevier Inc.</a:t>
            </a:r>
            <a:endParaRPr lang="en-US" dirty="0"/>
          </a:p>
        </p:txBody>
      </p:sp>
    </p:spTree>
    <p:extLst>
      <p:ext uri="{BB962C8B-B14F-4D97-AF65-F5344CB8AC3E}">
        <p14:creationId xmlns:p14="http://schemas.microsoft.com/office/powerpoint/2010/main" val="272366495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0"/>
        </a:spcBef>
        <a:spcAft>
          <a:spcPct val="0"/>
        </a:spcAft>
        <a:buClr>
          <a:schemeClr val="tx2"/>
        </a:buClr>
        <a:buSzPct val="60000"/>
        <a:buFont typeface="Wingdings 2" pitchFamily="18" charset="2"/>
        <a:buChar char=""/>
        <a:defRPr sz="2800">
          <a:solidFill>
            <a:schemeClr val="tx1"/>
          </a:solidFill>
          <a:latin typeface="+mn-lt"/>
          <a:ea typeface="+mn-ea"/>
          <a:cs typeface="+mn-cs"/>
        </a:defRPr>
      </a:lvl1pPr>
      <a:lvl2pPr marL="742950" indent="-285750" algn="l" rtl="0" eaLnBrk="0" fontAlgn="base" hangingPunct="0">
        <a:spcBef>
          <a:spcPct val="0"/>
        </a:spcBef>
        <a:spcAft>
          <a:spcPct val="0"/>
        </a:spcAft>
        <a:buClr>
          <a:schemeClr val="tx2"/>
        </a:buClr>
        <a:buSzPct val="80000"/>
        <a:buFont typeface="Wingdings" pitchFamily="2" charset="2"/>
        <a:buChar char="Ø"/>
        <a:defRPr sz="2400">
          <a:solidFill>
            <a:schemeClr val="tx1"/>
          </a:solidFill>
          <a:latin typeface="+mn-lt"/>
        </a:defRPr>
      </a:lvl2pPr>
      <a:lvl3pPr marL="1143000" indent="-228600" algn="l" rtl="0" eaLnBrk="0" fontAlgn="base" hangingPunct="0">
        <a:spcBef>
          <a:spcPct val="0"/>
        </a:spcBef>
        <a:spcAft>
          <a:spcPct val="0"/>
        </a:spcAft>
        <a:buClr>
          <a:schemeClr val="tx2"/>
        </a:buClr>
        <a:buSzPct val="115000"/>
        <a:buChar char="•"/>
        <a:defRPr sz="2000">
          <a:solidFill>
            <a:schemeClr val="tx1"/>
          </a:solidFill>
          <a:latin typeface="+mn-lt"/>
        </a:defRPr>
      </a:lvl3pPr>
      <a:lvl4pPr marL="1600200" indent="-228600" algn="l" rtl="0" eaLnBrk="0" fontAlgn="base" hangingPunct="0">
        <a:spcBef>
          <a:spcPct val="0"/>
        </a:spcBef>
        <a:spcAft>
          <a:spcPct val="0"/>
        </a:spcAft>
        <a:buClr>
          <a:schemeClr val="tx2"/>
        </a:buClr>
        <a:buSzPct val="75000"/>
        <a:buFont typeface="Wingdings 3" pitchFamily="18" charset="2"/>
        <a:buChar char=""/>
        <a:defRPr sz="1800">
          <a:solidFill>
            <a:schemeClr val="tx1"/>
          </a:solidFill>
          <a:latin typeface="+mn-lt"/>
        </a:defRPr>
      </a:lvl4pPr>
      <a:lvl5pPr marL="2057400" indent="-228600" algn="l" rtl="0" eaLnBrk="0" fontAlgn="base" hangingPunct="0">
        <a:spcBef>
          <a:spcPct val="0"/>
        </a:spcBef>
        <a:spcAft>
          <a:spcPct val="0"/>
        </a:spcAft>
        <a:buClr>
          <a:schemeClr val="tx1"/>
        </a:buClr>
        <a:buChar char="–"/>
        <a:defRPr sz="1600">
          <a:solidFill>
            <a:schemeClr val="tx1"/>
          </a:solidFill>
          <a:latin typeface="+mn-lt"/>
        </a:defRPr>
      </a:lvl5pPr>
      <a:lvl6pPr marL="2514600" indent="-228600" algn="l" rtl="0" fontAlgn="base">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685800" y="1905000"/>
            <a:ext cx="7772400" cy="1143000"/>
          </a:xfrm>
        </p:spPr>
        <p:txBody>
          <a:bodyPr/>
          <a:lstStyle/>
          <a:p>
            <a:r>
              <a:rPr lang="en-US" sz="4000" dirty="0" smtClean="0"/>
              <a:t>Chapter 16</a:t>
            </a:r>
          </a:p>
        </p:txBody>
      </p:sp>
      <p:sp>
        <p:nvSpPr>
          <p:cNvPr id="2051" name="Rectangle 3"/>
          <p:cNvSpPr>
            <a:spLocks noGrp="1" noChangeArrowheads="1"/>
          </p:cNvSpPr>
          <p:nvPr>
            <p:ph type="subTitle" sz="quarter" idx="1"/>
          </p:nvPr>
        </p:nvSpPr>
        <p:spPr>
          <a:xfrm>
            <a:off x="838200" y="3429000"/>
            <a:ext cx="7543800" cy="914400"/>
          </a:xfrm>
        </p:spPr>
        <p:txBody>
          <a:bodyPr/>
          <a:lstStyle/>
          <a:p>
            <a:r>
              <a:rPr lang="en-US" sz="3600" dirty="0"/>
              <a:t>Fluid and Electrolyte Replacement</a:t>
            </a:r>
            <a:endParaRPr lang="en-US" sz="3600" dirty="0" smtClean="0"/>
          </a:p>
        </p:txBody>
      </p:sp>
      <p:sp useBgFill="1">
        <p:nvSpPr>
          <p:cNvPr id="2052" name="Rectangle 5"/>
          <p:cNvSpPr>
            <a:spLocks noChangeArrowheads="1"/>
          </p:cNvSpPr>
          <p:nvPr/>
        </p:nvSpPr>
        <p:spPr bwMode="auto">
          <a:xfrm>
            <a:off x="8610600" y="6415088"/>
            <a:ext cx="304800" cy="228600"/>
          </a:xfrm>
          <a:prstGeom prst="rect">
            <a:avLst/>
          </a:prstGeom>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2"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1"/>
            <a:ext cx="7772400" cy="1371600"/>
          </a:xfrm>
        </p:spPr>
        <p:txBody>
          <a:bodyPr/>
          <a:lstStyle/>
          <a:p>
            <a:r>
              <a:rPr lang="en-US" dirty="0" smtClean="0"/>
              <a:t>Potassium</a:t>
            </a:r>
          </a:p>
        </p:txBody>
      </p:sp>
      <p:sp>
        <p:nvSpPr>
          <p:cNvPr id="12291" name="Rectangle 3"/>
          <p:cNvSpPr>
            <a:spLocks noGrp="1" noChangeArrowheads="1"/>
          </p:cNvSpPr>
          <p:nvPr>
            <p:ph idx="1"/>
          </p:nvPr>
        </p:nvSpPr>
        <p:spPr>
          <a:xfrm>
            <a:off x="685800" y="1371600"/>
            <a:ext cx="7772400" cy="4343400"/>
          </a:xfrm>
        </p:spPr>
        <p:txBody>
          <a:bodyPr/>
          <a:lstStyle/>
          <a:p>
            <a:r>
              <a:rPr lang="en-US" dirty="0" smtClean="0">
                <a:latin typeface="+mj-lt"/>
              </a:rPr>
              <a:t>Normal serum range</a:t>
            </a:r>
          </a:p>
          <a:p>
            <a:pPr lvl="1"/>
            <a:r>
              <a:rPr lang="en-US" dirty="0" smtClean="0">
                <a:latin typeface="+mj-lt"/>
              </a:rPr>
              <a:t>3.5 to 5.3 </a:t>
            </a:r>
            <a:r>
              <a:rPr lang="en-US" dirty="0" err="1" smtClean="0">
                <a:latin typeface="+mj-lt"/>
              </a:rPr>
              <a:t>mEq</a:t>
            </a:r>
            <a:r>
              <a:rPr lang="en-US" dirty="0" smtClean="0">
                <a:latin typeface="+mj-lt"/>
              </a:rPr>
              <a:t>/L</a:t>
            </a:r>
          </a:p>
          <a:p>
            <a:r>
              <a:rPr lang="en-US" dirty="0" smtClean="0">
                <a:latin typeface="+mj-lt"/>
              </a:rPr>
              <a:t>Functions</a:t>
            </a:r>
          </a:p>
          <a:p>
            <a:r>
              <a:rPr lang="en-US" dirty="0" smtClean="0">
                <a:latin typeface="+mj-lt"/>
              </a:rPr>
              <a:t>Hypokalemia</a:t>
            </a:r>
          </a:p>
          <a:p>
            <a:pPr lvl="1"/>
            <a:r>
              <a:rPr lang="en-US" dirty="0" smtClean="0">
                <a:latin typeface="+mj-lt"/>
              </a:rPr>
              <a:t>Less than 3.5 </a:t>
            </a:r>
            <a:r>
              <a:rPr lang="en-US" dirty="0" err="1" smtClean="0">
                <a:latin typeface="+mj-lt"/>
              </a:rPr>
              <a:t>mEq</a:t>
            </a:r>
            <a:r>
              <a:rPr lang="en-US" dirty="0" smtClean="0">
                <a:latin typeface="+mj-lt"/>
              </a:rPr>
              <a:t>/L</a:t>
            </a:r>
          </a:p>
          <a:p>
            <a:pPr lvl="1"/>
            <a:r>
              <a:rPr lang="en-US" dirty="0" smtClean="0">
                <a:latin typeface="+mj-lt"/>
              </a:rPr>
              <a:t>Signs and symptoms </a:t>
            </a:r>
          </a:p>
          <a:p>
            <a:r>
              <a:rPr lang="en-US" dirty="0" smtClean="0">
                <a:latin typeface="+mj-lt"/>
              </a:rPr>
              <a:t>Hyperkalemia</a:t>
            </a:r>
          </a:p>
          <a:p>
            <a:pPr lvl="1"/>
            <a:r>
              <a:rPr lang="en-US" dirty="0" smtClean="0">
                <a:latin typeface="+mj-lt"/>
              </a:rPr>
              <a:t>More than 5.3 </a:t>
            </a:r>
            <a:r>
              <a:rPr lang="en-US" dirty="0" err="1" smtClean="0">
                <a:latin typeface="+mj-lt"/>
              </a:rPr>
              <a:t>mEq</a:t>
            </a:r>
            <a:r>
              <a:rPr lang="en-US" dirty="0" smtClean="0">
                <a:latin typeface="+mj-lt"/>
              </a:rPr>
              <a:t>/L</a:t>
            </a:r>
          </a:p>
          <a:p>
            <a:pPr lvl="1"/>
            <a:r>
              <a:rPr lang="en-US" dirty="0" smtClean="0">
                <a:latin typeface="+mj-lt"/>
              </a:rPr>
              <a:t>Signs and symptoms</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j-lt"/>
              </a:rPr>
              <a:pPr/>
              <a:t>10</a:t>
            </a:fld>
            <a:endParaRPr lang="en-US" sz="1000">
              <a:latin typeface="+mj-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1"/>
            <a:ext cx="7772400" cy="1371600"/>
          </a:xfrm>
        </p:spPr>
        <p:txBody>
          <a:bodyPr/>
          <a:lstStyle/>
          <a:p>
            <a:r>
              <a:rPr lang="en-US" dirty="0" smtClean="0"/>
              <a:t>Potassium (Cont.)</a:t>
            </a:r>
          </a:p>
        </p:txBody>
      </p:sp>
      <p:sp>
        <p:nvSpPr>
          <p:cNvPr id="13315" name="Rectangle 3"/>
          <p:cNvSpPr>
            <a:spLocks noGrp="1" noChangeArrowheads="1"/>
          </p:cNvSpPr>
          <p:nvPr>
            <p:ph idx="1"/>
          </p:nvPr>
        </p:nvSpPr>
        <p:spPr>
          <a:xfrm>
            <a:off x="685800" y="1371600"/>
            <a:ext cx="7772400" cy="3886200"/>
          </a:xfrm>
        </p:spPr>
        <p:txBody>
          <a:bodyPr/>
          <a:lstStyle/>
          <a:p>
            <a:r>
              <a:rPr lang="en-US" dirty="0" smtClean="0">
                <a:latin typeface="+mj-lt"/>
              </a:rPr>
              <a:t>Correction of potassium deficit and excess</a:t>
            </a:r>
          </a:p>
          <a:p>
            <a:r>
              <a:rPr lang="en-US" dirty="0" smtClean="0">
                <a:latin typeface="+mj-lt"/>
              </a:rPr>
              <a:t>Administration</a:t>
            </a:r>
          </a:p>
          <a:p>
            <a:pPr lvl="1"/>
            <a:r>
              <a:rPr lang="en-US" dirty="0" smtClean="0">
                <a:latin typeface="+mj-lt"/>
              </a:rPr>
              <a:t>Oral, IV (must be diluted)</a:t>
            </a:r>
          </a:p>
          <a:p>
            <a:r>
              <a:rPr lang="en-US" dirty="0" smtClean="0">
                <a:latin typeface="+mj-lt"/>
              </a:rPr>
              <a:t>Foods high in potassium</a:t>
            </a:r>
          </a:p>
          <a:p>
            <a:pPr lvl="1"/>
            <a:r>
              <a:rPr lang="en-US" dirty="0" smtClean="0">
                <a:latin typeface="+mj-lt"/>
              </a:rPr>
              <a:t>Fruits, fruit juice, vegetables</a:t>
            </a:r>
          </a:p>
          <a:p>
            <a:r>
              <a:rPr lang="en-US" dirty="0" smtClean="0">
                <a:latin typeface="+mj-lt"/>
              </a:rPr>
              <a:t>Drug effect on potassium balance</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j-lt"/>
              </a:rPr>
              <a:pPr/>
              <a:t>11</a:t>
            </a:fld>
            <a:endParaRPr lang="en-US" sz="1000">
              <a:latin typeface="+mj-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1"/>
            <a:ext cx="7772400" cy="1371600"/>
          </a:xfrm>
        </p:spPr>
        <p:txBody>
          <a:bodyPr/>
          <a:lstStyle/>
          <a:p>
            <a:r>
              <a:rPr lang="en-US" dirty="0" smtClean="0"/>
              <a:t>Nursing Process: Potassium </a:t>
            </a:r>
          </a:p>
        </p:txBody>
      </p:sp>
      <p:sp>
        <p:nvSpPr>
          <p:cNvPr id="14339" name="Rectangle 3"/>
          <p:cNvSpPr>
            <a:spLocks noGrp="1" noChangeArrowheads="1"/>
          </p:cNvSpPr>
          <p:nvPr>
            <p:ph idx="1"/>
          </p:nvPr>
        </p:nvSpPr>
        <p:spPr>
          <a:xfrm>
            <a:off x="685800" y="1371600"/>
            <a:ext cx="7772400" cy="4038600"/>
          </a:xfrm>
        </p:spPr>
        <p:txBody>
          <a:bodyPr/>
          <a:lstStyle/>
          <a:p>
            <a:r>
              <a:rPr lang="en-US" dirty="0" smtClean="0">
                <a:latin typeface="+mj-lt"/>
              </a:rPr>
              <a:t>Assessment</a:t>
            </a:r>
          </a:p>
          <a:p>
            <a:r>
              <a:rPr lang="en-US" dirty="0" smtClean="0">
                <a:latin typeface="+mj-lt"/>
              </a:rPr>
              <a:t>Nursing diagnoses</a:t>
            </a:r>
          </a:p>
          <a:p>
            <a:r>
              <a:rPr lang="en-US" dirty="0" smtClean="0">
                <a:latin typeface="+mj-lt"/>
              </a:rPr>
              <a:t>Planning</a:t>
            </a:r>
          </a:p>
          <a:p>
            <a:r>
              <a:rPr lang="en-US" dirty="0" smtClean="0">
                <a:latin typeface="+mj-lt"/>
              </a:rPr>
              <a:t>Nursing interventions</a:t>
            </a:r>
          </a:p>
          <a:p>
            <a:pPr lvl="1"/>
            <a:r>
              <a:rPr lang="en-US" dirty="0" smtClean="0">
                <a:latin typeface="+mj-lt"/>
              </a:rPr>
              <a:t>Patient teaching</a:t>
            </a:r>
          </a:p>
          <a:p>
            <a:pPr lvl="1"/>
            <a:r>
              <a:rPr lang="en-US" dirty="0" smtClean="0">
                <a:latin typeface="+mj-lt"/>
              </a:rPr>
              <a:t>Cultural considerations</a:t>
            </a:r>
          </a:p>
          <a:p>
            <a:r>
              <a:rPr lang="en-US" dirty="0" smtClean="0">
                <a:latin typeface="+mj-lt"/>
              </a:rPr>
              <a:t>Evaluation</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j-lt"/>
              </a:rPr>
              <a:pPr/>
              <a:t>12</a:t>
            </a:fld>
            <a:endParaRPr lang="en-US" sz="1000">
              <a:latin typeface="+mj-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0"/>
            <a:ext cx="7772400" cy="1371600"/>
          </a:xfrm>
        </p:spPr>
        <p:txBody>
          <a:bodyPr/>
          <a:lstStyle/>
          <a:p>
            <a:r>
              <a:rPr lang="en-US" dirty="0" smtClean="0">
                <a:latin typeface="+mn-lt"/>
              </a:rPr>
              <a:t>Sodium</a:t>
            </a:r>
          </a:p>
        </p:txBody>
      </p:sp>
      <p:sp>
        <p:nvSpPr>
          <p:cNvPr id="15363" name="Rectangle 3"/>
          <p:cNvSpPr>
            <a:spLocks noGrp="1" noChangeArrowheads="1"/>
          </p:cNvSpPr>
          <p:nvPr>
            <p:ph idx="1"/>
          </p:nvPr>
        </p:nvSpPr>
        <p:spPr>
          <a:xfrm>
            <a:off x="685800" y="1371600"/>
            <a:ext cx="7772400" cy="4343400"/>
          </a:xfrm>
        </p:spPr>
        <p:txBody>
          <a:bodyPr/>
          <a:lstStyle/>
          <a:p>
            <a:r>
              <a:rPr lang="en-US" dirty="0" smtClean="0"/>
              <a:t>Normal serum range</a:t>
            </a:r>
          </a:p>
          <a:p>
            <a:pPr lvl="1"/>
            <a:r>
              <a:rPr lang="en-US" dirty="0" smtClean="0"/>
              <a:t>135 to 145 </a:t>
            </a:r>
            <a:r>
              <a:rPr lang="en-US" dirty="0" err="1" smtClean="0"/>
              <a:t>mEq</a:t>
            </a:r>
            <a:r>
              <a:rPr lang="en-US" dirty="0" smtClean="0"/>
              <a:t>/L</a:t>
            </a:r>
          </a:p>
          <a:p>
            <a:r>
              <a:rPr lang="en-US" dirty="0" smtClean="0"/>
              <a:t>Function</a:t>
            </a:r>
          </a:p>
          <a:p>
            <a:r>
              <a:rPr lang="en-US" dirty="0" err="1" smtClean="0"/>
              <a:t>Hyponatremia</a:t>
            </a:r>
            <a:r>
              <a:rPr lang="en-US" dirty="0" smtClean="0"/>
              <a:t>: less than 135 </a:t>
            </a:r>
            <a:r>
              <a:rPr lang="en-US" dirty="0" err="1" smtClean="0"/>
              <a:t>mEq</a:t>
            </a:r>
            <a:r>
              <a:rPr lang="en-US" dirty="0" smtClean="0"/>
              <a:t>/L</a:t>
            </a:r>
          </a:p>
          <a:p>
            <a:pPr lvl="1"/>
            <a:r>
              <a:rPr lang="en-US" dirty="0" smtClean="0"/>
              <a:t>Signs and symptoms</a:t>
            </a:r>
          </a:p>
          <a:p>
            <a:pPr lvl="1"/>
            <a:r>
              <a:rPr lang="en-US" dirty="0" smtClean="0"/>
              <a:t>Correction of a sodium deficit</a:t>
            </a:r>
          </a:p>
          <a:p>
            <a:r>
              <a:rPr lang="en-US" dirty="0" smtClean="0"/>
              <a:t>Hypernatremia: more than 145 </a:t>
            </a:r>
            <a:r>
              <a:rPr lang="en-US" dirty="0" err="1" smtClean="0"/>
              <a:t>mEq</a:t>
            </a:r>
            <a:r>
              <a:rPr lang="en-US" dirty="0" smtClean="0"/>
              <a:t>/L</a:t>
            </a:r>
          </a:p>
          <a:p>
            <a:pPr lvl="1"/>
            <a:r>
              <a:rPr lang="en-US" dirty="0" smtClean="0"/>
              <a:t>Signs and symptoms</a:t>
            </a:r>
          </a:p>
          <a:p>
            <a:r>
              <a:rPr lang="en-US" dirty="0" smtClean="0"/>
              <a:t>Foods high in sodium</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13</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1"/>
            <a:ext cx="7772400" cy="1371600"/>
          </a:xfrm>
        </p:spPr>
        <p:txBody>
          <a:bodyPr/>
          <a:lstStyle/>
          <a:p>
            <a:r>
              <a:rPr lang="en-US" dirty="0" smtClean="0">
                <a:latin typeface="+mn-lt"/>
              </a:rPr>
              <a:t>Nursing Process: Sodium </a:t>
            </a:r>
          </a:p>
        </p:txBody>
      </p:sp>
      <p:sp>
        <p:nvSpPr>
          <p:cNvPr id="16387" name="Rectangle 3"/>
          <p:cNvSpPr>
            <a:spLocks noGrp="1" noChangeArrowheads="1"/>
          </p:cNvSpPr>
          <p:nvPr>
            <p:ph idx="1"/>
          </p:nvPr>
        </p:nvSpPr>
        <p:spPr>
          <a:xfrm>
            <a:off x="685800" y="1371600"/>
            <a:ext cx="7772400" cy="4038600"/>
          </a:xfrm>
        </p:spPr>
        <p:txBody>
          <a:bodyPr/>
          <a:lstStyle/>
          <a:p>
            <a:r>
              <a:rPr lang="en-US" dirty="0" smtClean="0"/>
              <a:t>Assessment</a:t>
            </a:r>
          </a:p>
          <a:p>
            <a:r>
              <a:rPr lang="en-US" dirty="0" smtClean="0"/>
              <a:t>Nursing diagnoses</a:t>
            </a:r>
          </a:p>
          <a:p>
            <a:r>
              <a:rPr lang="en-US" dirty="0" smtClean="0"/>
              <a:t>Planning</a:t>
            </a:r>
          </a:p>
          <a:p>
            <a:r>
              <a:rPr lang="en-US" dirty="0" smtClean="0"/>
              <a:t>Nursing interventions</a:t>
            </a:r>
          </a:p>
          <a:p>
            <a:pPr lvl="1"/>
            <a:r>
              <a:rPr lang="en-US" dirty="0" smtClean="0"/>
              <a:t>Patient teaching</a:t>
            </a:r>
          </a:p>
          <a:p>
            <a:pPr lvl="1"/>
            <a:r>
              <a:rPr lang="en-US" dirty="0" smtClean="0"/>
              <a:t>Cultural considerations</a:t>
            </a:r>
          </a:p>
          <a:p>
            <a:r>
              <a:rPr lang="en-US" dirty="0" smtClean="0"/>
              <a:t>Evaluation</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14</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0"/>
            <a:ext cx="7772400" cy="1371600"/>
          </a:xfrm>
        </p:spPr>
        <p:txBody>
          <a:bodyPr/>
          <a:lstStyle/>
          <a:p>
            <a:r>
              <a:rPr lang="en-US" dirty="0" smtClean="0">
                <a:latin typeface="+mn-lt"/>
              </a:rPr>
              <a:t>Calcium</a:t>
            </a:r>
          </a:p>
        </p:txBody>
      </p:sp>
      <p:sp>
        <p:nvSpPr>
          <p:cNvPr id="17411" name="Rectangle 3"/>
          <p:cNvSpPr>
            <a:spLocks noGrp="1" noChangeArrowheads="1"/>
          </p:cNvSpPr>
          <p:nvPr>
            <p:ph idx="1"/>
          </p:nvPr>
        </p:nvSpPr>
        <p:spPr>
          <a:xfrm>
            <a:off x="685800" y="1371600"/>
            <a:ext cx="7772400" cy="4267200"/>
          </a:xfrm>
        </p:spPr>
        <p:txBody>
          <a:bodyPr/>
          <a:lstStyle/>
          <a:p>
            <a:r>
              <a:rPr lang="en-US" dirty="0" smtClean="0"/>
              <a:t>Normal serum range</a:t>
            </a:r>
          </a:p>
          <a:p>
            <a:pPr lvl="1"/>
            <a:r>
              <a:rPr lang="en-US" dirty="0" smtClean="0"/>
              <a:t>4.5 to 5.5 </a:t>
            </a:r>
            <a:r>
              <a:rPr lang="en-US" dirty="0" err="1" smtClean="0"/>
              <a:t>mEq</a:t>
            </a:r>
            <a:r>
              <a:rPr lang="en-US" dirty="0" smtClean="0"/>
              <a:t>/L; 8.5 to 10.5 mg/</a:t>
            </a:r>
            <a:r>
              <a:rPr lang="en-US" dirty="0" err="1" smtClean="0"/>
              <a:t>dL</a:t>
            </a:r>
            <a:endParaRPr lang="en-US" dirty="0" smtClean="0"/>
          </a:p>
          <a:p>
            <a:pPr lvl="1"/>
            <a:r>
              <a:rPr lang="en-US" dirty="0" smtClean="0"/>
              <a:t>Serum ionized (</a:t>
            </a:r>
            <a:r>
              <a:rPr lang="en-US" dirty="0" err="1" smtClean="0"/>
              <a:t>iCa</a:t>
            </a:r>
            <a:r>
              <a:rPr lang="en-US" dirty="0" smtClean="0"/>
              <a:t>) range: 2.2 to 2.5 </a:t>
            </a:r>
            <a:r>
              <a:rPr lang="en-US" dirty="0" err="1" smtClean="0"/>
              <a:t>mEq</a:t>
            </a:r>
            <a:r>
              <a:rPr lang="en-US" dirty="0" smtClean="0"/>
              <a:t>/L; 4.25 to 5.25 mg/</a:t>
            </a:r>
            <a:r>
              <a:rPr lang="en-US" dirty="0" err="1" smtClean="0"/>
              <a:t>dL</a:t>
            </a:r>
            <a:endParaRPr lang="en-US" dirty="0" smtClean="0"/>
          </a:p>
          <a:p>
            <a:r>
              <a:rPr lang="en-US" dirty="0" smtClean="0"/>
              <a:t>Function</a:t>
            </a:r>
          </a:p>
          <a:p>
            <a:r>
              <a:rPr lang="en-US" dirty="0" err="1" smtClean="0"/>
              <a:t>Hypocalcemia</a:t>
            </a:r>
            <a:endParaRPr lang="en-US" dirty="0" smtClean="0"/>
          </a:p>
          <a:p>
            <a:pPr lvl="1"/>
            <a:r>
              <a:rPr lang="en-US" dirty="0" smtClean="0"/>
              <a:t>Less than 4.5 </a:t>
            </a:r>
            <a:r>
              <a:rPr lang="en-US" dirty="0" err="1" smtClean="0"/>
              <a:t>mEq</a:t>
            </a:r>
            <a:r>
              <a:rPr lang="en-US" dirty="0" smtClean="0"/>
              <a:t>/L</a:t>
            </a:r>
          </a:p>
          <a:p>
            <a:pPr lvl="1"/>
            <a:r>
              <a:rPr lang="en-US" dirty="0" smtClean="0"/>
              <a:t>Signs and symptoms</a:t>
            </a:r>
          </a:p>
          <a:p>
            <a:pPr lvl="2"/>
            <a:r>
              <a:rPr lang="en-US" dirty="0" smtClean="0"/>
              <a:t>Bone fractures, anxiety, irritability, </a:t>
            </a:r>
            <a:r>
              <a:rPr lang="en-US" dirty="0" err="1" smtClean="0"/>
              <a:t>tetany</a:t>
            </a:r>
            <a:endParaRPr lang="en-US" dirty="0" smtClean="0"/>
          </a:p>
          <a:p>
            <a:r>
              <a:rPr lang="en-US" dirty="0" smtClean="0"/>
              <a:t>Administration</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15</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0"/>
            <a:ext cx="7772400" cy="1371600"/>
          </a:xfrm>
        </p:spPr>
        <p:txBody>
          <a:bodyPr/>
          <a:lstStyle/>
          <a:p>
            <a:r>
              <a:rPr lang="en-US" dirty="0" smtClean="0">
                <a:latin typeface="+mn-lt"/>
              </a:rPr>
              <a:t>Calcium (Cont.)</a:t>
            </a:r>
          </a:p>
        </p:txBody>
      </p:sp>
      <p:sp>
        <p:nvSpPr>
          <p:cNvPr id="18435" name="Rectangle 3"/>
          <p:cNvSpPr>
            <a:spLocks noGrp="1" noChangeArrowheads="1"/>
          </p:cNvSpPr>
          <p:nvPr>
            <p:ph idx="1"/>
          </p:nvPr>
        </p:nvSpPr>
        <p:spPr>
          <a:xfrm>
            <a:off x="685800" y="1371600"/>
            <a:ext cx="7772400" cy="3505200"/>
          </a:xfrm>
        </p:spPr>
        <p:txBody>
          <a:bodyPr/>
          <a:lstStyle/>
          <a:p>
            <a:r>
              <a:rPr lang="en-US" dirty="0" err="1" smtClean="0"/>
              <a:t>Hypercalcemia</a:t>
            </a:r>
            <a:endParaRPr lang="en-US" dirty="0" smtClean="0"/>
          </a:p>
          <a:p>
            <a:pPr lvl="1"/>
            <a:r>
              <a:rPr lang="en-US" dirty="0" smtClean="0"/>
              <a:t>More than 5.5 </a:t>
            </a:r>
            <a:r>
              <a:rPr lang="en-US" dirty="0" err="1" smtClean="0"/>
              <a:t>mEq</a:t>
            </a:r>
            <a:r>
              <a:rPr lang="en-US" dirty="0" smtClean="0"/>
              <a:t>/L</a:t>
            </a:r>
          </a:p>
          <a:p>
            <a:pPr lvl="1"/>
            <a:r>
              <a:rPr lang="en-US" dirty="0" smtClean="0"/>
              <a:t>Signs and symptoms</a:t>
            </a:r>
          </a:p>
          <a:p>
            <a:r>
              <a:rPr lang="en-US" dirty="0" smtClean="0"/>
              <a:t>Clinical management of calcium imbalance</a:t>
            </a:r>
          </a:p>
          <a:p>
            <a:r>
              <a:rPr lang="en-US" dirty="0" smtClean="0"/>
              <a:t>Effect of drugs on calcium balance</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16</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
            <a:ext cx="7772400" cy="1371600"/>
          </a:xfrm>
        </p:spPr>
        <p:txBody>
          <a:bodyPr/>
          <a:lstStyle/>
          <a:p>
            <a:r>
              <a:rPr lang="en-US" smtClean="0">
                <a:latin typeface="+mn-lt"/>
              </a:rPr>
              <a:t>Nursing Process: Calcium </a:t>
            </a:r>
            <a:endParaRPr lang="en-US" dirty="0" smtClean="0">
              <a:latin typeface="+mn-lt"/>
            </a:endParaRPr>
          </a:p>
        </p:txBody>
      </p:sp>
      <p:sp>
        <p:nvSpPr>
          <p:cNvPr id="19459" name="Rectangle 3"/>
          <p:cNvSpPr>
            <a:spLocks noGrp="1" noChangeArrowheads="1"/>
          </p:cNvSpPr>
          <p:nvPr>
            <p:ph idx="1"/>
          </p:nvPr>
        </p:nvSpPr>
        <p:spPr>
          <a:xfrm>
            <a:off x="685800" y="1371600"/>
            <a:ext cx="7772400" cy="3962400"/>
          </a:xfrm>
        </p:spPr>
        <p:txBody>
          <a:bodyPr/>
          <a:lstStyle/>
          <a:p>
            <a:r>
              <a:rPr lang="en-US" dirty="0" smtClean="0"/>
              <a:t>Assessment</a:t>
            </a:r>
          </a:p>
          <a:p>
            <a:r>
              <a:rPr lang="en-US" dirty="0" smtClean="0"/>
              <a:t>Nursing diagnoses</a:t>
            </a:r>
          </a:p>
          <a:p>
            <a:r>
              <a:rPr lang="en-US" dirty="0" smtClean="0"/>
              <a:t>Planning</a:t>
            </a:r>
          </a:p>
          <a:p>
            <a:r>
              <a:rPr lang="en-US" dirty="0" smtClean="0"/>
              <a:t>Nursing interventions</a:t>
            </a:r>
          </a:p>
          <a:p>
            <a:pPr lvl="1"/>
            <a:r>
              <a:rPr lang="en-US" dirty="0" smtClean="0"/>
              <a:t>Patient teaching</a:t>
            </a:r>
          </a:p>
          <a:p>
            <a:pPr lvl="1"/>
            <a:r>
              <a:rPr lang="en-US" dirty="0" smtClean="0"/>
              <a:t>Cultural considerations</a:t>
            </a:r>
          </a:p>
          <a:p>
            <a:r>
              <a:rPr lang="en-US" dirty="0" smtClean="0"/>
              <a:t>Evaluation</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17</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1"/>
            <a:ext cx="7772400" cy="1371600"/>
          </a:xfrm>
        </p:spPr>
        <p:txBody>
          <a:bodyPr/>
          <a:lstStyle/>
          <a:p>
            <a:r>
              <a:rPr lang="en-US" dirty="0" smtClean="0">
                <a:latin typeface="+mn-lt"/>
              </a:rPr>
              <a:t>Magnesium</a:t>
            </a:r>
          </a:p>
        </p:txBody>
      </p:sp>
      <p:sp>
        <p:nvSpPr>
          <p:cNvPr id="20483" name="Rectangle 3"/>
          <p:cNvSpPr>
            <a:spLocks noGrp="1" noChangeArrowheads="1"/>
          </p:cNvSpPr>
          <p:nvPr>
            <p:ph idx="1"/>
          </p:nvPr>
        </p:nvSpPr>
        <p:spPr>
          <a:xfrm>
            <a:off x="685800" y="1371600"/>
            <a:ext cx="7772400" cy="4343400"/>
          </a:xfrm>
        </p:spPr>
        <p:txBody>
          <a:bodyPr/>
          <a:lstStyle/>
          <a:p>
            <a:r>
              <a:rPr lang="en-US" dirty="0" smtClean="0"/>
              <a:t>Normal serum range</a:t>
            </a:r>
          </a:p>
          <a:p>
            <a:pPr lvl="1"/>
            <a:r>
              <a:rPr lang="en-US" dirty="0" smtClean="0"/>
              <a:t>1.5 to 2.5 </a:t>
            </a:r>
            <a:r>
              <a:rPr lang="en-US" dirty="0" err="1" smtClean="0"/>
              <a:t>mEq</a:t>
            </a:r>
            <a:r>
              <a:rPr lang="en-US" dirty="0" smtClean="0"/>
              <a:t>/L or 1.8 to 3 mg/</a:t>
            </a:r>
            <a:r>
              <a:rPr lang="en-US" dirty="0" err="1" smtClean="0"/>
              <a:t>dL</a:t>
            </a:r>
            <a:endParaRPr lang="en-US" dirty="0" smtClean="0"/>
          </a:p>
          <a:p>
            <a:r>
              <a:rPr lang="en-US" dirty="0" smtClean="0"/>
              <a:t>Function</a:t>
            </a:r>
          </a:p>
          <a:p>
            <a:r>
              <a:rPr lang="en-US" dirty="0" smtClean="0"/>
              <a:t>Relationship of magnesium to potassium and calcium</a:t>
            </a:r>
          </a:p>
          <a:p>
            <a:r>
              <a:rPr lang="en-US" dirty="0" err="1" smtClean="0"/>
              <a:t>Hypomagnesemia</a:t>
            </a:r>
            <a:r>
              <a:rPr lang="en-US" dirty="0" smtClean="0"/>
              <a:t>: less than 1.5 </a:t>
            </a:r>
            <a:r>
              <a:rPr lang="en-US" dirty="0" err="1" smtClean="0"/>
              <a:t>mEq</a:t>
            </a:r>
            <a:r>
              <a:rPr lang="en-US" dirty="0" smtClean="0"/>
              <a:t>/L or 1.8 mg/</a:t>
            </a:r>
            <a:r>
              <a:rPr lang="en-US" dirty="0" err="1" smtClean="0"/>
              <a:t>dL</a:t>
            </a:r>
            <a:endParaRPr lang="en-US" dirty="0" smtClean="0"/>
          </a:p>
          <a:p>
            <a:pPr lvl="1"/>
            <a:r>
              <a:rPr lang="en-US" dirty="0" smtClean="0"/>
              <a:t>Signs and symptoms</a:t>
            </a:r>
          </a:p>
          <a:p>
            <a:pPr lvl="1"/>
            <a:r>
              <a:rPr lang="en-US" dirty="0" smtClean="0"/>
              <a:t>Correction of a magnesium deficit	</a:t>
            </a:r>
          </a:p>
          <a:p>
            <a:pPr lvl="2"/>
            <a:r>
              <a:rPr lang="en-US" dirty="0" smtClean="0"/>
              <a:t>IV magnesium, calcium </a:t>
            </a:r>
            <a:r>
              <a:rPr lang="en-US" dirty="0" err="1" smtClean="0"/>
              <a:t>gluconate</a:t>
            </a:r>
            <a:endParaRPr lang="en-US" dirty="0" smtClean="0"/>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18</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1"/>
            <a:ext cx="7772400" cy="1371600"/>
          </a:xfrm>
        </p:spPr>
        <p:txBody>
          <a:bodyPr/>
          <a:lstStyle/>
          <a:p>
            <a:r>
              <a:rPr lang="en-US" dirty="0" smtClean="0">
                <a:latin typeface="+mn-lt"/>
              </a:rPr>
              <a:t>Magnesium (Cont.)</a:t>
            </a:r>
          </a:p>
        </p:txBody>
      </p:sp>
      <p:sp>
        <p:nvSpPr>
          <p:cNvPr id="21507" name="Rectangle 3"/>
          <p:cNvSpPr>
            <a:spLocks noGrp="1" noChangeArrowheads="1"/>
          </p:cNvSpPr>
          <p:nvPr>
            <p:ph idx="1"/>
          </p:nvPr>
        </p:nvSpPr>
        <p:spPr>
          <a:xfrm>
            <a:off x="685800" y="1371600"/>
            <a:ext cx="7772400" cy="3810000"/>
          </a:xfrm>
        </p:spPr>
        <p:txBody>
          <a:bodyPr/>
          <a:lstStyle/>
          <a:p>
            <a:r>
              <a:rPr lang="en-US" dirty="0" smtClean="0"/>
              <a:t>Administration</a:t>
            </a:r>
          </a:p>
          <a:p>
            <a:pPr lvl="1"/>
            <a:r>
              <a:rPr lang="en-US" dirty="0" smtClean="0"/>
              <a:t>IV magnesium sulfate</a:t>
            </a:r>
          </a:p>
          <a:p>
            <a:r>
              <a:rPr lang="en-US" dirty="0" smtClean="0"/>
              <a:t>Foods high in magnesium</a:t>
            </a:r>
          </a:p>
          <a:p>
            <a:r>
              <a:rPr lang="en-US" dirty="0" err="1" smtClean="0"/>
              <a:t>Hypermagnesemia</a:t>
            </a:r>
            <a:endParaRPr lang="en-US" dirty="0" smtClean="0"/>
          </a:p>
          <a:p>
            <a:pPr lvl="1"/>
            <a:r>
              <a:rPr lang="en-US" dirty="0" smtClean="0"/>
              <a:t>More than 2.5 </a:t>
            </a:r>
            <a:r>
              <a:rPr lang="en-US" dirty="0" err="1" smtClean="0"/>
              <a:t>mEq</a:t>
            </a:r>
            <a:r>
              <a:rPr lang="en-US" dirty="0" smtClean="0"/>
              <a:t>/L or more than 3 mg/</a:t>
            </a:r>
            <a:r>
              <a:rPr lang="en-US" dirty="0" err="1" smtClean="0"/>
              <a:t>dL</a:t>
            </a:r>
            <a:endParaRPr lang="en-US" dirty="0" smtClean="0"/>
          </a:p>
          <a:p>
            <a:pPr lvl="1"/>
            <a:r>
              <a:rPr lang="en-US" dirty="0" smtClean="0"/>
              <a:t>Signs and symptoms</a:t>
            </a:r>
          </a:p>
          <a:p>
            <a:pPr lvl="1"/>
            <a:r>
              <a:rPr lang="en-US" dirty="0" smtClean="0"/>
              <a:t>Correction of a magnesium excess</a:t>
            </a:r>
          </a:p>
          <a:p>
            <a:r>
              <a:rPr lang="en-US" dirty="0" smtClean="0"/>
              <a:t>Effect of drugs on magnesium balance </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19</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1"/>
            <a:ext cx="7772400" cy="1371600"/>
          </a:xfrm>
        </p:spPr>
        <p:txBody>
          <a:bodyPr/>
          <a:lstStyle/>
          <a:p>
            <a:r>
              <a:rPr lang="en-US" dirty="0" smtClean="0">
                <a:latin typeface="+mn-lt"/>
              </a:rPr>
              <a:t>Body Fluids</a:t>
            </a:r>
          </a:p>
        </p:txBody>
      </p:sp>
      <p:sp>
        <p:nvSpPr>
          <p:cNvPr id="3075" name="Rectangle 3"/>
          <p:cNvSpPr>
            <a:spLocks noGrp="1" noChangeArrowheads="1"/>
          </p:cNvSpPr>
          <p:nvPr>
            <p:ph idx="1"/>
          </p:nvPr>
        </p:nvSpPr>
        <p:spPr>
          <a:xfrm>
            <a:off x="685800" y="1371600"/>
            <a:ext cx="7772400" cy="4343400"/>
          </a:xfrm>
        </p:spPr>
        <p:txBody>
          <a:bodyPr/>
          <a:lstStyle/>
          <a:p>
            <a:r>
              <a:rPr lang="en-US" dirty="0" smtClean="0"/>
              <a:t>Osmolality of body fluids</a:t>
            </a:r>
          </a:p>
          <a:p>
            <a:pPr lvl="1"/>
            <a:r>
              <a:rPr lang="en-US" dirty="0" err="1" smtClean="0"/>
              <a:t>Iso-osmolar</a:t>
            </a:r>
            <a:endParaRPr lang="en-US" dirty="0" smtClean="0"/>
          </a:p>
          <a:p>
            <a:pPr lvl="1"/>
            <a:r>
              <a:rPr lang="en-US" dirty="0" smtClean="0"/>
              <a:t>Hypo-</a:t>
            </a:r>
            <a:r>
              <a:rPr lang="en-US" dirty="0" err="1" smtClean="0"/>
              <a:t>osmolar</a:t>
            </a:r>
            <a:endParaRPr lang="en-US" dirty="0" smtClean="0"/>
          </a:p>
          <a:p>
            <a:pPr lvl="1"/>
            <a:r>
              <a:rPr lang="en-US" dirty="0" smtClean="0"/>
              <a:t>Hyperosmolar	 	</a:t>
            </a:r>
          </a:p>
          <a:p>
            <a:r>
              <a:rPr lang="en-US" dirty="0" smtClean="0"/>
              <a:t>Tonicity</a:t>
            </a:r>
          </a:p>
          <a:p>
            <a:pPr lvl="1"/>
            <a:r>
              <a:rPr lang="en-US" dirty="0" smtClean="0"/>
              <a:t>Used primarily as a measurement of the concentration of IV solutions compared with the osmolality of body fluids</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smtClean="0">
                <a:latin typeface="+mn-lt"/>
              </a:rPr>
              <a:t>2</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0"/>
            <a:ext cx="7772400" cy="1371600"/>
          </a:xfrm>
        </p:spPr>
        <p:txBody>
          <a:bodyPr/>
          <a:lstStyle/>
          <a:p>
            <a:r>
              <a:rPr lang="en-US" dirty="0" smtClean="0">
                <a:latin typeface="+mn-lt"/>
              </a:rPr>
              <a:t>Nursing Process: Magnesium </a:t>
            </a:r>
          </a:p>
        </p:txBody>
      </p:sp>
      <p:sp>
        <p:nvSpPr>
          <p:cNvPr id="22531" name="Rectangle 3"/>
          <p:cNvSpPr>
            <a:spLocks noGrp="1" noChangeArrowheads="1"/>
          </p:cNvSpPr>
          <p:nvPr>
            <p:ph idx="1"/>
          </p:nvPr>
        </p:nvSpPr>
        <p:spPr>
          <a:xfrm>
            <a:off x="685800" y="1371600"/>
            <a:ext cx="7772400" cy="3810000"/>
          </a:xfrm>
        </p:spPr>
        <p:txBody>
          <a:bodyPr/>
          <a:lstStyle/>
          <a:p>
            <a:r>
              <a:rPr lang="en-US" dirty="0" smtClean="0"/>
              <a:t>Assessment</a:t>
            </a:r>
          </a:p>
          <a:p>
            <a:r>
              <a:rPr lang="en-US" dirty="0" smtClean="0"/>
              <a:t>Nursing diagnoses</a:t>
            </a:r>
          </a:p>
          <a:p>
            <a:r>
              <a:rPr lang="en-US" dirty="0" smtClean="0"/>
              <a:t>Planning</a:t>
            </a:r>
          </a:p>
          <a:p>
            <a:r>
              <a:rPr lang="en-US" dirty="0" smtClean="0"/>
              <a:t>Nursing interventions</a:t>
            </a:r>
          </a:p>
          <a:p>
            <a:pPr lvl="1"/>
            <a:r>
              <a:rPr lang="en-US" dirty="0" smtClean="0"/>
              <a:t>Patient teaching</a:t>
            </a:r>
          </a:p>
          <a:p>
            <a:pPr lvl="1"/>
            <a:r>
              <a:rPr lang="en-US" dirty="0" smtClean="0"/>
              <a:t>Cultural considerations</a:t>
            </a:r>
          </a:p>
          <a:p>
            <a:r>
              <a:rPr lang="en-US" dirty="0" smtClean="0"/>
              <a:t>Evaluation</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20</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1"/>
            <a:ext cx="7772400" cy="1371600"/>
          </a:xfrm>
        </p:spPr>
        <p:txBody>
          <a:bodyPr/>
          <a:lstStyle/>
          <a:p>
            <a:r>
              <a:rPr lang="en-US" dirty="0" smtClean="0">
                <a:latin typeface="+mn-lt"/>
              </a:rPr>
              <a:t>Chloride</a:t>
            </a:r>
          </a:p>
        </p:txBody>
      </p:sp>
      <p:sp>
        <p:nvSpPr>
          <p:cNvPr id="23555" name="Rectangle 3"/>
          <p:cNvSpPr>
            <a:spLocks noGrp="1" noChangeArrowheads="1"/>
          </p:cNvSpPr>
          <p:nvPr>
            <p:ph idx="1"/>
          </p:nvPr>
        </p:nvSpPr>
        <p:spPr>
          <a:xfrm>
            <a:off x="685800" y="1371600"/>
            <a:ext cx="7772400" cy="4114800"/>
          </a:xfrm>
        </p:spPr>
        <p:txBody>
          <a:bodyPr/>
          <a:lstStyle/>
          <a:p>
            <a:r>
              <a:rPr lang="en-US" dirty="0" smtClean="0"/>
              <a:t>Principal anion in ECF</a:t>
            </a:r>
          </a:p>
          <a:p>
            <a:r>
              <a:rPr lang="en-US" dirty="0" smtClean="0"/>
              <a:t>Normal serum range</a:t>
            </a:r>
          </a:p>
          <a:p>
            <a:pPr lvl="1"/>
            <a:r>
              <a:rPr lang="en-US" dirty="0" smtClean="0"/>
              <a:t>95 to 108 </a:t>
            </a:r>
            <a:r>
              <a:rPr lang="en-US" dirty="0" err="1" smtClean="0"/>
              <a:t>mEq</a:t>
            </a:r>
            <a:r>
              <a:rPr lang="en-US" dirty="0" smtClean="0"/>
              <a:t>/L</a:t>
            </a:r>
          </a:p>
          <a:p>
            <a:r>
              <a:rPr lang="en-US" dirty="0" smtClean="0"/>
              <a:t>Functions</a:t>
            </a:r>
          </a:p>
          <a:p>
            <a:r>
              <a:rPr lang="en-US" dirty="0" err="1" smtClean="0"/>
              <a:t>Hypochloremia</a:t>
            </a:r>
            <a:endParaRPr lang="en-US" dirty="0" smtClean="0"/>
          </a:p>
          <a:p>
            <a:pPr lvl="1"/>
            <a:r>
              <a:rPr lang="en-US" dirty="0" smtClean="0"/>
              <a:t>Signs and symptoms</a:t>
            </a:r>
          </a:p>
          <a:p>
            <a:r>
              <a:rPr lang="en-US" dirty="0" err="1" smtClean="0"/>
              <a:t>Hyperchloremia</a:t>
            </a:r>
            <a:r>
              <a:rPr lang="en-US" dirty="0" smtClean="0"/>
              <a:t> </a:t>
            </a:r>
          </a:p>
          <a:p>
            <a:pPr lvl="1"/>
            <a:r>
              <a:rPr lang="en-US" dirty="0" smtClean="0"/>
              <a:t>Signs and symptoms</a:t>
            </a:r>
          </a:p>
          <a:p>
            <a:pPr lvl="1"/>
            <a:endParaRPr lang="en-US" dirty="0" smtClean="0"/>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21</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1"/>
            <a:ext cx="7772400" cy="1371600"/>
          </a:xfrm>
        </p:spPr>
        <p:txBody>
          <a:bodyPr/>
          <a:lstStyle/>
          <a:p>
            <a:r>
              <a:rPr lang="en-US" smtClean="0">
                <a:latin typeface="+mn-lt"/>
              </a:rPr>
              <a:t>Phosphorous</a:t>
            </a:r>
            <a:endParaRPr lang="en-US" dirty="0" smtClean="0">
              <a:latin typeface="+mn-lt"/>
            </a:endParaRPr>
          </a:p>
        </p:txBody>
      </p:sp>
      <p:sp>
        <p:nvSpPr>
          <p:cNvPr id="24579" name="Rectangle 3"/>
          <p:cNvSpPr>
            <a:spLocks noGrp="1" noChangeArrowheads="1"/>
          </p:cNvSpPr>
          <p:nvPr>
            <p:ph idx="1"/>
          </p:nvPr>
        </p:nvSpPr>
        <p:spPr>
          <a:xfrm>
            <a:off x="685800" y="1371600"/>
            <a:ext cx="7772400" cy="4038600"/>
          </a:xfrm>
        </p:spPr>
        <p:txBody>
          <a:bodyPr/>
          <a:lstStyle/>
          <a:p>
            <a:r>
              <a:rPr lang="en-US" dirty="0" smtClean="0"/>
              <a:t>Major anion in ICF</a:t>
            </a:r>
          </a:p>
          <a:p>
            <a:r>
              <a:rPr lang="en-US" dirty="0" smtClean="0"/>
              <a:t>Normal serum range</a:t>
            </a:r>
          </a:p>
          <a:p>
            <a:pPr lvl="1"/>
            <a:r>
              <a:rPr lang="en-US" dirty="0" smtClean="0"/>
              <a:t>1.7 to 2.6 </a:t>
            </a:r>
            <a:r>
              <a:rPr lang="en-US" dirty="0" err="1" smtClean="0"/>
              <a:t>mEq</a:t>
            </a:r>
            <a:r>
              <a:rPr lang="en-US" dirty="0" smtClean="0"/>
              <a:t>/L</a:t>
            </a:r>
          </a:p>
          <a:p>
            <a:r>
              <a:rPr lang="en-US" dirty="0" smtClean="0"/>
              <a:t>Functions</a:t>
            </a:r>
          </a:p>
          <a:p>
            <a:r>
              <a:rPr lang="en-US" dirty="0" smtClean="0"/>
              <a:t>Hypophosphatemia </a:t>
            </a:r>
          </a:p>
          <a:p>
            <a:pPr lvl="1"/>
            <a:r>
              <a:rPr lang="en-US" dirty="0" smtClean="0"/>
              <a:t>Signs and symptoms</a:t>
            </a:r>
          </a:p>
          <a:p>
            <a:r>
              <a:rPr lang="en-US" dirty="0" smtClean="0"/>
              <a:t>Foods high in phosphorous</a:t>
            </a:r>
          </a:p>
          <a:p>
            <a:r>
              <a:rPr lang="en-US" dirty="0" err="1" smtClean="0"/>
              <a:t>Hyperphosphatemia</a:t>
            </a:r>
            <a:endParaRPr lang="en-US" dirty="0" smtClean="0"/>
          </a:p>
          <a:p>
            <a:pPr lvl="1"/>
            <a:r>
              <a:rPr lang="en-US" dirty="0" smtClean="0"/>
              <a:t>Signs and symptoms </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22</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0"/>
            <a:ext cx="7772400" cy="1371600"/>
          </a:xfrm>
          <a:noFill/>
        </p:spPr>
        <p:txBody>
          <a:bodyPr>
            <a:normAutofit/>
          </a:bodyPr>
          <a:lstStyle/>
          <a:p>
            <a:pPr algn="ctr"/>
            <a:r>
              <a:rPr lang="en-US" dirty="0" smtClean="0">
                <a:latin typeface="+mn-lt"/>
                <a:cs typeface="Arial" panose="020B0604020202020204" pitchFamily="34" charset="0"/>
              </a:rPr>
              <a:t>Practice Question #1</a:t>
            </a:r>
            <a:endParaRPr lang="en-GB" dirty="0" smtClean="0">
              <a:latin typeface="+mn-lt"/>
              <a:cs typeface="Arial" panose="020B0604020202020204" pitchFamily="34" charset="0"/>
            </a:endParaRPr>
          </a:p>
        </p:txBody>
      </p:sp>
      <p:sp>
        <p:nvSpPr>
          <p:cNvPr id="25603" name="Rectangle 3"/>
          <p:cNvSpPr>
            <a:spLocks noGrp="1" noChangeArrowheads="1"/>
          </p:cNvSpPr>
          <p:nvPr>
            <p:ph idx="1"/>
          </p:nvPr>
        </p:nvSpPr>
        <p:spPr>
          <a:xfrm>
            <a:off x="685800" y="1371600"/>
            <a:ext cx="7772400" cy="4191000"/>
          </a:xfrm>
          <a:noFill/>
        </p:spPr>
        <p:txBody>
          <a:bodyPr>
            <a:normAutofit/>
          </a:bodyPr>
          <a:lstStyle/>
          <a:p>
            <a:pPr marL="0" indent="0">
              <a:spcBef>
                <a:spcPct val="0"/>
              </a:spcBef>
              <a:buFont typeface="Wingdings 2" panose="05020102010507070707" pitchFamily="18" charset="2"/>
              <a:buNone/>
              <a:tabLst>
                <a:tab pos="457200" algn="l"/>
              </a:tabLst>
            </a:pPr>
            <a:r>
              <a:rPr lang="en-US" sz="2800" dirty="0" smtClean="0">
                <a:cs typeface="Arial" panose="020B0604020202020204" pitchFamily="34" charset="0"/>
              </a:rPr>
              <a:t>Which are manifestations of </a:t>
            </a:r>
            <a:r>
              <a:rPr lang="en-US" sz="2800" dirty="0" err="1" smtClean="0">
                <a:cs typeface="Arial" panose="020B0604020202020204" pitchFamily="34" charset="0"/>
              </a:rPr>
              <a:t>hypocalcemia</a:t>
            </a:r>
            <a:r>
              <a:rPr lang="en-US" sz="2800" dirty="0" smtClean="0">
                <a:cs typeface="Arial" panose="020B0604020202020204" pitchFamily="34" charset="0"/>
              </a:rPr>
              <a:t>?</a:t>
            </a:r>
            <a:endParaRPr lang="en-US" sz="2800" i="1" dirty="0" smtClean="0">
              <a:cs typeface="Arial" panose="020B0604020202020204" pitchFamily="34" charset="0"/>
            </a:endParaRPr>
          </a:p>
          <a:p>
            <a:pPr marL="0" indent="0">
              <a:spcBef>
                <a:spcPct val="0"/>
              </a:spcBef>
              <a:buFont typeface="Wingdings 2" panose="05020102010507070707" pitchFamily="18" charset="2"/>
              <a:buNone/>
              <a:tabLst>
                <a:tab pos="457200" algn="l"/>
              </a:tabLst>
            </a:pPr>
            <a:endParaRPr lang="en-GB" sz="2800" i="1" dirty="0" smtClean="0">
              <a:cs typeface="Arial" panose="020B0604020202020204" pitchFamily="34" charset="0"/>
            </a:endParaRPr>
          </a:p>
          <a:p>
            <a:pPr marL="514350" indent="-514350">
              <a:spcBef>
                <a:spcPct val="0"/>
              </a:spcBef>
              <a:buSzPct val="100000"/>
              <a:buFont typeface="+mj-lt"/>
              <a:buAutoNum type="alphaUcPeriod"/>
              <a:tabLst>
                <a:tab pos="457200" algn="l"/>
              </a:tabLst>
            </a:pPr>
            <a:r>
              <a:rPr lang="en-US" sz="2400" dirty="0">
                <a:cs typeface="Arial" panose="020B0604020202020204" pitchFamily="34" charset="0"/>
              </a:rPr>
              <a:t>T</a:t>
            </a:r>
            <a:r>
              <a:rPr lang="en-US" sz="2400" dirty="0" smtClean="0">
                <a:cs typeface="Arial" panose="020B0604020202020204" pitchFamily="34" charset="0"/>
              </a:rPr>
              <a:t>witching of the mouth</a:t>
            </a:r>
          </a:p>
          <a:p>
            <a:pPr marL="514350" indent="-514350">
              <a:spcBef>
                <a:spcPct val="0"/>
              </a:spcBef>
              <a:buSzPct val="100000"/>
              <a:buFont typeface="+mj-lt"/>
              <a:buAutoNum type="alphaUcPeriod"/>
              <a:tabLst>
                <a:tab pos="457200" algn="l"/>
              </a:tabLst>
            </a:pPr>
            <a:r>
              <a:rPr lang="en-US" sz="2400" dirty="0" smtClean="0">
                <a:cs typeface="Arial" panose="020B0604020202020204" pitchFamily="34" charset="0"/>
              </a:rPr>
              <a:t>Seizures</a:t>
            </a:r>
          </a:p>
          <a:p>
            <a:pPr marL="514350" indent="-514350">
              <a:spcBef>
                <a:spcPct val="0"/>
              </a:spcBef>
              <a:buSzPct val="100000"/>
              <a:buFont typeface="+mj-lt"/>
              <a:buAutoNum type="alphaUcPeriod"/>
              <a:tabLst>
                <a:tab pos="457200" algn="l"/>
              </a:tabLst>
            </a:pPr>
            <a:r>
              <a:rPr lang="en-US" sz="2400" dirty="0">
                <a:cs typeface="Arial" panose="020B0604020202020204" pitchFamily="34" charset="0"/>
              </a:rPr>
              <a:t>U</a:t>
            </a:r>
            <a:r>
              <a:rPr lang="en-US" sz="2400" dirty="0" smtClean="0">
                <a:cs typeface="Arial" panose="020B0604020202020204" pitchFamily="34" charset="0"/>
              </a:rPr>
              <a:t>rinary retention</a:t>
            </a:r>
          </a:p>
          <a:p>
            <a:pPr marL="514350" indent="-514350">
              <a:spcBef>
                <a:spcPct val="0"/>
              </a:spcBef>
              <a:buSzPct val="100000"/>
              <a:buFont typeface="+mj-lt"/>
              <a:buAutoNum type="alphaUcPeriod"/>
              <a:tabLst>
                <a:tab pos="457200" algn="l"/>
              </a:tabLst>
            </a:pPr>
            <a:r>
              <a:rPr lang="en-US" sz="2400" dirty="0" err="1">
                <a:cs typeface="Arial" panose="020B0604020202020204" pitchFamily="34" charset="0"/>
              </a:rPr>
              <a:t>C</a:t>
            </a:r>
            <a:r>
              <a:rPr lang="en-US" sz="2400" dirty="0" err="1" smtClean="0">
                <a:cs typeface="Arial" panose="020B0604020202020204" pitchFamily="34" charset="0"/>
              </a:rPr>
              <a:t>arpopedal</a:t>
            </a:r>
            <a:r>
              <a:rPr lang="en-US" sz="2400" dirty="0" smtClean="0">
                <a:cs typeface="Arial" panose="020B0604020202020204" pitchFamily="34" charset="0"/>
              </a:rPr>
              <a:t> spasms</a:t>
            </a:r>
            <a:endParaRPr lang="en-GB" sz="2400" dirty="0" smtClean="0">
              <a:cs typeface="Arial" panose="020B0604020202020204" pitchFamily="34" charset="0"/>
            </a:endParaRP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23</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0"/>
            <a:ext cx="7772400" cy="1371600"/>
          </a:xfrm>
          <a:noFill/>
        </p:spPr>
        <p:txBody>
          <a:bodyPr>
            <a:normAutofit/>
          </a:bodyPr>
          <a:lstStyle/>
          <a:p>
            <a:pPr algn="ctr"/>
            <a:r>
              <a:rPr lang="en-US" dirty="0" smtClean="0">
                <a:latin typeface="+mn-lt"/>
                <a:cs typeface="Arial" panose="020B0604020202020204" pitchFamily="34" charset="0"/>
              </a:rPr>
              <a:t>Practice Question #2</a:t>
            </a:r>
            <a:endParaRPr lang="en-GB" dirty="0" smtClean="0">
              <a:latin typeface="+mn-lt"/>
              <a:cs typeface="Arial" panose="020B0604020202020204" pitchFamily="34" charset="0"/>
            </a:endParaRPr>
          </a:p>
        </p:txBody>
      </p:sp>
      <p:sp>
        <p:nvSpPr>
          <p:cNvPr id="26627" name="Rectangle 3"/>
          <p:cNvSpPr>
            <a:spLocks noGrp="1" noChangeArrowheads="1"/>
          </p:cNvSpPr>
          <p:nvPr>
            <p:ph idx="1"/>
          </p:nvPr>
        </p:nvSpPr>
        <p:spPr>
          <a:xfrm>
            <a:off x="685800" y="1371600"/>
            <a:ext cx="7772400" cy="4191000"/>
          </a:xfrm>
          <a:noFill/>
        </p:spPr>
        <p:txBody>
          <a:bodyPr>
            <a:normAutofit/>
          </a:bodyPr>
          <a:lstStyle/>
          <a:p>
            <a:pPr marL="0" indent="0">
              <a:spcBef>
                <a:spcPct val="0"/>
              </a:spcBef>
              <a:buClr>
                <a:schemeClr val="tx1"/>
              </a:buClr>
              <a:buFont typeface="Wingdings 2" panose="05020102010507070707" pitchFamily="18" charset="2"/>
              <a:buNone/>
            </a:pPr>
            <a:r>
              <a:rPr lang="en-US" sz="2800" dirty="0" smtClean="0">
                <a:cs typeface="Arial" panose="020B0604020202020204" pitchFamily="34" charset="0"/>
              </a:rPr>
              <a:t>Which foods would not be recommended for a patient who needs to eat a diet high in potassium?</a:t>
            </a:r>
            <a:endParaRPr lang="en-US" sz="2800" i="1" dirty="0" smtClean="0">
              <a:cs typeface="Arial" panose="020B0604020202020204" pitchFamily="34" charset="0"/>
            </a:endParaRPr>
          </a:p>
          <a:p>
            <a:pPr marL="0" indent="0">
              <a:spcBef>
                <a:spcPct val="0"/>
              </a:spcBef>
              <a:buClr>
                <a:schemeClr val="tx1"/>
              </a:buClr>
              <a:buFont typeface="Wingdings 2" panose="05020102010507070707" pitchFamily="18" charset="2"/>
              <a:buNone/>
            </a:pPr>
            <a:endParaRPr lang="en-GB" sz="2800" i="1" dirty="0" smtClean="0">
              <a:cs typeface="Arial" panose="020B0604020202020204" pitchFamily="34" charset="0"/>
            </a:endParaRPr>
          </a:p>
          <a:p>
            <a:pPr marL="514350" indent="-514350">
              <a:buSzPct val="100000"/>
              <a:buFont typeface="+mj-lt"/>
              <a:buAutoNum type="alphaUcPeriod"/>
              <a:tabLst>
                <a:tab pos="457200" algn="l"/>
              </a:tabLst>
            </a:pPr>
            <a:r>
              <a:rPr lang="en-US" sz="2400" dirty="0">
                <a:cs typeface="Arial" panose="020B0604020202020204" pitchFamily="34" charset="0"/>
              </a:rPr>
              <a:t>Dried fruits</a:t>
            </a:r>
          </a:p>
          <a:p>
            <a:pPr marL="514350" indent="-514350">
              <a:buSzPct val="100000"/>
              <a:buFont typeface="+mj-lt"/>
              <a:buAutoNum type="alphaUcPeriod"/>
              <a:tabLst>
                <a:tab pos="457200" algn="l"/>
              </a:tabLst>
            </a:pPr>
            <a:r>
              <a:rPr lang="en-US" sz="2400" dirty="0">
                <a:cs typeface="Arial" panose="020B0604020202020204" pitchFamily="34" charset="0"/>
              </a:rPr>
              <a:t>Bananas and plums</a:t>
            </a:r>
          </a:p>
          <a:p>
            <a:pPr marL="514350" indent="-514350">
              <a:buSzPct val="100000"/>
              <a:buFont typeface="+mj-lt"/>
              <a:buAutoNum type="alphaUcPeriod"/>
              <a:tabLst>
                <a:tab pos="457200" algn="l"/>
              </a:tabLst>
            </a:pPr>
            <a:r>
              <a:rPr lang="en-US" sz="2400" dirty="0">
                <a:cs typeface="Arial" panose="020B0604020202020204" pitchFamily="34" charset="0"/>
              </a:rPr>
              <a:t>Broccoli and peanut butter</a:t>
            </a:r>
          </a:p>
          <a:p>
            <a:pPr marL="514350" indent="-514350">
              <a:buSzPct val="100000"/>
              <a:buFont typeface="+mj-lt"/>
              <a:buAutoNum type="alphaUcPeriod"/>
              <a:tabLst>
                <a:tab pos="457200" algn="l"/>
              </a:tabLst>
            </a:pPr>
            <a:r>
              <a:rPr lang="en-US" sz="2400" dirty="0">
                <a:cs typeface="Arial" panose="020B0604020202020204" pitchFamily="34" charset="0"/>
              </a:rPr>
              <a:t>Eggs and whole-grain breads</a:t>
            </a:r>
            <a:endParaRPr lang="en-GB" sz="2400" dirty="0">
              <a:cs typeface="Arial" panose="020B0604020202020204" pitchFamily="34" charset="0"/>
            </a:endParaRP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24</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Title 2"/>
          <p:cNvSpPr>
            <a:spLocks noGrp="1"/>
          </p:cNvSpPr>
          <p:nvPr>
            <p:ph type="title"/>
          </p:nvPr>
        </p:nvSpPr>
        <p:spPr>
          <a:xfrm>
            <a:off x="685800" y="0"/>
            <a:ext cx="7772400" cy="1371600"/>
          </a:xfrm>
        </p:spPr>
        <p:txBody>
          <a:bodyPr>
            <a:normAutofit/>
          </a:bodyPr>
          <a:lstStyle/>
          <a:p>
            <a:pPr algn="ctr"/>
            <a:r>
              <a:rPr lang="en-US" dirty="0" smtClean="0">
                <a:latin typeface="+mn-lt"/>
                <a:cs typeface="Arial" panose="020B0604020202020204" pitchFamily="34" charset="0"/>
              </a:rPr>
              <a:t>Practice Question #3</a:t>
            </a:r>
          </a:p>
        </p:txBody>
      </p:sp>
      <p:sp>
        <p:nvSpPr>
          <p:cNvPr id="27651" name="Rectangle 5"/>
          <p:cNvSpPr>
            <a:spLocks noGrp="1" noChangeArrowheads="1"/>
          </p:cNvSpPr>
          <p:nvPr>
            <p:ph type="body" idx="4294967295"/>
          </p:nvPr>
        </p:nvSpPr>
        <p:spPr>
          <a:xfrm>
            <a:off x="685800" y="1371600"/>
            <a:ext cx="7772400" cy="3929062"/>
          </a:xfrm>
          <a:noFill/>
        </p:spPr>
        <p:txBody>
          <a:bodyPr>
            <a:normAutofit/>
          </a:bodyPr>
          <a:lstStyle/>
          <a:p>
            <a:pPr marL="0" indent="0">
              <a:spcBef>
                <a:spcPct val="0"/>
              </a:spcBef>
              <a:buFontTx/>
              <a:buNone/>
            </a:pPr>
            <a:r>
              <a:rPr lang="en-US" sz="2800" dirty="0" smtClean="0">
                <a:cs typeface="Arial" panose="020B0604020202020204" pitchFamily="34" charset="0"/>
              </a:rPr>
              <a:t>A patient sustains a significant blood loss secondary to a trauma. The nurse anticipates using which fluid to best replace the losses?</a:t>
            </a:r>
          </a:p>
          <a:p>
            <a:pPr marL="349250" indent="-349250">
              <a:spcBef>
                <a:spcPct val="0"/>
              </a:spcBef>
              <a:buFontTx/>
              <a:buChar char="•"/>
            </a:pPr>
            <a:endParaRPr lang="en-US" sz="2800" dirty="0" smtClean="0">
              <a:cs typeface="Arial" panose="020B0604020202020204" pitchFamily="34" charset="0"/>
            </a:endParaRPr>
          </a:p>
          <a:p>
            <a:pPr marL="514350" indent="-514350">
              <a:buSzPct val="100000"/>
              <a:buFont typeface="+mj-lt"/>
              <a:buAutoNum type="alphaUcPeriod"/>
              <a:tabLst>
                <a:tab pos="457200" algn="l"/>
              </a:tabLst>
            </a:pPr>
            <a:r>
              <a:rPr lang="en-US" sz="2400" dirty="0">
                <a:cs typeface="Arial" panose="020B0604020202020204" pitchFamily="34" charset="0"/>
              </a:rPr>
              <a:t>Crystalloids</a:t>
            </a:r>
          </a:p>
          <a:p>
            <a:pPr marL="514350" indent="-514350">
              <a:buSzPct val="100000"/>
              <a:buFont typeface="+mj-lt"/>
              <a:buAutoNum type="alphaUcPeriod"/>
              <a:tabLst>
                <a:tab pos="457200" algn="l"/>
              </a:tabLst>
            </a:pPr>
            <a:r>
              <a:rPr lang="en-US" sz="2400" dirty="0">
                <a:cs typeface="Arial" panose="020B0604020202020204" pitchFamily="34" charset="0"/>
              </a:rPr>
              <a:t>Colloids</a:t>
            </a:r>
          </a:p>
          <a:p>
            <a:pPr marL="514350" indent="-514350">
              <a:buSzPct val="100000"/>
              <a:buFont typeface="+mj-lt"/>
              <a:buAutoNum type="alphaUcPeriod"/>
              <a:tabLst>
                <a:tab pos="457200" algn="l"/>
              </a:tabLst>
            </a:pPr>
            <a:r>
              <a:rPr lang="en-US" sz="2400" dirty="0">
                <a:cs typeface="Arial" panose="020B0604020202020204" pitchFamily="34" charset="0"/>
              </a:rPr>
              <a:t>Blood products</a:t>
            </a:r>
          </a:p>
          <a:p>
            <a:pPr marL="514350" indent="-514350">
              <a:buSzPct val="100000"/>
              <a:buFont typeface="+mj-lt"/>
              <a:buAutoNum type="alphaUcPeriod"/>
              <a:tabLst>
                <a:tab pos="457200" algn="l"/>
              </a:tabLst>
            </a:pPr>
            <a:r>
              <a:rPr lang="en-US" sz="2400" dirty="0">
                <a:cs typeface="Arial" panose="020B0604020202020204" pitchFamily="34" charset="0"/>
              </a:rPr>
              <a:t>Lipids</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25</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Title 2"/>
          <p:cNvSpPr>
            <a:spLocks noGrp="1"/>
          </p:cNvSpPr>
          <p:nvPr>
            <p:ph type="title"/>
          </p:nvPr>
        </p:nvSpPr>
        <p:spPr>
          <a:xfrm>
            <a:off x="685800" y="0"/>
            <a:ext cx="7772400" cy="1371600"/>
          </a:xfrm>
        </p:spPr>
        <p:txBody>
          <a:bodyPr>
            <a:normAutofit/>
          </a:bodyPr>
          <a:lstStyle/>
          <a:p>
            <a:pPr algn="ctr"/>
            <a:r>
              <a:rPr lang="en-US" dirty="0" smtClean="0">
                <a:latin typeface="+mn-lt"/>
                <a:cs typeface="Arial" panose="020B0604020202020204" pitchFamily="34" charset="0"/>
              </a:rPr>
              <a:t>Practice Question #4</a:t>
            </a:r>
          </a:p>
        </p:txBody>
      </p:sp>
      <p:sp>
        <p:nvSpPr>
          <p:cNvPr id="28675" name="Rectangle 3"/>
          <p:cNvSpPr>
            <a:spLocks noGrp="1" noChangeArrowheads="1"/>
          </p:cNvSpPr>
          <p:nvPr>
            <p:ph type="body" idx="4294967295"/>
          </p:nvPr>
        </p:nvSpPr>
        <p:spPr>
          <a:xfrm>
            <a:off x="685800" y="1371600"/>
            <a:ext cx="7772400" cy="4241800"/>
          </a:xfrm>
        </p:spPr>
        <p:txBody>
          <a:bodyPr>
            <a:normAutofit/>
          </a:bodyPr>
          <a:lstStyle/>
          <a:p>
            <a:pPr marL="0" indent="0">
              <a:spcBef>
                <a:spcPct val="0"/>
              </a:spcBef>
              <a:buFontTx/>
              <a:buNone/>
            </a:pPr>
            <a:r>
              <a:rPr lang="en-US" sz="2800" dirty="0" smtClean="0">
                <a:cs typeface="Arial" panose="020B0604020202020204" pitchFamily="34" charset="0"/>
              </a:rPr>
              <a:t>A patient is noted to have a serum potassium level of 5.6 </a:t>
            </a:r>
            <a:r>
              <a:rPr lang="en-US" sz="2800" dirty="0" err="1" smtClean="0">
                <a:cs typeface="Arial" panose="020B0604020202020204" pitchFamily="34" charset="0"/>
              </a:rPr>
              <a:t>mEq</a:t>
            </a:r>
            <a:r>
              <a:rPr lang="en-US" sz="2800" dirty="0" smtClean="0">
                <a:cs typeface="Arial" panose="020B0604020202020204" pitchFamily="34" charset="0"/>
              </a:rPr>
              <a:t>/L. The first action the nurse would anticipate would be to</a:t>
            </a:r>
          </a:p>
          <a:p>
            <a:pPr>
              <a:spcBef>
                <a:spcPct val="0"/>
              </a:spcBef>
              <a:buFontTx/>
              <a:buNone/>
            </a:pPr>
            <a:endParaRPr lang="en-US" sz="2800" dirty="0" smtClean="0">
              <a:cs typeface="Arial" panose="020B0604020202020204" pitchFamily="34" charset="0"/>
            </a:endParaRPr>
          </a:p>
          <a:p>
            <a:pPr marL="514350" indent="-514350">
              <a:buSzPct val="100000"/>
              <a:buFont typeface="+mj-lt"/>
              <a:buAutoNum type="alphaUcPeriod"/>
              <a:tabLst>
                <a:tab pos="457200" algn="l"/>
              </a:tabLst>
            </a:pPr>
            <a:r>
              <a:rPr lang="en-US" sz="2400" dirty="0">
                <a:cs typeface="Arial" panose="020B0604020202020204" pitchFamily="34" charset="0"/>
              </a:rPr>
              <a:t>provide IV hydration to dilute the potassium.</a:t>
            </a:r>
          </a:p>
          <a:p>
            <a:pPr marL="514350" indent="-514350">
              <a:buSzPct val="100000"/>
              <a:buFont typeface="+mj-lt"/>
              <a:buAutoNum type="alphaUcPeriod"/>
              <a:tabLst>
                <a:tab pos="457200" algn="l"/>
              </a:tabLst>
            </a:pPr>
            <a:r>
              <a:rPr lang="en-US" sz="2400" dirty="0">
                <a:cs typeface="Arial" panose="020B0604020202020204" pitchFamily="34" charset="0"/>
              </a:rPr>
              <a:t>administer sodium polystyrene </a:t>
            </a:r>
            <a:r>
              <a:rPr lang="en-US" sz="2400" dirty="0" err="1">
                <a:cs typeface="Arial" panose="020B0604020202020204" pitchFamily="34" charset="0"/>
              </a:rPr>
              <a:t>sulfonate</a:t>
            </a:r>
            <a:r>
              <a:rPr lang="en-US" sz="2400" dirty="0">
                <a:cs typeface="Arial" panose="020B0604020202020204" pitchFamily="34" charset="0"/>
              </a:rPr>
              <a:t> (</a:t>
            </a:r>
            <a:r>
              <a:rPr lang="en-US" sz="2400" dirty="0" err="1">
                <a:cs typeface="Arial" panose="020B0604020202020204" pitchFamily="34" charset="0"/>
              </a:rPr>
              <a:t>Kayexalate</a:t>
            </a:r>
            <a:r>
              <a:rPr lang="en-US" sz="2400" dirty="0">
                <a:cs typeface="Arial" panose="020B0604020202020204" pitchFamily="34" charset="0"/>
              </a:rPr>
              <a:t>).</a:t>
            </a:r>
          </a:p>
          <a:p>
            <a:pPr marL="514350" indent="-514350">
              <a:buSzPct val="100000"/>
              <a:buFont typeface="+mj-lt"/>
              <a:buAutoNum type="alphaUcPeriod"/>
              <a:tabLst>
                <a:tab pos="457200" algn="l"/>
              </a:tabLst>
            </a:pPr>
            <a:r>
              <a:rPr lang="en-US" sz="2400" dirty="0">
                <a:cs typeface="Arial" panose="020B0604020202020204" pitchFamily="34" charset="0"/>
              </a:rPr>
              <a:t>institute potassium restriction.</a:t>
            </a:r>
          </a:p>
          <a:p>
            <a:pPr marL="514350" indent="-514350">
              <a:buSzPct val="100000"/>
              <a:buFont typeface="+mj-lt"/>
              <a:buAutoNum type="alphaUcPeriod"/>
              <a:tabLst>
                <a:tab pos="457200" algn="l"/>
              </a:tabLst>
            </a:pPr>
            <a:r>
              <a:rPr lang="en-US" sz="2400" dirty="0">
                <a:cs typeface="Arial" panose="020B0604020202020204" pitchFamily="34" charset="0"/>
              </a:rPr>
              <a:t>administer a potassium-wasting diuretic.</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26</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Title 2"/>
          <p:cNvSpPr>
            <a:spLocks noGrp="1"/>
          </p:cNvSpPr>
          <p:nvPr>
            <p:ph type="title"/>
          </p:nvPr>
        </p:nvSpPr>
        <p:spPr>
          <a:xfrm>
            <a:off x="685800" y="0"/>
            <a:ext cx="7772400" cy="1371600"/>
          </a:xfrm>
        </p:spPr>
        <p:txBody>
          <a:bodyPr>
            <a:normAutofit/>
          </a:bodyPr>
          <a:lstStyle/>
          <a:p>
            <a:pPr algn="ctr"/>
            <a:r>
              <a:rPr lang="en-US" dirty="0" smtClean="0">
                <a:latin typeface="+mn-lt"/>
                <a:cs typeface="Arial" panose="020B0604020202020204" pitchFamily="34" charset="0"/>
              </a:rPr>
              <a:t>Practice Question #5</a:t>
            </a:r>
          </a:p>
        </p:txBody>
      </p:sp>
      <p:sp>
        <p:nvSpPr>
          <p:cNvPr id="29699" name="Rectangle 3"/>
          <p:cNvSpPr>
            <a:spLocks noGrp="1" noChangeArrowheads="1"/>
          </p:cNvSpPr>
          <p:nvPr>
            <p:ph type="body" idx="4294967295"/>
          </p:nvPr>
        </p:nvSpPr>
        <p:spPr>
          <a:xfrm>
            <a:off x="685800" y="1371600"/>
            <a:ext cx="7772400" cy="4100512"/>
          </a:xfrm>
          <a:noFill/>
        </p:spPr>
        <p:txBody>
          <a:bodyPr>
            <a:normAutofit lnSpcReduction="10000"/>
          </a:bodyPr>
          <a:lstStyle/>
          <a:p>
            <a:pPr marL="0" indent="0">
              <a:spcBef>
                <a:spcPct val="0"/>
              </a:spcBef>
              <a:buFontTx/>
              <a:buNone/>
            </a:pPr>
            <a:r>
              <a:rPr lang="en-US" sz="2800" dirty="0" smtClean="0">
                <a:cs typeface="Arial" panose="020B0604020202020204" pitchFamily="34" charset="0"/>
              </a:rPr>
              <a:t>A nurse is caring for a patient who was admitted with multiple fractures and </a:t>
            </a:r>
            <a:r>
              <a:rPr lang="en-US" sz="2800" dirty="0" err="1" smtClean="0">
                <a:cs typeface="Arial" panose="020B0604020202020204" pitchFamily="34" charset="0"/>
              </a:rPr>
              <a:t>hypercalcemia</a:t>
            </a:r>
            <a:r>
              <a:rPr lang="en-US" sz="2800" dirty="0" smtClean="0">
                <a:cs typeface="Arial" panose="020B0604020202020204" pitchFamily="34" charset="0"/>
              </a:rPr>
              <a:t>. Which symptom would the nurse expect to find during an assessment of the patient with </a:t>
            </a:r>
            <a:r>
              <a:rPr lang="en-US" sz="2800" dirty="0" err="1" smtClean="0">
                <a:cs typeface="Arial" panose="020B0604020202020204" pitchFamily="34" charset="0"/>
              </a:rPr>
              <a:t>hypercalcemia</a:t>
            </a:r>
            <a:r>
              <a:rPr lang="en-US" sz="2800" dirty="0" smtClean="0">
                <a:cs typeface="Arial" panose="020B0604020202020204" pitchFamily="34" charset="0"/>
              </a:rPr>
              <a:t>?</a:t>
            </a:r>
          </a:p>
          <a:p>
            <a:pPr marL="349250" indent="-349250">
              <a:spcBef>
                <a:spcPct val="0"/>
              </a:spcBef>
              <a:buFontTx/>
              <a:buChar char="•"/>
            </a:pPr>
            <a:endParaRPr lang="en-US" sz="2800" dirty="0" smtClean="0">
              <a:cs typeface="Arial" panose="020B0604020202020204" pitchFamily="34" charset="0"/>
            </a:endParaRPr>
          </a:p>
          <a:p>
            <a:pPr marL="514350" indent="-514350">
              <a:buSzPct val="100000"/>
              <a:buFont typeface="+mj-lt"/>
              <a:buAutoNum type="alphaUcPeriod"/>
              <a:tabLst>
                <a:tab pos="457200" algn="l"/>
              </a:tabLst>
            </a:pPr>
            <a:r>
              <a:rPr lang="en-US" sz="2400" dirty="0" err="1">
                <a:cs typeface="Arial" panose="020B0604020202020204" pitchFamily="34" charset="0"/>
              </a:rPr>
              <a:t>Tetany</a:t>
            </a:r>
            <a:endParaRPr lang="en-US" sz="2400" dirty="0">
              <a:cs typeface="Arial" panose="020B0604020202020204" pitchFamily="34" charset="0"/>
            </a:endParaRPr>
          </a:p>
          <a:p>
            <a:pPr marL="514350" indent="-514350">
              <a:buSzPct val="100000"/>
              <a:buFont typeface="+mj-lt"/>
              <a:buAutoNum type="alphaUcPeriod"/>
              <a:tabLst>
                <a:tab pos="457200" algn="l"/>
              </a:tabLst>
            </a:pPr>
            <a:r>
              <a:rPr lang="en-US" sz="2400" dirty="0">
                <a:cs typeface="Arial" panose="020B0604020202020204" pitchFamily="34" charset="0"/>
              </a:rPr>
              <a:t>Flabby muscles</a:t>
            </a:r>
          </a:p>
          <a:p>
            <a:pPr marL="514350" indent="-514350">
              <a:buSzPct val="100000"/>
              <a:buFont typeface="+mj-lt"/>
              <a:buAutoNum type="alphaUcPeriod"/>
              <a:tabLst>
                <a:tab pos="457200" algn="l"/>
              </a:tabLst>
            </a:pPr>
            <a:r>
              <a:rPr lang="en-US" sz="2400" dirty="0">
                <a:cs typeface="Arial" panose="020B0604020202020204" pitchFamily="34" charset="0"/>
              </a:rPr>
              <a:t>Irritability</a:t>
            </a:r>
          </a:p>
          <a:p>
            <a:pPr marL="514350" indent="-514350">
              <a:buSzPct val="100000"/>
              <a:buFont typeface="+mj-lt"/>
              <a:buAutoNum type="alphaUcPeriod"/>
              <a:tabLst>
                <a:tab pos="457200" algn="l"/>
              </a:tabLst>
            </a:pPr>
            <a:r>
              <a:rPr lang="en-US" sz="2400" dirty="0">
                <a:cs typeface="Arial" panose="020B0604020202020204" pitchFamily="34" charset="0"/>
              </a:rPr>
              <a:t>Anxiety</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27</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itle 2"/>
          <p:cNvSpPr>
            <a:spLocks noGrp="1"/>
          </p:cNvSpPr>
          <p:nvPr>
            <p:ph type="title"/>
          </p:nvPr>
        </p:nvSpPr>
        <p:spPr>
          <a:xfrm>
            <a:off x="685800" y="0"/>
            <a:ext cx="7772400" cy="1371600"/>
          </a:xfrm>
        </p:spPr>
        <p:txBody>
          <a:bodyPr>
            <a:normAutofit/>
          </a:bodyPr>
          <a:lstStyle/>
          <a:p>
            <a:pPr algn="ctr"/>
            <a:r>
              <a:rPr lang="en-US" dirty="0" smtClean="0">
                <a:latin typeface="+mn-lt"/>
                <a:cs typeface="Arial" panose="020B0604020202020204" pitchFamily="34" charset="0"/>
              </a:rPr>
              <a:t>Practice Question #6</a:t>
            </a:r>
          </a:p>
        </p:txBody>
      </p:sp>
      <p:sp>
        <p:nvSpPr>
          <p:cNvPr id="30723" name="Rectangle 3"/>
          <p:cNvSpPr>
            <a:spLocks noGrp="1" noChangeArrowheads="1"/>
          </p:cNvSpPr>
          <p:nvPr>
            <p:ph type="body" idx="4294967295"/>
          </p:nvPr>
        </p:nvSpPr>
        <p:spPr>
          <a:xfrm>
            <a:off x="685800" y="1371600"/>
            <a:ext cx="7772400" cy="3929063"/>
          </a:xfrm>
          <a:noFill/>
        </p:spPr>
        <p:txBody>
          <a:bodyPr>
            <a:normAutofit/>
          </a:bodyPr>
          <a:lstStyle/>
          <a:p>
            <a:pPr marL="0" indent="0">
              <a:spcBef>
                <a:spcPct val="0"/>
              </a:spcBef>
              <a:buFontTx/>
              <a:buNone/>
            </a:pPr>
            <a:r>
              <a:rPr lang="en-US" sz="2800" dirty="0" smtClean="0">
                <a:cs typeface="Arial" panose="020B0604020202020204" pitchFamily="34" charset="0"/>
              </a:rPr>
              <a:t>What is probably the most undiagnosed electrolyte deficiency?</a:t>
            </a:r>
          </a:p>
          <a:p>
            <a:pPr marL="349250" indent="-349250">
              <a:spcBef>
                <a:spcPct val="0"/>
              </a:spcBef>
              <a:buFontTx/>
              <a:buChar char="•"/>
            </a:pPr>
            <a:endParaRPr lang="en-US" sz="2800" dirty="0" smtClean="0">
              <a:cs typeface="Arial" panose="020B0604020202020204" pitchFamily="34" charset="0"/>
            </a:endParaRPr>
          </a:p>
          <a:p>
            <a:pPr marL="514350" indent="-514350">
              <a:buSzPct val="100000"/>
              <a:buFont typeface="+mj-lt"/>
              <a:buAutoNum type="alphaUcPeriod"/>
              <a:tabLst>
                <a:tab pos="457200" algn="l"/>
              </a:tabLst>
            </a:pPr>
            <a:r>
              <a:rPr lang="en-US" sz="2400" dirty="0">
                <a:cs typeface="Arial" panose="020B0604020202020204" pitchFamily="34" charset="0"/>
              </a:rPr>
              <a:t>Hypokalemia</a:t>
            </a:r>
          </a:p>
          <a:p>
            <a:pPr marL="514350" indent="-514350">
              <a:buSzPct val="100000"/>
              <a:buFont typeface="+mj-lt"/>
              <a:buAutoNum type="alphaUcPeriod"/>
              <a:tabLst>
                <a:tab pos="457200" algn="l"/>
              </a:tabLst>
            </a:pPr>
            <a:r>
              <a:rPr lang="en-US" sz="2400" dirty="0" err="1">
                <a:cs typeface="Arial" panose="020B0604020202020204" pitchFamily="34" charset="0"/>
              </a:rPr>
              <a:t>Hypocalcemia</a:t>
            </a:r>
            <a:endParaRPr lang="en-US" sz="2400" dirty="0">
              <a:cs typeface="Arial" panose="020B0604020202020204" pitchFamily="34" charset="0"/>
            </a:endParaRPr>
          </a:p>
          <a:p>
            <a:pPr marL="514350" indent="-514350">
              <a:buSzPct val="100000"/>
              <a:buFont typeface="+mj-lt"/>
              <a:buAutoNum type="alphaUcPeriod"/>
              <a:tabLst>
                <a:tab pos="457200" algn="l"/>
              </a:tabLst>
            </a:pPr>
            <a:r>
              <a:rPr lang="en-US" sz="2400" dirty="0" err="1">
                <a:cs typeface="Arial" panose="020B0604020202020204" pitchFamily="34" charset="0"/>
              </a:rPr>
              <a:t>Hypomagnesemia</a:t>
            </a:r>
            <a:endParaRPr lang="en-US" sz="2400" dirty="0">
              <a:cs typeface="Arial" panose="020B0604020202020204" pitchFamily="34" charset="0"/>
            </a:endParaRPr>
          </a:p>
          <a:p>
            <a:pPr marL="514350" indent="-514350">
              <a:buSzPct val="100000"/>
              <a:buFont typeface="+mj-lt"/>
              <a:buAutoNum type="alphaUcPeriod"/>
              <a:tabLst>
                <a:tab pos="457200" algn="l"/>
              </a:tabLst>
            </a:pPr>
            <a:r>
              <a:rPr lang="en-US" sz="2400" dirty="0" err="1">
                <a:cs typeface="Arial" panose="020B0604020202020204" pitchFamily="34" charset="0"/>
              </a:rPr>
              <a:t>Hyponatremia</a:t>
            </a:r>
            <a:endParaRPr lang="en-US" sz="2400" dirty="0">
              <a:cs typeface="Arial" panose="020B0604020202020204" pitchFamily="34" charset="0"/>
            </a:endParaRP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28</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1"/>
            <a:ext cx="7772400" cy="1371600"/>
          </a:xfrm>
        </p:spPr>
        <p:txBody>
          <a:bodyPr/>
          <a:lstStyle/>
          <a:p>
            <a:r>
              <a:rPr lang="en-US" dirty="0" smtClean="0">
                <a:latin typeface="+mn-lt"/>
              </a:rPr>
              <a:t>Fluid Replacement (Cont.)</a:t>
            </a:r>
            <a:endParaRPr lang="en-GB" dirty="0" smtClean="0">
              <a:latin typeface="+mn-lt"/>
            </a:endParaRPr>
          </a:p>
        </p:txBody>
      </p:sp>
      <p:sp>
        <p:nvSpPr>
          <p:cNvPr id="5123" name="Rectangle 3"/>
          <p:cNvSpPr>
            <a:spLocks noGrp="1" noChangeArrowheads="1"/>
          </p:cNvSpPr>
          <p:nvPr>
            <p:ph idx="1"/>
          </p:nvPr>
        </p:nvSpPr>
        <p:spPr>
          <a:xfrm>
            <a:off x="685800" y="1371600"/>
            <a:ext cx="7772400" cy="4114800"/>
          </a:xfrm>
        </p:spPr>
        <p:txBody>
          <a:bodyPr/>
          <a:lstStyle/>
          <a:p>
            <a:r>
              <a:rPr lang="en-US" dirty="0" smtClean="0"/>
              <a:t>Classifications of IV solutions</a:t>
            </a:r>
          </a:p>
          <a:p>
            <a:pPr lvl="1"/>
            <a:r>
              <a:rPr lang="en-US" dirty="0" smtClean="0"/>
              <a:t>Crystalloids</a:t>
            </a:r>
          </a:p>
          <a:p>
            <a:pPr lvl="2"/>
            <a:r>
              <a:rPr lang="en-US" dirty="0" smtClean="0"/>
              <a:t>Isotonic</a:t>
            </a:r>
          </a:p>
          <a:p>
            <a:pPr lvl="2"/>
            <a:r>
              <a:rPr lang="en-US" dirty="0" smtClean="0"/>
              <a:t>Hypotonic</a:t>
            </a:r>
          </a:p>
          <a:p>
            <a:pPr lvl="2"/>
            <a:r>
              <a:rPr lang="en-US" dirty="0" smtClean="0"/>
              <a:t>Hypertonic</a:t>
            </a:r>
          </a:p>
          <a:p>
            <a:pPr lvl="1"/>
            <a:r>
              <a:rPr lang="en-US" dirty="0" smtClean="0"/>
              <a:t>Colloids</a:t>
            </a:r>
          </a:p>
          <a:p>
            <a:pPr lvl="1"/>
            <a:r>
              <a:rPr lang="en-US" dirty="0" smtClean="0"/>
              <a:t>Lipids</a:t>
            </a:r>
          </a:p>
          <a:p>
            <a:pPr lvl="1"/>
            <a:r>
              <a:rPr lang="en-US" dirty="0" smtClean="0"/>
              <a:t>Blood and blood products</a:t>
            </a:r>
            <a:endParaRPr lang="en-GB" dirty="0" smtClean="0"/>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smtClean="0">
                <a:latin typeface="+mn-lt"/>
              </a:rPr>
              <a:t>3</a:t>
            </a:fld>
            <a:endParaRPr lang="en-US" sz="1000" dirty="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0"/>
            <a:ext cx="7772400" cy="1371600"/>
          </a:xfrm>
        </p:spPr>
        <p:txBody>
          <a:bodyPr/>
          <a:lstStyle/>
          <a:p>
            <a:r>
              <a:rPr lang="en-US" smtClean="0">
                <a:latin typeface="+mn-lt"/>
              </a:rPr>
              <a:t>Crystalloids </a:t>
            </a:r>
            <a:endParaRPr lang="en-US" dirty="0" smtClean="0">
              <a:latin typeface="+mn-lt"/>
            </a:endParaRPr>
          </a:p>
        </p:txBody>
      </p:sp>
      <p:sp>
        <p:nvSpPr>
          <p:cNvPr id="6147" name="Rectangle 3"/>
          <p:cNvSpPr>
            <a:spLocks noGrp="1" noChangeArrowheads="1"/>
          </p:cNvSpPr>
          <p:nvPr>
            <p:ph idx="1"/>
          </p:nvPr>
        </p:nvSpPr>
        <p:spPr>
          <a:xfrm>
            <a:off x="685800" y="1371600"/>
            <a:ext cx="7772400" cy="4343400"/>
          </a:xfrm>
        </p:spPr>
        <p:txBody>
          <a:bodyPr/>
          <a:lstStyle/>
          <a:p>
            <a:r>
              <a:rPr lang="en-US" dirty="0" smtClean="0"/>
              <a:t>Uses</a:t>
            </a:r>
          </a:p>
          <a:p>
            <a:pPr lvl="1"/>
            <a:r>
              <a:rPr lang="en-US" dirty="0" smtClean="0"/>
              <a:t>Replacement, maintenance therapy</a:t>
            </a:r>
          </a:p>
          <a:p>
            <a:r>
              <a:rPr lang="en-US" dirty="0" smtClean="0"/>
              <a:t>Examples</a:t>
            </a:r>
          </a:p>
          <a:p>
            <a:pPr lvl="1"/>
            <a:r>
              <a:rPr lang="en-US" dirty="0" smtClean="0"/>
              <a:t>Dextrose</a:t>
            </a:r>
            <a:r>
              <a:rPr lang="en-US" baseline="-25000" dirty="0" smtClean="0"/>
              <a:t>5</a:t>
            </a:r>
            <a:r>
              <a:rPr lang="en-US" dirty="0" smtClean="0"/>
              <a:t> in water (D</a:t>
            </a:r>
            <a:r>
              <a:rPr lang="en-US" baseline="-25000" dirty="0" smtClean="0"/>
              <a:t>5</a:t>
            </a:r>
            <a:r>
              <a:rPr lang="en-US" dirty="0" smtClean="0"/>
              <a:t>W)</a:t>
            </a:r>
          </a:p>
          <a:p>
            <a:pPr lvl="2"/>
            <a:r>
              <a:rPr lang="en-US" dirty="0" smtClean="0"/>
              <a:t>250 </a:t>
            </a:r>
            <a:r>
              <a:rPr lang="en-US" dirty="0" err="1" smtClean="0"/>
              <a:t>mOsm</a:t>
            </a:r>
            <a:r>
              <a:rPr lang="en-US" dirty="0" smtClean="0"/>
              <a:t>/L</a:t>
            </a:r>
          </a:p>
          <a:p>
            <a:pPr lvl="2"/>
            <a:r>
              <a:rPr lang="en-US" dirty="0" smtClean="0"/>
              <a:t>Isotonic (unless continuous or rapid)</a:t>
            </a:r>
          </a:p>
          <a:p>
            <a:pPr lvl="1"/>
            <a:r>
              <a:rPr lang="en-US" dirty="0" smtClean="0"/>
              <a:t>Normal saline solution (0.9% NSS) </a:t>
            </a:r>
          </a:p>
          <a:p>
            <a:pPr lvl="2"/>
            <a:r>
              <a:rPr lang="en-US" dirty="0" smtClean="0"/>
              <a:t>308 </a:t>
            </a:r>
            <a:r>
              <a:rPr lang="en-US" dirty="0" err="1" smtClean="0"/>
              <a:t>mOsm</a:t>
            </a:r>
            <a:r>
              <a:rPr lang="en-US" dirty="0" smtClean="0"/>
              <a:t>/L</a:t>
            </a:r>
          </a:p>
          <a:p>
            <a:pPr lvl="2"/>
            <a:r>
              <a:rPr lang="en-US" dirty="0" smtClean="0"/>
              <a:t>Isotonic solution</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4</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685800" y="-1"/>
            <a:ext cx="7772400" cy="1371600"/>
          </a:xfrm>
        </p:spPr>
        <p:txBody>
          <a:bodyPr/>
          <a:lstStyle/>
          <a:p>
            <a:r>
              <a:rPr lang="en-US" dirty="0" smtClean="0">
                <a:latin typeface="+mn-lt"/>
              </a:rPr>
              <a:t>Crystalloids (Cont.)</a:t>
            </a:r>
          </a:p>
        </p:txBody>
      </p:sp>
      <p:sp>
        <p:nvSpPr>
          <p:cNvPr id="7171" name="Rectangle 1027"/>
          <p:cNvSpPr>
            <a:spLocks noGrp="1" noChangeArrowheads="1"/>
          </p:cNvSpPr>
          <p:nvPr>
            <p:ph idx="1"/>
          </p:nvPr>
        </p:nvSpPr>
        <p:spPr>
          <a:xfrm>
            <a:off x="685800" y="1371600"/>
            <a:ext cx="7772400" cy="4191000"/>
          </a:xfrm>
        </p:spPr>
        <p:txBody>
          <a:bodyPr/>
          <a:lstStyle/>
          <a:p>
            <a:r>
              <a:rPr lang="en-US" dirty="0" smtClean="0"/>
              <a:t>Examples</a:t>
            </a:r>
          </a:p>
          <a:p>
            <a:pPr lvl="1"/>
            <a:r>
              <a:rPr lang="en-US" dirty="0" smtClean="0"/>
              <a:t>D</a:t>
            </a:r>
            <a:r>
              <a:rPr lang="en-US" baseline="-25000" dirty="0"/>
              <a:t>5</a:t>
            </a:r>
            <a:r>
              <a:rPr lang="en-US" dirty="0" smtClean="0"/>
              <a:t>W and 0.45% NSS</a:t>
            </a:r>
          </a:p>
          <a:p>
            <a:pPr lvl="2"/>
            <a:r>
              <a:rPr lang="en-US" dirty="0" smtClean="0"/>
              <a:t>408 </a:t>
            </a:r>
            <a:r>
              <a:rPr lang="en-US" dirty="0" err="1" smtClean="0"/>
              <a:t>mOsm</a:t>
            </a:r>
            <a:r>
              <a:rPr lang="en-US" dirty="0" smtClean="0"/>
              <a:t>/L </a:t>
            </a:r>
          </a:p>
          <a:p>
            <a:pPr lvl="2"/>
            <a:r>
              <a:rPr lang="en-US" dirty="0" smtClean="0"/>
              <a:t>Hypertonic solution</a:t>
            </a:r>
          </a:p>
          <a:p>
            <a:pPr lvl="1"/>
            <a:r>
              <a:rPr lang="en-US" dirty="0" smtClean="0"/>
              <a:t>D</a:t>
            </a:r>
            <a:r>
              <a:rPr lang="en-US" baseline="-25000" dirty="0"/>
              <a:t>10</a:t>
            </a:r>
            <a:r>
              <a:rPr lang="en-US" dirty="0" smtClean="0"/>
              <a:t>W</a:t>
            </a:r>
          </a:p>
          <a:p>
            <a:pPr lvl="2"/>
            <a:r>
              <a:rPr lang="en-US" dirty="0" smtClean="0"/>
              <a:t>505 </a:t>
            </a:r>
            <a:r>
              <a:rPr lang="en-US" dirty="0" err="1" smtClean="0"/>
              <a:t>mOsm</a:t>
            </a:r>
            <a:r>
              <a:rPr lang="en-US" dirty="0" smtClean="0"/>
              <a:t>/L </a:t>
            </a:r>
          </a:p>
          <a:p>
            <a:pPr lvl="2"/>
            <a:r>
              <a:rPr lang="en-US" dirty="0" smtClean="0"/>
              <a:t>Hypertonic solution</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n-lt"/>
              </a:rPr>
              <a:pPr/>
              <a:t>5</a:t>
            </a:fld>
            <a:endParaRPr lang="en-US" sz="1000">
              <a:latin typeface="+mn-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1"/>
            <a:ext cx="7772400" cy="1371600"/>
          </a:xfrm>
        </p:spPr>
        <p:txBody>
          <a:bodyPr/>
          <a:lstStyle/>
          <a:p>
            <a:r>
              <a:rPr lang="en-US" smtClean="0"/>
              <a:t>Colloids</a:t>
            </a:r>
            <a:endParaRPr lang="en-US" dirty="0" smtClean="0"/>
          </a:p>
        </p:txBody>
      </p:sp>
      <p:sp>
        <p:nvSpPr>
          <p:cNvPr id="8195" name="Rectangle 3"/>
          <p:cNvSpPr>
            <a:spLocks noGrp="1" noChangeArrowheads="1"/>
          </p:cNvSpPr>
          <p:nvPr>
            <p:ph idx="1"/>
          </p:nvPr>
        </p:nvSpPr>
        <p:spPr>
          <a:xfrm>
            <a:off x="685800" y="1371600"/>
            <a:ext cx="7772400" cy="4114800"/>
          </a:xfrm>
        </p:spPr>
        <p:txBody>
          <a:bodyPr/>
          <a:lstStyle/>
          <a:p>
            <a:r>
              <a:rPr lang="en-US" dirty="0" smtClean="0">
                <a:latin typeface="+mj-lt"/>
              </a:rPr>
              <a:t>Volume expanders</a:t>
            </a:r>
          </a:p>
          <a:p>
            <a:pPr lvl="1"/>
            <a:r>
              <a:rPr lang="en-US" dirty="0" smtClean="0">
                <a:latin typeface="+mj-lt"/>
              </a:rPr>
              <a:t>Dextran solutions</a:t>
            </a:r>
          </a:p>
          <a:p>
            <a:pPr lvl="1"/>
            <a:r>
              <a:rPr lang="en-US" dirty="0" smtClean="0">
                <a:latin typeface="+mj-lt"/>
              </a:rPr>
              <a:t>Amino acids</a:t>
            </a:r>
          </a:p>
          <a:p>
            <a:pPr lvl="1"/>
            <a:r>
              <a:rPr lang="en-US" dirty="0" err="1" smtClean="0">
                <a:latin typeface="+mj-lt"/>
              </a:rPr>
              <a:t>Hetastarch</a:t>
            </a:r>
            <a:endParaRPr lang="en-US" dirty="0" smtClean="0">
              <a:latin typeface="+mj-lt"/>
            </a:endParaRP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j-lt"/>
              </a:rPr>
              <a:pPr/>
              <a:t>6</a:t>
            </a:fld>
            <a:endParaRPr lang="en-US" sz="1000">
              <a:latin typeface="+mj-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1"/>
            <a:ext cx="7772400" cy="1371600"/>
          </a:xfrm>
        </p:spPr>
        <p:txBody>
          <a:bodyPr/>
          <a:lstStyle/>
          <a:p>
            <a:r>
              <a:rPr lang="en-US" dirty="0" smtClean="0"/>
              <a:t>Blood and Blood Products</a:t>
            </a:r>
            <a:endParaRPr lang="en-US" dirty="0"/>
          </a:p>
        </p:txBody>
      </p:sp>
      <p:sp>
        <p:nvSpPr>
          <p:cNvPr id="9219" name="Content Placeholder 2"/>
          <p:cNvSpPr>
            <a:spLocks noGrp="1"/>
          </p:cNvSpPr>
          <p:nvPr>
            <p:ph idx="1"/>
          </p:nvPr>
        </p:nvSpPr>
        <p:spPr>
          <a:xfrm>
            <a:off x="685800" y="1371600"/>
            <a:ext cx="7772400" cy="3810000"/>
          </a:xfrm>
        </p:spPr>
        <p:txBody>
          <a:bodyPr/>
          <a:lstStyle/>
          <a:p>
            <a:r>
              <a:rPr lang="en-US" dirty="0" smtClean="0">
                <a:latin typeface="+mj-lt"/>
              </a:rPr>
              <a:t>Whole blood</a:t>
            </a:r>
          </a:p>
          <a:p>
            <a:r>
              <a:rPr lang="en-US" dirty="0" smtClean="0">
                <a:latin typeface="+mj-lt"/>
              </a:rPr>
              <a:t>Packed red blood cells</a:t>
            </a:r>
          </a:p>
          <a:p>
            <a:r>
              <a:rPr lang="en-US" dirty="0" smtClean="0">
                <a:latin typeface="+mj-lt"/>
              </a:rPr>
              <a:t>Plasma</a:t>
            </a:r>
          </a:p>
          <a:p>
            <a:r>
              <a:rPr lang="en-US" dirty="0" smtClean="0">
                <a:latin typeface="+mj-lt"/>
              </a:rPr>
              <a:t>Albumin </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j-lt"/>
              </a:rPr>
              <a:pPr/>
              <a:t>7</a:t>
            </a:fld>
            <a:endParaRPr lang="en-US" sz="1000">
              <a:latin typeface="+mj-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0"/>
            <a:ext cx="7772400" cy="1371600"/>
          </a:xfrm>
        </p:spPr>
        <p:txBody>
          <a:bodyPr/>
          <a:lstStyle/>
          <a:p>
            <a:r>
              <a:rPr lang="en-US" dirty="0" smtClean="0"/>
              <a:t>Nursing Process: Fluid Imbalance</a:t>
            </a:r>
          </a:p>
        </p:txBody>
      </p:sp>
      <p:sp>
        <p:nvSpPr>
          <p:cNvPr id="10243" name="Content Placeholder 2"/>
          <p:cNvSpPr>
            <a:spLocks noGrp="1"/>
          </p:cNvSpPr>
          <p:nvPr>
            <p:ph idx="1"/>
          </p:nvPr>
        </p:nvSpPr>
        <p:spPr>
          <a:xfrm>
            <a:off x="685800" y="1371600"/>
            <a:ext cx="7772400" cy="4343400"/>
          </a:xfrm>
        </p:spPr>
        <p:txBody>
          <a:bodyPr/>
          <a:lstStyle/>
          <a:p>
            <a:r>
              <a:rPr lang="en-US" dirty="0" smtClean="0">
                <a:latin typeface="+mj-lt"/>
              </a:rPr>
              <a:t>Assessment</a:t>
            </a:r>
          </a:p>
          <a:p>
            <a:r>
              <a:rPr lang="en-US" dirty="0" smtClean="0">
                <a:latin typeface="+mj-lt"/>
              </a:rPr>
              <a:t>Nursing diagnoses</a:t>
            </a:r>
          </a:p>
          <a:p>
            <a:r>
              <a:rPr lang="en-US" dirty="0" smtClean="0">
                <a:latin typeface="+mj-lt"/>
              </a:rPr>
              <a:t>Planning</a:t>
            </a:r>
          </a:p>
          <a:p>
            <a:r>
              <a:rPr lang="en-US" dirty="0" smtClean="0">
                <a:latin typeface="+mj-lt"/>
              </a:rPr>
              <a:t>Nursing interventions</a:t>
            </a:r>
          </a:p>
          <a:p>
            <a:pPr lvl="1"/>
            <a:r>
              <a:rPr lang="en-US" dirty="0" smtClean="0">
                <a:latin typeface="+mj-lt"/>
              </a:rPr>
              <a:t>Patient teaching</a:t>
            </a:r>
          </a:p>
          <a:p>
            <a:pPr lvl="1"/>
            <a:r>
              <a:rPr lang="en-US" dirty="0" smtClean="0">
                <a:latin typeface="+mj-lt"/>
              </a:rPr>
              <a:t>Cultural considerations</a:t>
            </a:r>
          </a:p>
          <a:p>
            <a:r>
              <a:rPr lang="en-US" dirty="0" smtClean="0">
                <a:latin typeface="+mj-lt"/>
              </a:rPr>
              <a:t>Evaluation</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j-lt"/>
              </a:rPr>
              <a:pPr/>
              <a:t>8</a:t>
            </a:fld>
            <a:endParaRPr lang="en-US" sz="1000">
              <a:latin typeface="+mj-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1"/>
            <a:ext cx="7772400" cy="1371600"/>
          </a:xfrm>
        </p:spPr>
        <p:txBody>
          <a:bodyPr/>
          <a:lstStyle/>
          <a:p>
            <a:r>
              <a:rPr lang="en-US" smtClean="0"/>
              <a:t>Electrolytes</a:t>
            </a:r>
            <a:endParaRPr lang="en-US" dirty="0" smtClean="0"/>
          </a:p>
        </p:txBody>
      </p:sp>
      <p:sp>
        <p:nvSpPr>
          <p:cNvPr id="11267" name="Rectangle 3"/>
          <p:cNvSpPr>
            <a:spLocks noGrp="1" noChangeArrowheads="1"/>
          </p:cNvSpPr>
          <p:nvPr>
            <p:ph idx="1"/>
          </p:nvPr>
        </p:nvSpPr>
        <p:spPr>
          <a:xfrm>
            <a:off x="685800" y="1371600"/>
            <a:ext cx="7772400" cy="4343400"/>
          </a:xfrm>
        </p:spPr>
        <p:txBody>
          <a:bodyPr/>
          <a:lstStyle/>
          <a:p>
            <a:r>
              <a:rPr lang="en-US" dirty="0" smtClean="0">
                <a:latin typeface="+mj-lt"/>
              </a:rPr>
              <a:t>Potassium</a:t>
            </a:r>
          </a:p>
          <a:p>
            <a:pPr lvl="1"/>
            <a:r>
              <a:rPr lang="en-US" dirty="0" smtClean="0">
                <a:latin typeface="+mj-lt"/>
              </a:rPr>
              <a:t>Major intracellular </a:t>
            </a:r>
            <a:r>
              <a:rPr lang="en-US" dirty="0" err="1" smtClean="0">
                <a:latin typeface="+mj-lt"/>
              </a:rPr>
              <a:t>cation</a:t>
            </a:r>
            <a:endParaRPr lang="en-US" dirty="0" smtClean="0">
              <a:latin typeface="+mj-lt"/>
            </a:endParaRPr>
          </a:p>
          <a:p>
            <a:r>
              <a:rPr lang="en-US" dirty="0" smtClean="0">
                <a:latin typeface="+mj-lt"/>
              </a:rPr>
              <a:t>Sodium</a:t>
            </a:r>
          </a:p>
          <a:p>
            <a:pPr lvl="1"/>
            <a:r>
              <a:rPr lang="en-US" dirty="0" smtClean="0">
                <a:latin typeface="+mj-lt"/>
              </a:rPr>
              <a:t>Major ECF </a:t>
            </a:r>
            <a:r>
              <a:rPr lang="en-US" dirty="0" err="1" smtClean="0">
                <a:latin typeface="+mj-lt"/>
              </a:rPr>
              <a:t>cation</a:t>
            </a:r>
            <a:endParaRPr lang="en-US" dirty="0" smtClean="0">
              <a:latin typeface="+mj-lt"/>
            </a:endParaRPr>
          </a:p>
          <a:p>
            <a:r>
              <a:rPr lang="en-US" dirty="0" smtClean="0">
                <a:latin typeface="+mj-lt"/>
              </a:rPr>
              <a:t>Calcium</a:t>
            </a:r>
          </a:p>
          <a:p>
            <a:r>
              <a:rPr lang="en-US" dirty="0" smtClean="0">
                <a:latin typeface="+mj-lt"/>
              </a:rPr>
              <a:t>Magnesium</a:t>
            </a:r>
          </a:p>
          <a:p>
            <a:r>
              <a:rPr lang="en-US" dirty="0" smtClean="0">
                <a:latin typeface="+mj-lt"/>
              </a:rPr>
              <a:t>Chloride</a:t>
            </a:r>
          </a:p>
          <a:p>
            <a:r>
              <a:rPr lang="en-US" dirty="0" smtClean="0">
                <a:latin typeface="+mj-lt"/>
              </a:rPr>
              <a:t>Phosphorus (phosphate)</a:t>
            </a:r>
          </a:p>
        </p:txBody>
      </p:sp>
      <p:sp>
        <p:nvSpPr>
          <p:cNvPr id="3" name="Slide Number Placeholder 2"/>
          <p:cNvSpPr>
            <a:spLocks noGrp="1"/>
          </p:cNvSpPr>
          <p:nvPr>
            <p:ph type="sldNum" sz="quarter" idx="4294967295"/>
          </p:nvPr>
        </p:nvSpPr>
        <p:spPr>
          <a:xfrm>
            <a:off x="7086600" y="6492875"/>
            <a:ext cx="2057400" cy="365125"/>
          </a:xfrm>
          <a:prstGeom prst="rect">
            <a:avLst/>
          </a:prstGeom>
        </p:spPr>
        <p:txBody>
          <a:bodyPr/>
          <a:lstStyle/>
          <a:p>
            <a:fld id="{E789AFB6-BDB5-45A4-AD9F-5E0CCD167421}" type="slidenum">
              <a:rPr lang="en-US" sz="1000">
                <a:latin typeface="+mj-lt"/>
              </a:rPr>
              <a:pPr/>
              <a:t>9</a:t>
            </a:fld>
            <a:endParaRPr lang="en-US" sz="1000">
              <a:latin typeface="+mj-lt"/>
            </a:endParaRPr>
          </a:p>
        </p:txBody>
      </p:sp>
      <p:sp>
        <p:nvSpPr>
          <p:cNvPr id="6" name="Footer Placeholder 1"/>
          <p:cNvSpPr>
            <a:spLocks noGrp="1"/>
          </p:cNvSpPr>
          <p:nvPr>
            <p:ph type="ftr" sz="quarter" idx="10"/>
          </p:nvPr>
        </p:nvSpPr>
        <p:spPr>
          <a:xfrm>
            <a:off x="1619250" y="6477000"/>
            <a:ext cx="5905500" cy="381000"/>
          </a:xfrm>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ue Diagonal">
  <a:themeElements>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fontScheme name="Blue Diagon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
      <a:clrScheme name="Blue Diagonal 5">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FFFF"/>
        </a:hlink>
        <a:folHlink>
          <a:srgbClr val="CCE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1613</TotalTime>
  <Words>2194</Words>
  <Application>Microsoft Office PowerPoint</Application>
  <PresentationFormat>On-screen Show (4:3)</PresentationFormat>
  <Paragraphs>335</Paragraphs>
  <Slides>28</Slides>
  <Notes>28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ＭＳ Ｐゴシック</vt:lpstr>
      <vt:lpstr>Arial</vt:lpstr>
      <vt:lpstr>Times New Roman</vt:lpstr>
      <vt:lpstr>Wingdings</vt:lpstr>
      <vt:lpstr>Wingdings 2</vt:lpstr>
      <vt:lpstr>Wingdings 3</vt:lpstr>
      <vt:lpstr>Blue Diagonal</vt:lpstr>
      <vt:lpstr>Chapter 16</vt:lpstr>
      <vt:lpstr>Body Fluids</vt:lpstr>
      <vt:lpstr>Fluid Replacement (Cont.)</vt:lpstr>
      <vt:lpstr>Crystalloids </vt:lpstr>
      <vt:lpstr>Crystalloids (Cont.)</vt:lpstr>
      <vt:lpstr>Colloids</vt:lpstr>
      <vt:lpstr>Blood and Blood Products</vt:lpstr>
      <vt:lpstr>Nursing Process: Fluid Imbalance</vt:lpstr>
      <vt:lpstr>Electrolytes</vt:lpstr>
      <vt:lpstr>Potassium</vt:lpstr>
      <vt:lpstr>Potassium (Cont.)</vt:lpstr>
      <vt:lpstr>Nursing Process: Potassium </vt:lpstr>
      <vt:lpstr>Sodium</vt:lpstr>
      <vt:lpstr>Nursing Process: Sodium </vt:lpstr>
      <vt:lpstr>Calcium</vt:lpstr>
      <vt:lpstr>Calcium (Cont.)</vt:lpstr>
      <vt:lpstr>Nursing Process: Calcium </vt:lpstr>
      <vt:lpstr>Magnesium</vt:lpstr>
      <vt:lpstr>Magnesium (Cont.)</vt:lpstr>
      <vt:lpstr>Nursing Process: Magnesium </vt:lpstr>
      <vt:lpstr>Chloride</vt:lpstr>
      <vt:lpstr>Phosphorous</vt:lpstr>
      <vt:lpstr>Practice Question #1</vt:lpstr>
      <vt:lpstr>Practice Question #2</vt:lpstr>
      <vt:lpstr>Practice Question #3</vt:lpstr>
      <vt:lpstr>Practice Question #4</vt:lpstr>
      <vt:lpstr>Practice Question #5</vt:lpstr>
      <vt:lpstr>Practice Question #6</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15</dc:title>
  <dc:creator>Owner</dc:creator>
  <cp:lastModifiedBy>Karan Singh Rawat</cp:lastModifiedBy>
  <cp:revision>149</cp:revision>
  <dcterms:created xsi:type="dcterms:W3CDTF">2002-09-12T15:11:19Z</dcterms:created>
  <dcterms:modified xsi:type="dcterms:W3CDTF">2014-01-07T10:02:35Z</dcterms:modified>
</cp:coreProperties>
</file>