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44"/>
  </p:notesMasterIdLst>
  <p:sldIdLst>
    <p:sldId id="256" r:id="rId2"/>
    <p:sldId id="257" r:id="rId3"/>
    <p:sldId id="294" r:id="rId4"/>
    <p:sldId id="293" r:id="rId5"/>
    <p:sldId id="295" r:id="rId6"/>
    <p:sldId id="296" r:id="rId7"/>
    <p:sldId id="292" r:id="rId8"/>
    <p:sldId id="259" r:id="rId9"/>
    <p:sldId id="297" r:id="rId10"/>
    <p:sldId id="260" r:id="rId11"/>
    <p:sldId id="268" r:id="rId12"/>
    <p:sldId id="261" r:id="rId13"/>
    <p:sldId id="298" r:id="rId14"/>
    <p:sldId id="310" r:id="rId15"/>
    <p:sldId id="311" r:id="rId16"/>
    <p:sldId id="312" r:id="rId17"/>
    <p:sldId id="262" r:id="rId18"/>
    <p:sldId id="313" r:id="rId19"/>
    <p:sldId id="316" r:id="rId20"/>
    <p:sldId id="314" r:id="rId21"/>
    <p:sldId id="315" r:id="rId22"/>
    <p:sldId id="263" r:id="rId23"/>
    <p:sldId id="269" r:id="rId24"/>
    <p:sldId id="317" r:id="rId25"/>
    <p:sldId id="299" r:id="rId26"/>
    <p:sldId id="318" r:id="rId27"/>
    <p:sldId id="302" r:id="rId28"/>
    <p:sldId id="319" r:id="rId29"/>
    <p:sldId id="265" r:id="rId30"/>
    <p:sldId id="303" r:id="rId31"/>
    <p:sldId id="305" r:id="rId32"/>
    <p:sldId id="320" r:id="rId33"/>
    <p:sldId id="306" r:id="rId34"/>
    <p:sldId id="329" r:id="rId35"/>
    <p:sldId id="331" r:id="rId36"/>
    <p:sldId id="333" r:id="rId37"/>
    <p:sldId id="336" r:id="rId38"/>
    <p:sldId id="307" r:id="rId39"/>
    <p:sldId id="321" r:id="rId40"/>
    <p:sldId id="323" r:id="rId41"/>
    <p:sldId id="325" r:id="rId42"/>
    <p:sldId id="327" r:id="rId43"/>
  </p:sldIdLst>
  <p:sldSz cx="9144000" cy="6858000" type="screen4x3"/>
  <p:notesSz cx="6858000" cy="9144000"/>
  <p:defaultTextStyle>
    <a:defPPr>
      <a:defRPr lang="en-US"/>
    </a:defPPr>
    <a:lvl1pPr algn="r"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r"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r"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r"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r"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032">
          <p15:clr>
            <a:srgbClr val="A4A3A4"/>
          </p15:clr>
        </p15:guide>
        <p15:guide id="2" orient="horz" pos="288">
          <p15:clr>
            <a:srgbClr val="A4A3A4"/>
          </p15:clr>
        </p15:guide>
        <p15:guide id="3" orient="horz" pos="960">
          <p15:clr>
            <a:srgbClr val="A4A3A4"/>
          </p15:clr>
        </p15:guide>
        <p15:guide id="4" orient="horz" pos="1056">
          <p15:clr>
            <a:srgbClr val="A4A3A4"/>
          </p15:clr>
        </p15:guide>
        <p15:guide id="5" pos="5184">
          <p15:clr>
            <a:srgbClr val="A4A3A4"/>
          </p15:clr>
        </p15:guide>
        <p15:guide id="6" pos="57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6" autoAdjust="0"/>
    <p:restoredTop sz="85486" autoAdjust="0"/>
  </p:normalViewPr>
  <p:slideViewPr>
    <p:cSldViewPr>
      <p:cViewPr varScale="1">
        <p:scale>
          <a:sx n="75" d="100"/>
          <a:sy n="75" d="100"/>
        </p:scale>
        <p:origin x="732" y="78"/>
      </p:cViewPr>
      <p:guideLst>
        <p:guide orient="horz" pos="4032"/>
        <p:guide orient="horz" pos="288"/>
        <p:guide orient="horz" pos="960"/>
        <p:guide orient="horz" pos="1056"/>
        <p:guide pos="5184"/>
        <p:guide pos="5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7" d="100"/>
          <a:sy n="57"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Times New Roman" charset="0"/>
              </a:defRPr>
            </a:lvl1pPr>
          </a:lstStyle>
          <a:p>
            <a:pPr>
              <a:defRPr/>
            </a:pPr>
            <a:endParaRPr lang="en-GB"/>
          </a:p>
        </p:txBody>
      </p:sp>
      <p:sp>
        <p:nvSpPr>
          <p:cNvPr id="32771" name="Rectangle 1027"/>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en-GB"/>
          </a:p>
        </p:txBody>
      </p:sp>
      <p:sp>
        <p:nvSpPr>
          <p:cNvPr id="45060"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3" name="Rectangle 1029"/>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2774" name="Rectangle 1030"/>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Times New Roman" charset="0"/>
              </a:defRPr>
            </a:lvl1pPr>
          </a:lstStyle>
          <a:p>
            <a:pPr>
              <a:defRPr/>
            </a:pPr>
            <a:endParaRPr lang="en-GB"/>
          </a:p>
        </p:txBody>
      </p:sp>
      <p:sp>
        <p:nvSpPr>
          <p:cNvPr id="32775" name="Rectangle 1031"/>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anose="02020603050405020304" pitchFamily="18" charset="0"/>
              </a:defRPr>
            </a:lvl1pPr>
          </a:lstStyle>
          <a:p>
            <a:fld id="{5EC379D9-E3CE-4C39-B91F-CD384BFA0F8C}" type="slidenum">
              <a:rPr lang="en-GB"/>
              <a:pPr/>
              <a:t>‹#›</a:t>
            </a:fld>
            <a:endParaRPr lang="en-GB"/>
          </a:p>
        </p:txBody>
      </p:sp>
    </p:spTree>
    <p:extLst>
      <p:ext uri="{BB962C8B-B14F-4D97-AF65-F5344CB8AC3E}">
        <p14:creationId xmlns:p14="http://schemas.microsoft.com/office/powerpoint/2010/main" val="23480618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B9F1CE4-8877-4CCB-9B85-F24AD8569FBB}" type="slidenum">
              <a:rPr lang="en-GB">
                <a:latin typeface="Times New Roman" panose="02020603050405020304" pitchFamily="18" charset="0"/>
              </a:rPr>
              <a:pPr eaLnBrk="1" hangingPunct="1"/>
              <a:t>1</a:t>
            </a:fld>
            <a:endParaRPr lang="en-GB">
              <a:latin typeface="Times New Roman" panose="02020603050405020304" pitchFamily="18"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14975966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129A4D4-020A-408A-B33D-2FFBA16A5A0D}" type="slidenum">
              <a:rPr lang="en-GB">
                <a:latin typeface="Times New Roman" panose="02020603050405020304" pitchFamily="18" charset="0"/>
              </a:rPr>
              <a:pPr eaLnBrk="1" hangingPunct="1"/>
              <a:t>10</a:t>
            </a:fld>
            <a:endParaRPr lang="en-GB">
              <a:latin typeface="Times New Roman" panose="02020603050405020304" pitchFamily="18"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Times New Roman" panose="02020603050405020304" pitchFamily="18" charset="0"/>
            </a:endParaRPr>
          </a:p>
        </p:txBody>
      </p:sp>
    </p:spTree>
    <p:extLst>
      <p:ext uri="{BB962C8B-B14F-4D97-AF65-F5344CB8AC3E}">
        <p14:creationId xmlns:p14="http://schemas.microsoft.com/office/powerpoint/2010/main" val="3235912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E635FF9-02F0-4BB1-B5B1-ADE9132EDD3E}" type="slidenum">
              <a:rPr lang="en-GB">
                <a:latin typeface="Times New Roman" panose="02020603050405020304" pitchFamily="18" charset="0"/>
              </a:rPr>
              <a:pPr eaLnBrk="1" hangingPunct="1"/>
              <a:t>11</a:t>
            </a:fld>
            <a:endParaRPr lang="en-GB">
              <a:latin typeface="Times New Roman" panose="02020603050405020304" pitchFamily="18"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487252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A1C5F5F-E3E4-4659-A70D-F5ABFFF0F43B}" type="slidenum">
              <a:rPr lang="en-GB">
                <a:latin typeface="Times New Roman" panose="02020603050405020304" pitchFamily="18" charset="0"/>
              </a:rPr>
              <a:pPr eaLnBrk="1" hangingPunct="1"/>
              <a:t>12</a:t>
            </a:fld>
            <a:endParaRPr lang="en-GB">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567212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FFF9CA1-F8DF-4DD0-9DDC-7A0135FB2056}" type="slidenum">
              <a:rPr lang="en-GB">
                <a:latin typeface="Times New Roman" panose="02020603050405020304" pitchFamily="18" charset="0"/>
              </a:rPr>
              <a:pPr eaLnBrk="1" hangingPunct="1"/>
              <a:t>13</a:t>
            </a:fld>
            <a:endParaRPr lang="en-GB">
              <a:latin typeface="Times New Roman" panose="02020603050405020304" pitchFamily="18"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39948695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20DEA4-1590-45B4-99EE-283D99F6B7AF}" type="slidenum">
              <a:rPr lang="en-GB">
                <a:latin typeface="Times New Roman" panose="02020603050405020304" pitchFamily="18" charset="0"/>
              </a:rPr>
              <a:pPr eaLnBrk="1" hangingPunct="1"/>
              <a:t>14</a:t>
            </a:fld>
            <a:endParaRPr lang="en-GB">
              <a:latin typeface="Times New Roman" panose="02020603050405020304"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20201563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101B2E2-0D15-47E3-B560-D80646BC078B}" type="slidenum">
              <a:rPr lang="en-GB">
                <a:latin typeface="Times New Roman" panose="02020603050405020304" pitchFamily="18" charset="0"/>
              </a:rPr>
              <a:pPr eaLnBrk="1" hangingPunct="1"/>
              <a:t>15</a:t>
            </a:fld>
            <a:endParaRPr lang="en-GB">
              <a:latin typeface="Times New Roman" panose="02020603050405020304" pitchFamily="18"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3014220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B0F4EE4-2DB1-4886-A06A-0E3300B0C88D}" type="slidenum">
              <a:rPr lang="en-GB">
                <a:latin typeface="Times New Roman" panose="02020603050405020304" pitchFamily="18" charset="0"/>
              </a:rPr>
              <a:pPr eaLnBrk="1" hangingPunct="1"/>
              <a:t>16</a:t>
            </a:fld>
            <a:endParaRPr lang="en-GB">
              <a:latin typeface="Times New Roman" panose="02020603050405020304" pitchFamily="18"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30771637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93562CE-6A83-4B5E-90F7-F6A6BE5815D1}" type="slidenum">
              <a:rPr lang="en-GB">
                <a:latin typeface="Times New Roman" panose="02020603050405020304" pitchFamily="18" charset="0"/>
              </a:rPr>
              <a:pPr eaLnBrk="1" hangingPunct="1"/>
              <a:t>17</a:t>
            </a:fld>
            <a:endParaRPr lang="en-GB">
              <a:latin typeface="Times New Roman" panose="02020603050405020304" pitchFamily="18"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dirty="0" smtClean="0">
                <a:latin typeface="Times New Roman" panose="02020603050405020304" pitchFamily="18" charset="0"/>
              </a:rPr>
              <a:t>Refer to Table 25-2, </a:t>
            </a:r>
            <a:r>
              <a:rPr lang="en-GB" dirty="0" err="1" smtClean="0">
                <a:latin typeface="Times New Roman" panose="02020603050405020304" pitchFamily="18" charset="0"/>
              </a:rPr>
              <a:t>Antiinflammatory</a:t>
            </a:r>
            <a:r>
              <a:rPr lang="en-GB" dirty="0" smtClean="0">
                <a:latin typeface="Times New Roman" panose="02020603050405020304" pitchFamily="18" charset="0"/>
              </a:rPr>
              <a:t> Agents: </a:t>
            </a:r>
            <a:r>
              <a:rPr lang="en-GB" dirty="0" err="1" smtClean="0">
                <a:latin typeface="Times New Roman" panose="02020603050405020304" pitchFamily="18" charset="0"/>
              </a:rPr>
              <a:t>Nonsteroidal</a:t>
            </a:r>
            <a:r>
              <a:rPr lang="en-GB" dirty="0" smtClean="0">
                <a:latin typeface="Times New Roman" panose="02020603050405020304" pitchFamily="18" charset="0"/>
              </a:rPr>
              <a:t>.</a:t>
            </a:r>
          </a:p>
          <a:p>
            <a:pPr eaLnBrk="1" hangingPunct="1"/>
            <a:r>
              <a:rPr lang="en-GB" dirty="0" smtClean="0">
                <a:latin typeface="Times New Roman" panose="02020603050405020304" pitchFamily="18" charset="0"/>
              </a:rPr>
              <a:t>Refer to Prototype Drug Chart 25-2, Ibuprofen.</a:t>
            </a:r>
          </a:p>
          <a:p>
            <a:pPr eaLnBrk="1" hangingPunct="1"/>
            <a:r>
              <a:rPr lang="en-GB" dirty="0" smtClean="0">
                <a:latin typeface="Times New Roman" panose="02020603050405020304" pitchFamily="18" charset="0"/>
              </a:rPr>
              <a:t>Refer to Nursing Process: </a:t>
            </a:r>
            <a:r>
              <a:rPr lang="en-GB" dirty="0" err="1" smtClean="0">
                <a:latin typeface="Times New Roman" panose="02020603050405020304" pitchFamily="18" charset="0"/>
              </a:rPr>
              <a:t>Nonsteroidal</a:t>
            </a:r>
            <a:r>
              <a:rPr lang="en-GB" dirty="0" smtClean="0">
                <a:latin typeface="Times New Roman" panose="02020603050405020304" pitchFamily="18" charset="0"/>
              </a:rPr>
              <a:t> </a:t>
            </a:r>
            <a:r>
              <a:rPr lang="en-GB" dirty="0" err="1" smtClean="0">
                <a:latin typeface="Times New Roman" panose="02020603050405020304" pitchFamily="18" charset="0"/>
              </a:rPr>
              <a:t>Antiinflammatory</a:t>
            </a:r>
            <a:r>
              <a:rPr lang="en-GB" dirty="0" smtClean="0">
                <a:latin typeface="Times New Roman" panose="02020603050405020304" pitchFamily="18" charset="0"/>
              </a:rPr>
              <a:t> Drug: Ibuprofen.</a:t>
            </a:r>
          </a:p>
        </p:txBody>
      </p:sp>
    </p:spTree>
    <p:extLst>
      <p:ext uri="{BB962C8B-B14F-4D97-AF65-F5344CB8AC3E}">
        <p14:creationId xmlns:p14="http://schemas.microsoft.com/office/powerpoint/2010/main" val="2417638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F40D1C7-DB11-4C2C-A366-0377077A1498}" type="slidenum">
              <a:rPr lang="en-GB">
                <a:latin typeface="Times New Roman" panose="02020603050405020304" pitchFamily="18" charset="0"/>
              </a:rPr>
              <a:pPr eaLnBrk="1" hangingPunct="1"/>
              <a:t>18</a:t>
            </a:fld>
            <a:endParaRPr lang="en-GB">
              <a:latin typeface="Times New Roman" panose="02020603050405020304" pitchFamily="18"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dirty="0" smtClean="0">
                <a:latin typeface="Times New Roman" panose="02020603050405020304" pitchFamily="18" charset="0"/>
              </a:rPr>
              <a:t>Refer to Table 25-2, </a:t>
            </a:r>
            <a:r>
              <a:rPr lang="en-GB" dirty="0" err="1" smtClean="0">
                <a:latin typeface="Times New Roman" panose="02020603050405020304" pitchFamily="18" charset="0"/>
              </a:rPr>
              <a:t>Antiinflammatory</a:t>
            </a:r>
            <a:r>
              <a:rPr lang="en-GB" dirty="0" smtClean="0">
                <a:latin typeface="Times New Roman" panose="02020603050405020304" pitchFamily="18" charset="0"/>
              </a:rPr>
              <a:t> Agents: </a:t>
            </a:r>
            <a:r>
              <a:rPr lang="en-GB" dirty="0" err="1" smtClean="0">
                <a:latin typeface="Times New Roman" panose="02020603050405020304" pitchFamily="18" charset="0"/>
              </a:rPr>
              <a:t>Nonsteroidal</a:t>
            </a:r>
            <a:r>
              <a:rPr lang="en-GB" dirty="0" smtClean="0">
                <a:latin typeface="Times New Roman" panose="02020603050405020304" pitchFamily="18" charset="0"/>
              </a:rPr>
              <a:t>.</a:t>
            </a:r>
          </a:p>
          <a:p>
            <a:pPr eaLnBrk="1" hangingPunct="1"/>
            <a:r>
              <a:rPr lang="en-GB" dirty="0" smtClean="0">
                <a:latin typeface="Times New Roman" panose="02020603050405020304" pitchFamily="18" charset="0"/>
              </a:rPr>
              <a:t>Refer to Prototype Drug Chart 25-2, Ibuprofen.</a:t>
            </a:r>
          </a:p>
          <a:p>
            <a:pPr eaLnBrk="1" hangingPunct="1"/>
            <a:r>
              <a:rPr lang="en-GB" dirty="0" smtClean="0">
                <a:latin typeface="Times New Roman" panose="02020603050405020304" pitchFamily="18" charset="0"/>
              </a:rPr>
              <a:t>Refer to Nursing Process: </a:t>
            </a:r>
            <a:r>
              <a:rPr lang="en-GB" dirty="0" err="1" smtClean="0">
                <a:latin typeface="Times New Roman" panose="02020603050405020304" pitchFamily="18" charset="0"/>
              </a:rPr>
              <a:t>Nonsteroidal</a:t>
            </a:r>
            <a:r>
              <a:rPr lang="en-GB" dirty="0" smtClean="0">
                <a:latin typeface="Times New Roman" panose="02020603050405020304" pitchFamily="18" charset="0"/>
              </a:rPr>
              <a:t> </a:t>
            </a:r>
            <a:r>
              <a:rPr lang="en-GB" dirty="0" err="1" smtClean="0">
                <a:latin typeface="Times New Roman" panose="02020603050405020304" pitchFamily="18" charset="0"/>
              </a:rPr>
              <a:t>Antiinflammatory</a:t>
            </a:r>
            <a:r>
              <a:rPr lang="en-GB" dirty="0" smtClean="0">
                <a:latin typeface="Times New Roman" panose="02020603050405020304" pitchFamily="18" charset="0"/>
              </a:rPr>
              <a:t> Drug: Ibuprofen.</a:t>
            </a:r>
          </a:p>
        </p:txBody>
      </p:sp>
    </p:spTree>
    <p:extLst>
      <p:ext uri="{BB962C8B-B14F-4D97-AF65-F5344CB8AC3E}">
        <p14:creationId xmlns:p14="http://schemas.microsoft.com/office/powerpoint/2010/main" val="11582060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44C8BEF-3429-47F7-803B-2A61D9031F12}" type="slidenum">
              <a:rPr lang="en-GB">
                <a:latin typeface="Times New Roman" panose="02020603050405020304" pitchFamily="18" charset="0"/>
              </a:rPr>
              <a:pPr eaLnBrk="1" hangingPunct="1"/>
              <a:t>19</a:t>
            </a:fld>
            <a:endParaRPr lang="en-GB">
              <a:latin typeface="Times New Roman" panose="02020603050405020304" pitchFamily="18"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dirty="0" smtClean="0">
                <a:latin typeface="Times New Roman" panose="02020603050405020304" pitchFamily="18" charset="0"/>
              </a:rPr>
              <a:t>Refer to Table 25-2, </a:t>
            </a:r>
            <a:r>
              <a:rPr lang="en-GB" dirty="0" err="1" smtClean="0">
                <a:latin typeface="Times New Roman" panose="02020603050405020304" pitchFamily="18" charset="0"/>
              </a:rPr>
              <a:t>Antiinflammatory</a:t>
            </a:r>
            <a:r>
              <a:rPr lang="en-GB" dirty="0" smtClean="0">
                <a:latin typeface="Times New Roman" panose="02020603050405020304" pitchFamily="18" charset="0"/>
              </a:rPr>
              <a:t> Agents: </a:t>
            </a:r>
            <a:r>
              <a:rPr lang="en-GB" dirty="0" err="1" smtClean="0">
                <a:latin typeface="Times New Roman" panose="02020603050405020304" pitchFamily="18" charset="0"/>
              </a:rPr>
              <a:t>Nonsteroidal</a:t>
            </a:r>
            <a:r>
              <a:rPr lang="en-GB" dirty="0" smtClean="0">
                <a:latin typeface="Times New Roman" panose="02020603050405020304" pitchFamily="18" charset="0"/>
              </a:rPr>
              <a:t>.</a:t>
            </a:r>
          </a:p>
          <a:p>
            <a:pPr eaLnBrk="1" hangingPunct="1"/>
            <a:r>
              <a:rPr lang="en-GB" dirty="0" smtClean="0">
                <a:latin typeface="Times New Roman" panose="02020603050405020304" pitchFamily="18" charset="0"/>
              </a:rPr>
              <a:t>Refer to Prototype Drug Chart 25-2, Ibuprofen.</a:t>
            </a:r>
          </a:p>
          <a:p>
            <a:pPr eaLnBrk="1" hangingPunct="1"/>
            <a:r>
              <a:rPr lang="en-GB" dirty="0" smtClean="0">
                <a:latin typeface="Times New Roman" panose="02020603050405020304" pitchFamily="18" charset="0"/>
              </a:rPr>
              <a:t>Refer to Nursing Process: </a:t>
            </a:r>
            <a:r>
              <a:rPr lang="en-GB" dirty="0" err="1" smtClean="0">
                <a:latin typeface="Times New Roman" panose="02020603050405020304" pitchFamily="18" charset="0"/>
              </a:rPr>
              <a:t>Nonsteroidal</a:t>
            </a:r>
            <a:r>
              <a:rPr lang="en-GB" dirty="0" smtClean="0">
                <a:latin typeface="Times New Roman" panose="02020603050405020304" pitchFamily="18" charset="0"/>
              </a:rPr>
              <a:t> </a:t>
            </a:r>
            <a:r>
              <a:rPr lang="en-GB" dirty="0" err="1" smtClean="0">
                <a:latin typeface="Times New Roman" panose="02020603050405020304" pitchFamily="18" charset="0"/>
              </a:rPr>
              <a:t>Antiinflammatory</a:t>
            </a:r>
            <a:r>
              <a:rPr lang="en-GB" dirty="0" smtClean="0">
                <a:latin typeface="Times New Roman" panose="02020603050405020304" pitchFamily="18" charset="0"/>
              </a:rPr>
              <a:t> Drug: Ibuprofen.</a:t>
            </a:r>
          </a:p>
        </p:txBody>
      </p:sp>
    </p:spTree>
    <p:extLst>
      <p:ext uri="{BB962C8B-B14F-4D97-AF65-F5344CB8AC3E}">
        <p14:creationId xmlns:p14="http://schemas.microsoft.com/office/powerpoint/2010/main" val="1887965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83C973-FA93-402E-9202-5DB5EDD7BABF}" type="slidenum">
              <a:rPr lang="en-GB">
                <a:latin typeface="Times New Roman" panose="02020603050405020304" pitchFamily="18" charset="0"/>
              </a:rPr>
              <a:pPr eaLnBrk="1" hangingPunct="1"/>
              <a:t>2</a:t>
            </a:fld>
            <a:endParaRPr lang="en-GB">
              <a:latin typeface="Times New Roman" panose="02020603050405020304" pitchFamily="18"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4097275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35BD25-536B-4666-B455-BE5D81D2F128}" type="slidenum">
              <a:rPr lang="en-GB">
                <a:latin typeface="Times New Roman" panose="02020603050405020304" pitchFamily="18" charset="0"/>
              </a:rPr>
              <a:pPr eaLnBrk="1" hangingPunct="1"/>
              <a:t>20</a:t>
            </a:fld>
            <a:endParaRPr lang="en-GB">
              <a:latin typeface="Times New Roman" panose="02020603050405020304" pitchFamily="18"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15838882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F92F20F-DDA3-4632-8218-4C25FFF790D3}" type="slidenum">
              <a:rPr lang="en-GB">
                <a:latin typeface="Times New Roman" panose="02020603050405020304" pitchFamily="18" charset="0"/>
              </a:rPr>
              <a:pPr eaLnBrk="1" hangingPunct="1"/>
              <a:t>21</a:t>
            </a:fld>
            <a:endParaRPr lang="en-GB">
              <a:latin typeface="Times New Roman" panose="02020603050405020304" pitchFamily="18"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40819906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F3D6CFF-FFBD-4569-B08A-27180367DE50}" type="slidenum">
              <a:rPr lang="en-GB">
                <a:latin typeface="Times New Roman" panose="02020603050405020304" pitchFamily="18" charset="0"/>
              </a:rPr>
              <a:pPr eaLnBrk="1" hangingPunct="1"/>
              <a:t>22</a:t>
            </a:fld>
            <a:endParaRPr lang="en-GB">
              <a:latin typeface="Times New Roman" panose="02020603050405020304" pitchFamily="18"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29802941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29E83F0-0460-4478-AF01-CF97C846FA21}" type="slidenum">
              <a:rPr lang="en-GB">
                <a:latin typeface="Times New Roman" panose="02020603050405020304" pitchFamily="18" charset="0"/>
              </a:rPr>
              <a:pPr eaLnBrk="1" hangingPunct="1"/>
              <a:t>23</a:t>
            </a:fld>
            <a:endParaRPr lang="en-GB">
              <a:latin typeface="Times New Roman" panose="02020603050405020304" pitchFamily="18"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29744688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4B2EFA1-5124-478A-AC93-A00998EF11D0}" type="slidenum">
              <a:rPr lang="en-GB">
                <a:latin typeface="Times New Roman" panose="02020603050405020304" pitchFamily="18" charset="0"/>
              </a:rPr>
              <a:pPr eaLnBrk="1" hangingPunct="1"/>
              <a:t>24</a:t>
            </a:fld>
            <a:endParaRPr lang="en-GB">
              <a:latin typeface="Times New Roman" panose="02020603050405020304" pitchFamily="18"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7646550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DD2E9BA-599E-40EB-BB6F-20FB0B584AB5}" type="slidenum">
              <a:rPr lang="en-GB">
                <a:latin typeface="Times New Roman" panose="02020603050405020304" pitchFamily="18" charset="0"/>
              </a:rPr>
              <a:pPr eaLnBrk="1" hangingPunct="1"/>
              <a:t>25</a:t>
            </a:fld>
            <a:endParaRPr lang="en-GB">
              <a:latin typeface="Times New Roman" panose="02020603050405020304" pitchFamily="18"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28778777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6F91395-C5B0-47A7-B401-539124FF697E}" type="slidenum">
              <a:rPr lang="en-GB">
                <a:latin typeface="Times New Roman" panose="02020603050405020304" pitchFamily="18" charset="0"/>
              </a:rPr>
              <a:pPr eaLnBrk="1" hangingPunct="1"/>
              <a:t>26</a:t>
            </a:fld>
            <a:endParaRPr lang="en-GB">
              <a:latin typeface="Times New Roman" panose="02020603050405020304" pitchFamily="18"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4494913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BCB849C-E9F4-4ED9-A211-61A7C7411977}" type="slidenum">
              <a:rPr lang="en-GB">
                <a:latin typeface="Times New Roman" panose="02020603050405020304" pitchFamily="18" charset="0"/>
              </a:rPr>
              <a:pPr eaLnBrk="1" hangingPunct="1"/>
              <a:t>27</a:t>
            </a:fld>
            <a:endParaRPr lang="en-GB">
              <a:latin typeface="Times New Roman" panose="02020603050405020304" pitchFamily="18"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dirty="0" smtClean="0">
              <a:latin typeface="Times New Roman" panose="02020603050405020304" pitchFamily="18" charset="0"/>
            </a:endParaRPr>
          </a:p>
        </p:txBody>
      </p:sp>
    </p:spTree>
    <p:extLst>
      <p:ext uri="{BB962C8B-B14F-4D97-AF65-F5344CB8AC3E}">
        <p14:creationId xmlns:p14="http://schemas.microsoft.com/office/powerpoint/2010/main" val="12169690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1A4B9E-2C07-43C9-AABE-D8CD2B86573E}" type="slidenum">
              <a:rPr lang="en-GB">
                <a:latin typeface="Times New Roman" panose="02020603050405020304" pitchFamily="18" charset="0"/>
              </a:rPr>
              <a:pPr eaLnBrk="1" hangingPunct="1"/>
              <a:t>28</a:t>
            </a:fld>
            <a:endParaRPr lang="en-GB">
              <a:latin typeface="Times New Roman" panose="02020603050405020304" pitchFamily="18"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dirty="0" smtClean="0">
              <a:latin typeface="Times New Roman" panose="02020603050405020304" pitchFamily="18" charset="0"/>
            </a:endParaRPr>
          </a:p>
        </p:txBody>
      </p:sp>
    </p:spTree>
    <p:extLst>
      <p:ext uri="{BB962C8B-B14F-4D97-AF65-F5344CB8AC3E}">
        <p14:creationId xmlns:p14="http://schemas.microsoft.com/office/powerpoint/2010/main" val="31610217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03E5066-1702-48A4-B945-23F4F802F84A}" type="slidenum">
              <a:rPr lang="en-GB">
                <a:latin typeface="Times New Roman" panose="02020603050405020304" pitchFamily="18" charset="0"/>
              </a:rPr>
              <a:pPr eaLnBrk="1" hangingPunct="1"/>
              <a:t>29</a:t>
            </a:fld>
            <a:endParaRPr lang="en-GB">
              <a:latin typeface="Times New Roman" panose="02020603050405020304" pitchFamily="18"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2736036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DF63C6F-7EA4-431F-AF6C-2356A27B9CEF}" type="slidenum">
              <a:rPr lang="en-GB">
                <a:latin typeface="Times New Roman" panose="02020603050405020304" pitchFamily="18" charset="0"/>
              </a:rPr>
              <a:pPr eaLnBrk="1" hangingPunct="1"/>
              <a:t>3</a:t>
            </a:fld>
            <a:endParaRPr lang="en-GB">
              <a:latin typeface="Times New Roman" panose="02020603050405020304" pitchFamily="18"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14400202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33247AB-CC3B-46FA-91C1-2ED0D998C3AB}" type="slidenum">
              <a:rPr lang="en-GB">
                <a:latin typeface="Times New Roman" panose="02020603050405020304" pitchFamily="18" charset="0"/>
              </a:rPr>
              <a:pPr eaLnBrk="1" hangingPunct="1"/>
              <a:t>30</a:t>
            </a:fld>
            <a:endParaRPr lang="en-GB">
              <a:latin typeface="Times New Roman" panose="02020603050405020304" pitchFamily="18"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27687520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8F6FC9B-B66A-44B0-800B-C915B9C9873E}" type="slidenum">
              <a:rPr lang="en-GB">
                <a:latin typeface="Times New Roman" panose="02020603050405020304" pitchFamily="18" charset="0"/>
              </a:rPr>
              <a:pPr eaLnBrk="1" hangingPunct="1"/>
              <a:t>31</a:t>
            </a:fld>
            <a:endParaRPr lang="en-GB">
              <a:latin typeface="Times New Roman" panose="02020603050405020304" pitchFamily="18"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dirty="0" smtClean="0">
                <a:latin typeface="Times New Roman" panose="02020603050405020304" pitchFamily="18" charset="0"/>
              </a:rPr>
              <a:t>Refer to Table 25-4, </a:t>
            </a:r>
            <a:r>
              <a:rPr lang="en-GB" dirty="0" err="1" smtClean="0">
                <a:latin typeface="Times New Roman" panose="02020603050405020304" pitchFamily="18" charset="0"/>
              </a:rPr>
              <a:t>Antigout</a:t>
            </a:r>
            <a:r>
              <a:rPr lang="en-GB" dirty="0" smtClean="0">
                <a:latin typeface="Times New Roman" panose="02020603050405020304" pitchFamily="18" charset="0"/>
              </a:rPr>
              <a:t> Drugs.</a:t>
            </a:r>
          </a:p>
          <a:p>
            <a:pPr eaLnBrk="1" hangingPunct="1"/>
            <a:r>
              <a:rPr lang="en-GB" dirty="0" smtClean="0">
                <a:latin typeface="Times New Roman" panose="02020603050405020304" pitchFamily="18" charset="0"/>
              </a:rPr>
              <a:t>Refer to Prototype Drug Chart 25-5. Allopurinol.</a:t>
            </a:r>
          </a:p>
          <a:p>
            <a:pPr eaLnBrk="1" hangingPunct="1"/>
            <a:r>
              <a:rPr lang="en-GB" dirty="0" smtClean="0">
                <a:latin typeface="Times New Roman" panose="02020603050405020304" pitchFamily="18" charset="0"/>
              </a:rPr>
              <a:t>Refer to Nursing Process: </a:t>
            </a:r>
            <a:r>
              <a:rPr lang="en-GB" dirty="0" err="1" smtClean="0">
                <a:latin typeface="Times New Roman" panose="02020603050405020304" pitchFamily="18" charset="0"/>
              </a:rPr>
              <a:t>Antigout</a:t>
            </a:r>
            <a:r>
              <a:rPr lang="en-GB" dirty="0" smtClean="0">
                <a:latin typeface="Times New Roman" panose="02020603050405020304" pitchFamily="18" charset="0"/>
              </a:rPr>
              <a:t>: Allopurinol.</a:t>
            </a:r>
          </a:p>
        </p:txBody>
      </p:sp>
    </p:spTree>
    <p:extLst>
      <p:ext uri="{BB962C8B-B14F-4D97-AF65-F5344CB8AC3E}">
        <p14:creationId xmlns:p14="http://schemas.microsoft.com/office/powerpoint/2010/main" val="6053382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0397A76-AF92-4A9F-8950-536BC4B30855}" type="slidenum">
              <a:rPr lang="en-GB">
                <a:latin typeface="Times New Roman" panose="02020603050405020304" pitchFamily="18" charset="0"/>
              </a:rPr>
              <a:pPr eaLnBrk="1" hangingPunct="1"/>
              <a:t>32</a:t>
            </a:fld>
            <a:endParaRPr lang="en-GB">
              <a:latin typeface="Times New Roman" panose="02020603050405020304" pitchFamily="18"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30754485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698CD86-4F13-408E-98E9-FF0BB9DB1516}" type="slidenum">
              <a:rPr lang="en-GB">
                <a:latin typeface="Times New Roman" panose="02020603050405020304" pitchFamily="18" charset="0"/>
              </a:rPr>
              <a:pPr eaLnBrk="1" hangingPunct="1"/>
              <a:t>33</a:t>
            </a:fld>
            <a:endParaRPr lang="en-GB">
              <a:latin typeface="Times New Roman" panose="02020603050405020304" pitchFamily="18"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8539489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98CD63C-A8DD-4628-BC3E-3AA4D66F9273}" type="slidenum">
              <a:rPr lang="en-GB">
                <a:latin typeface="Times New Roman" panose="02020603050405020304" pitchFamily="18" charset="0"/>
              </a:rPr>
              <a:pPr eaLnBrk="1" hangingPunct="1"/>
              <a:t>34</a:t>
            </a:fld>
            <a:endParaRPr lang="en-GB">
              <a:latin typeface="Times New Roman" panose="02020603050405020304" pitchFamily="18"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latin typeface="Times New Roman" panose="02020603050405020304" pitchFamily="18" charset="0"/>
              </a:rPr>
              <a:t>Answer: B </a:t>
            </a:r>
          </a:p>
          <a:p>
            <a:pPr eaLnBrk="1" hangingPunct="1"/>
            <a:r>
              <a:rPr lang="en-US" dirty="0" smtClean="0">
                <a:latin typeface="Times New Roman" panose="02020603050405020304" pitchFamily="18" charset="0"/>
              </a:rPr>
              <a:t>Rationale: Infliximab is an </a:t>
            </a:r>
            <a:r>
              <a:rPr lang="en-US" dirty="0" err="1" smtClean="0">
                <a:latin typeface="Times New Roman" panose="02020603050405020304" pitchFamily="18" charset="0"/>
              </a:rPr>
              <a:t>immunomodulator</a:t>
            </a:r>
            <a:r>
              <a:rPr lang="en-US" dirty="0" smtClean="0">
                <a:latin typeface="Times New Roman" panose="02020603050405020304" pitchFamily="18" charset="0"/>
              </a:rPr>
              <a:t>.</a:t>
            </a:r>
          </a:p>
          <a:p>
            <a:pPr eaLnBrk="1" hangingPunct="1"/>
            <a:endParaRPr lang="en-GB" dirty="0" smtClean="0">
              <a:latin typeface="Times New Roman" panose="02020603050405020304" pitchFamily="18" charset="0"/>
            </a:endParaRPr>
          </a:p>
        </p:txBody>
      </p:sp>
    </p:spTree>
    <p:extLst>
      <p:ext uri="{BB962C8B-B14F-4D97-AF65-F5344CB8AC3E}">
        <p14:creationId xmlns:p14="http://schemas.microsoft.com/office/powerpoint/2010/main" val="1269852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4EA9202-7CD8-4F56-9271-28D6A8C99F73}" type="slidenum">
              <a:rPr lang="en-GB">
                <a:latin typeface="Times New Roman" panose="02020603050405020304" pitchFamily="18" charset="0"/>
              </a:rPr>
              <a:pPr eaLnBrk="1" hangingPunct="1"/>
              <a:t>35</a:t>
            </a:fld>
            <a:endParaRPr lang="en-GB">
              <a:latin typeface="Times New Roman" panose="02020603050405020304" pitchFamily="18"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latin typeface="Times New Roman" panose="02020603050405020304" pitchFamily="18" charset="0"/>
              </a:rPr>
              <a:t>Answer: A </a:t>
            </a:r>
          </a:p>
          <a:p>
            <a:pPr eaLnBrk="1" hangingPunct="1"/>
            <a:r>
              <a:rPr lang="en-US" dirty="0" smtClean="0">
                <a:latin typeface="Times New Roman" panose="02020603050405020304" pitchFamily="18" charset="0"/>
              </a:rPr>
              <a:t>Rationale: </a:t>
            </a:r>
            <a:r>
              <a:rPr lang="en-US" dirty="0" err="1" smtClean="0">
                <a:latin typeface="Times New Roman" panose="02020603050405020304" pitchFamily="18" charset="0"/>
              </a:rPr>
              <a:t>Crohn’s</a:t>
            </a:r>
            <a:r>
              <a:rPr lang="en-US" dirty="0" smtClean="0">
                <a:latin typeface="Times New Roman" panose="02020603050405020304" pitchFamily="18" charset="0"/>
              </a:rPr>
              <a:t> disease is sometimes treated with infliximab (</a:t>
            </a:r>
            <a:r>
              <a:rPr lang="en-US" dirty="0" err="1" smtClean="0">
                <a:latin typeface="Times New Roman" panose="02020603050405020304" pitchFamily="18" charset="0"/>
              </a:rPr>
              <a:t>Remicade</a:t>
            </a:r>
            <a:r>
              <a:rPr lang="en-US" dirty="0" smtClean="0">
                <a:latin typeface="Times New Roman" panose="02020603050405020304" pitchFamily="18" charset="0"/>
              </a:rPr>
              <a:t>).</a:t>
            </a:r>
          </a:p>
          <a:p>
            <a:pPr eaLnBrk="1" hangingPunct="1"/>
            <a:endParaRPr lang="en-GB" dirty="0" smtClean="0">
              <a:latin typeface="Times New Roman" panose="02020603050405020304" pitchFamily="18" charset="0"/>
            </a:endParaRPr>
          </a:p>
        </p:txBody>
      </p:sp>
    </p:spTree>
    <p:extLst>
      <p:ext uri="{BB962C8B-B14F-4D97-AF65-F5344CB8AC3E}">
        <p14:creationId xmlns:p14="http://schemas.microsoft.com/office/powerpoint/2010/main" val="229457389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DD30070-05EE-4ACB-AD0D-2364C0698EF4}" type="slidenum">
              <a:rPr lang="en-GB">
                <a:latin typeface="Times New Roman" panose="02020603050405020304" pitchFamily="18" charset="0"/>
              </a:rPr>
              <a:pPr eaLnBrk="1" hangingPunct="1"/>
              <a:t>36</a:t>
            </a:fld>
            <a:endParaRPr lang="en-GB">
              <a:latin typeface="Times New Roman" panose="02020603050405020304" pitchFamily="18"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latin typeface="Times New Roman" panose="02020603050405020304" pitchFamily="18" charset="0"/>
              </a:rPr>
              <a:t>Answer: D </a:t>
            </a:r>
          </a:p>
          <a:p>
            <a:pPr eaLnBrk="1" hangingPunct="1"/>
            <a:r>
              <a:rPr lang="en-US" dirty="0" smtClean="0">
                <a:latin typeface="Times New Roman" panose="02020603050405020304" pitchFamily="18" charset="0"/>
              </a:rPr>
              <a:t>Rationale: Infliximab (</a:t>
            </a:r>
            <a:r>
              <a:rPr lang="en-US" dirty="0" err="1" smtClean="0">
                <a:latin typeface="Times New Roman" panose="02020603050405020304" pitchFamily="18" charset="0"/>
              </a:rPr>
              <a:t>Remicade</a:t>
            </a:r>
            <a:r>
              <a:rPr lang="en-US" dirty="0" smtClean="0">
                <a:latin typeface="Times New Roman" panose="02020603050405020304" pitchFamily="18" charset="0"/>
              </a:rPr>
              <a:t>) is  administered intravenously (IV) over at least 2 hours; </a:t>
            </a:r>
            <a:r>
              <a:rPr lang="en-US" dirty="0" err="1" smtClean="0">
                <a:latin typeface="Times New Roman" panose="02020603050405020304" pitchFamily="18" charset="0"/>
              </a:rPr>
              <a:t>adalimumab</a:t>
            </a:r>
            <a:r>
              <a:rPr lang="en-US" dirty="0" smtClean="0">
                <a:latin typeface="Times New Roman" panose="02020603050405020304" pitchFamily="18" charset="0"/>
              </a:rPr>
              <a:t> is administered subcutaneously, and </a:t>
            </a:r>
            <a:r>
              <a:rPr lang="en-US" dirty="0" err="1" smtClean="0">
                <a:latin typeface="Times New Roman" panose="02020603050405020304" pitchFamily="18" charset="0"/>
              </a:rPr>
              <a:t>leflunomide</a:t>
            </a:r>
            <a:r>
              <a:rPr lang="en-US" dirty="0" smtClean="0">
                <a:latin typeface="Times New Roman" panose="02020603050405020304" pitchFamily="18" charset="0"/>
              </a:rPr>
              <a:t> is administered orally.</a:t>
            </a:r>
          </a:p>
          <a:p>
            <a:pPr eaLnBrk="1" hangingPunct="1"/>
            <a:endParaRPr lang="en-GB" dirty="0" smtClean="0">
              <a:latin typeface="Times New Roman" panose="02020603050405020304" pitchFamily="18" charset="0"/>
            </a:endParaRPr>
          </a:p>
        </p:txBody>
      </p:sp>
    </p:spTree>
    <p:extLst>
      <p:ext uri="{BB962C8B-B14F-4D97-AF65-F5344CB8AC3E}">
        <p14:creationId xmlns:p14="http://schemas.microsoft.com/office/powerpoint/2010/main" val="136821740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E81B742-DE60-41C5-A36B-DF0A1F29B694}" type="slidenum">
              <a:rPr lang="en-GB">
                <a:latin typeface="Times New Roman" panose="02020603050405020304" pitchFamily="18" charset="0"/>
              </a:rPr>
              <a:pPr eaLnBrk="1" hangingPunct="1"/>
              <a:t>37</a:t>
            </a:fld>
            <a:endParaRPr lang="en-GB">
              <a:latin typeface="Times New Roman" panose="02020603050405020304" pitchFamily="18" charset="0"/>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dirty="0" smtClean="0">
                <a:latin typeface="Times New Roman" panose="02020603050405020304" pitchFamily="18" charset="0"/>
              </a:rPr>
              <a:t>Answer: B</a:t>
            </a:r>
          </a:p>
          <a:p>
            <a:pPr eaLnBrk="1" hangingPunct="1">
              <a:spcBef>
                <a:spcPct val="0"/>
              </a:spcBef>
            </a:pPr>
            <a:r>
              <a:rPr lang="en-US" dirty="0" smtClean="0">
                <a:latin typeface="Times New Roman" panose="02020603050405020304" pitchFamily="18" charset="0"/>
              </a:rPr>
              <a:t>Rationale: Alcohol and caffeine are to be avoided because they may increase uric acid levels. Vitamin C should not be taken in large doses because it may promote kidney stone formation. Purine foods increase uric acid levels and should be avoided. </a:t>
            </a:r>
            <a:r>
              <a:rPr lang="en-US" dirty="0" err="1" smtClean="0">
                <a:latin typeface="Times New Roman" panose="02020603050405020304" pitchFamily="18" charset="0"/>
              </a:rPr>
              <a:t>Antigout</a:t>
            </a:r>
            <a:r>
              <a:rPr lang="en-US" dirty="0" smtClean="0">
                <a:latin typeface="Times New Roman" panose="02020603050405020304" pitchFamily="18" charset="0"/>
              </a:rPr>
              <a:t> medications, especially colchicine, should be taken with food or at mealtime.</a:t>
            </a:r>
            <a:endParaRPr lang="en-GB" dirty="0" smtClean="0">
              <a:latin typeface="Times New Roman" panose="02020603050405020304" pitchFamily="18" charset="0"/>
            </a:endParaRPr>
          </a:p>
          <a:p>
            <a:pPr eaLnBrk="1" hangingPunct="1"/>
            <a:endParaRPr lang="en-GB" dirty="0" smtClean="0">
              <a:latin typeface="Times New Roman" panose="02020603050405020304" pitchFamily="18" charset="0"/>
            </a:endParaRPr>
          </a:p>
        </p:txBody>
      </p:sp>
    </p:spTree>
    <p:extLst>
      <p:ext uri="{BB962C8B-B14F-4D97-AF65-F5344CB8AC3E}">
        <p14:creationId xmlns:p14="http://schemas.microsoft.com/office/powerpoint/2010/main" val="15703040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buFont typeface="Wingdings 2" panose="05020102010507070707" pitchFamily="18" charset="2"/>
              <a:buNone/>
            </a:pPr>
            <a:r>
              <a:rPr lang="en-US" dirty="0" smtClean="0">
                <a:latin typeface="Times New Roman" panose="02020603050405020304" pitchFamily="18" charset="0"/>
              </a:rPr>
              <a:t>Answer: A, B, C</a:t>
            </a:r>
          </a:p>
          <a:p>
            <a:pPr>
              <a:spcBef>
                <a:spcPct val="0"/>
              </a:spcBef>
              <a:buFont typeface="Wingdings 2" panose="05020102010507070707" pitchFamily="18" charset="2"/>
              <a:buNone/>
            </a:pPr>
            <a:r>
              <a:rPr lang="en-US" dirty="0" smtClean="0">
                <a:latin typeface="Times New Roman" panose="02020603050405020304" pitchFamily="18" charset="0"/>
              </a:rPr>
              <a:t>Rationale: One should avoid aspirin with NSAIDs. Food may be taken with NSAIDs to reduce GI upset. Patients should be taught to monitor for bruising and bleeding. Many herbs, such as ginkgo, garlic, and ginger, should be avoided because bleeding may increase. Female patients should avoid NSAIDs for 1 to 2 days before menses to prevent excessive bleeding.</a:t>
            </a:r>
          </a:p>
          <a:p>
            <a:endParaRPr lang="en-US" dirty="0" smtClean="0">
              <a:latin typeface="Times New Roman" panose="02020603050405020304" pitchFamily="18" charset="0"/>
            </a:endParaRPr>
          </a:p>
        </p:txBody>
      </p:sp>
      <p:sp>
        <p:nvSpPr>
          <p:cNvPr id="839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1F3AC9-05B4-4770-ADE4-18156E60C6FB}" type="slidenum">
              <a:rPr lang="en-GB">
                <a:latin typeface="Times New Roman" panose="02020603050405020304" pitchFamily="18" charset="0"/>
              </a:rPr>
              <a:pPr eaLnBrk="1" hangingPunct="1"/>
              <a:t>38</a:t>
            </a:fld>
            <a:endParaRPr lang="en-GB">
              <a:latin typeface="Times New Roman" panose="02020603050405020304" pitchFamily="18" charset="0"/>
            </a:endParaRPr>
          </a:p>
        </p:txBody>
      </p:sp>
    </p:spTree>
    <p:extLst>
      <p:ext uri="{BB962C8B-B14F-4D97-AF65-F5344CB8AC3E}">
        <p14:creationId xmlns:p14="http://schemas.microsoft.com/office/powerpoint/2010/main" val="171215083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F0CC10C-CB46-485C-BBB1-F09304283BD0}" type="slidenum">
              <a:rPr lang="en-US">
                <a:latin typeface="Times New Roman" panose="02020603050405020304" pitchFamily="18" charset="0"/>
              </a:rPr>
              <a:pPr eaLnBrk="1" hangingPunct="1"/>
              <a:t>39</a:t>
            </a:fld>
            <a:endParaRPr lang="en-US">
              <a:latin typeface="Times New Roman" panose="02020603050405020304" pitchFamily="18"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latin typeface="Times New Roman" panose="02020603050405020304" pitchFamily="18" charset="0"/>
              </a:rPr>
              <a:t>Answer: B</a:t>
            </a:r>
          </a:p>
          <a:p>
            <a:pPr eaLnBrk="1" hangingPunct="1"/>
            <a:r>
              <a:rPr lang="en-US" dirty="0" smtClean="0">
                <a:latin typeface="Times New Roman" panose="02020603050405020304" pitchFamily="18" charset="0"/>
              </a:rPr>
              <a:t>Rationale: Older adults frequently use NSAIDs to treat pain associated with inflammation caused by osteoarthritis, rheumatoid arthritis, and neuromuscular-skeletal disorders. With use of NSAIDs, gastrointestinal distress (including ulceration) is four times more common in older adults; hospitalization is often necessary.</a:t>
            </a:r>
          </a:p>
        </p:txBody>
      </p:sp>
    </p:spTree>
    <p:extLst>
      <p:ext uri="{BB962C8B-B14F-4D97-AF65-F5344CB8AC3E}">
        <p14:creationId xmlns:p14="http://schemas.microsoft.com/office/powerpoint/2010/main" val="1983681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156663F-FAA2-4873-AF2E-DA035C5D5468}" type="slidenum">
              <a:rPr lang="en-GB">
                <a:latin typeface="Times New Roman" panose="02020603050405020304" pitchFamily="18" charset="0"/>
              </a:rPr>
              <a:pPr eaLnBrk="1" hangingPunct="1"/>
              <a:t>4</a:t>
            </a:fld>
            <a:endParaRPr lang="en-GB">
              <a:latin typeface="Times New Roman" panose="02020603050405020304" pitchFamily="18"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121725325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4F190EB-2B53-4F12-9082-8B6374601F61}" type="slidenum">
              <a:rPr lang="en-US">
                <a:latin typeface="Times New Roman" panose="02020603050405020304" pitchFamily="18" charset="0"/>
              </a:rPr>
              <a:pPr eaLnBrk="1" hangingPunct="1"/>
              <a:t>40</a:t>
            </a:fld>
            <a:endParaRPr lang="en-US">
              <a:latin typeface="Times New Roman" panose="02020603050405020304" pitchFamily="18" charset="0"/>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latin typeface="Times New Roman" panose="02020603050405020304" pitchFamily="18" charset="0"/>
              </a:rPr>
              <a:t>Answer: B</a:t>
            </a:r>
          </a:p>
          <a:p>
            <a:pPr eaLnBrk="1" hangingPunct="1"/>
            <a:r>
              <a:rPr lang="en-US" dirty="0" smtClean="0">
                <a:latin typeface="Times New Roman" panose="02020603050405020304" pitchFamily="18" charset="0"/>
              </a:rPr>
              <a:t>Rationale: Patients on aspirin therapy are at risk for bleeding such as ecchymosis (excessive bruising), dark tarry stools, bleeding gums, </a:t>
            </a:r>
            <a:r>
              <a:rPr lang="en-US" dirty="0" err="1" smtClean="0">
                <a:latin typeface="Times New Roman" panose="02020603050405020304" pitchFamily="18" charset="0"/>
              </a:rPr>
              <a:t>petechiae</a:t>
            </a:r>
            <a:r>
              <a:rPr lang="en-US" dirty="0" smtClean="0">
                <a:latin typeface="Times New Roman" panose="02020603050405020304" pitchFamily="18" charset="0"/>
              </a:rPr>
              <a:t> (round red spots), and </a:t>
            </a:r>
            <a:r>
              <a:rPr lang="en-US" dirty="0" err="1" smtClean="0">
                <a:latin typeface="Times New Roman" panose="02020603050405020304" pitchFamily="18" charset="0"/>
              </a:rPr>
              <a:t>purpura</a:t>
            </a:r>
            <a:r>
              <a:rPr lang="en-US" dirty="0" smtClean="0">
                <a:latin typeface="Times New Roman" panose="02020603050405020304" pitchFamily="18" charset="0"/>
              </a:rPr>
              <a:t> (large red spots).</a:t>
            </a:r>
          </a:p>
        </p:txBody>
      </p:sp>
    </p:spTree>
    <p:extLst>
      <p:ext uri="{BB962C8B-B14F-4D97-AF65-F5344CB8AC3E}">
        <p14:creationId xmlns:p14="http://schemas.microsoft.com/office/powerpoint/2010/main" val="278424205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E94BE4E-94CE-47D7-BB48-BEACA63505D1}" type="slidenum">
              <a:rPr lang="en-US">
                <a:latin typeface="Times New Roman" panose="02020603050405020304" pitchFamily="18" charset="0"/>
              </a:rPr>
              <a:pPr eaLnBrk="1" hangingPunct="1"/>
              <a:t>41</a:t>
            </a:fld>
            <a:endParaRPr lang="en-US">
              <a:latin typeface="Times New Roman" panose="02020603050405020304" pitchFamily="18" charset="0"/>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latin typeface="Times New Roman" panose="02020603050405020304" pitchFamily="18" charset="0"/>
              </a:rPr>
              <a:t>Answer: A </a:t>
            </a:r>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latin typeface="Times New Roman" panose="02020603050405020304" pitchFamily="18" charset="0"/>
              </a:rPr>
              <a:t>Rationale: Allopurinol (</a:t>
            </a:r>
            <a:r>
              <a:rPr lang="en-US" dirty="0" err="1" smtClean="0">
                <a:latin typeface="Times New Roman" panose="02020603050405020304" pitchFamily="18" charset="0"/>
              </a:rPr>
              <a:t>Zyloprim</a:t>
            </a:r>
            <a:r>
              <a:rPr lang="en-US" dirty="0" smtClean="0">
                <a:latin typeface="Times New Roman" panose="02020603050405020304" pitchFamily="18" charset="0"/>
              </a:rPr>
              <a:t>) inhibits the final steps of uric acid biosynthesis and therefore lowers serum uric acid levels, preventing the precipitation of an attack. This drug is frequently used in the treatment of chronic gout as a prophylactic to prevent reoccurrences. Colchicine is effective in alleviating acute symptoms of gout. Infliximab (</a:t>
            </a:r>
            <a:r>
              <a:rPr lang="en-US" dirty="0" err="1" smtClean="0">
                <a:latin typeface="Times New Roman" panose="02020603050405020304" pitchFamily="18" charset="0"/>
              </a:rPr>
              <a:t>Remicade</a:t>
            </a:r>
            <a:r>
              <a:rPr lang="en-US" dirty="0" smtClean="0">
                <a:latin typeface="Times New Roman" panose="02020603050405020304" pitchFamily="18" charset="0"/>
              </a:rPr>
              <a:t>) and </a:t>
            </a:r>
            <a:r>
              <a:rPr lang="en-US" sz="1200" dirty="0" err="1" smtClean="0">
                <a:latin typeface="Arial" panose="020B0604020202020204" pitchFamily="34" charset="0"/>
                <a:cs typeface="Arial" panose="020B0604020202020204" pitchFamily="34" charset="0"/>
              </a:rPr>
              <a:t>adalimumab</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Humira</a:t>
            </a:r>
            <a:r>
              <a:rPr lang="en-US" sz="1200" dirty="0" smtClean="0">
                <a:latin typeface="Arial" panose="020B0604020202020204" pitchFamily="34" charset="0"/>
                <a:cs typeface="Arial" panose="020B0604020202020204" pitchFamily="34" charset="0"/>
              </a:rPr>
              <a:t>)</a:t>
            </a:r>
            <a:r>
              <a:rPr lang="en-US" baseline="0" dirty="0" smtClean="0">
                <a:latin typeface="Times New Roman" panose="02020603050405020304" pitchFamily="18" charset="0"/>
              </a:rPr>
              <a:t> are </a:t>
            </a:r>
            <a:r>
              <a:rPr lang="en-US" dirty="0" err="1" smtClean="0">
                <a:latin typeface="Times New Roman" panose="02020603050405020304" pitchFamily="18" charset="0"/>
              </a:rPr>
              <a:t>immunomodulators</a:t>
            </a:r>
            <a:r>
              <a:rPr lang="en-US" baseline="0" dirty="0" smtClean="0">
                <a:latin typeface="Times New Roman" panose="02020603050405020304" pitchFamily="18" charset="0"/>
              </a:rPr>
              <a:t> </a:t>
            </a:r>
            <a:r>
              <a:rPr lang="en-US" dirty="0" smtClean="0">
                <a:latin typeface="Times New Roman" panose="02020603050405020304" pitchFamily="18" charset="0"/>
              </a:rPr>
              <a:t>used to treat moderate to severe rheumatoid arthritis by disrupting the inflammatory process and delaying the disease progression. </a:t>
            </a:r>
          </a:p>
        </p:txBody>
      </p:sp>
    </p:spTree>
    <p:extLst>
      <p:ext uri="{BB962C8B-B14F-4D97-AF65-F5344CB8AC3E}">
        <p14:creationId xmlns:p14="http://schemas.microsoft.com/office/powerpoint/2010/main" val="60457329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8C3D263-27AB-4C25-8354-DF74656475C4}" type="slidenum">
              <a:rPr lang="en-US">
                <a:latin typeface="Times New Roman" panose="02020603050405020304" pitchFamily="18" charset="0"/>
              </a:rPr>
              <a:pPr eaLnBrk="1" hangingPunct="1"/>
              <a:t>42</a:t>
            </a:fld>
            <a:endParaRPr lang="en-US">
              <a:latin typeface="Times New Roman" panose="02020603050405020304" pitchFamily="18"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latin typeface="Times New Roman" panose="02020603050405020304" pitchFamily="18" charset="0"/>
              </a:rPr>
              <a:t>Answer: A</a:t>
            </a:r>
          </a:p>
          <a:p>
            <a:pPr eaLnBrk="1" hangingPunct="1"/>
            <a:r>
              <a:rPr lang="en-US" smtClean="0">
                <a:latin typeface="Times New Roman" panose="02020603050405020304" pitchFamily="18" charset="0"/>
              </a:rPr>
              <a:t>Rationale: Don </a:t>
            </a:r>
            <a:r>
              <a:rPr lang="en-US" dirty="0" err="1" smtClean="0">
                <a:latin typeface="Times New Roman" panose="02020603050405020304" pitchFamily="18" charset="0"/>
              </a:rPr>
              <a:t>quai</a:t>
            </a:r>
            <a:r>
              <a:rPr lang="en-US" dirty="0" smtClean="0">
                <a:latin typeface="Times New Roman" panose="02020603050405020304" pitchFamily="18" charset="0"/>
              </a:rPr>
              <a:t>, feverfew, garlic, ginger, and ginkgo, when taken with NSAIDs, may cause bleeding. </a:t>
            </a:r>
          </a:p>
        </p:txBody>
      </p:sp>
    </p:spTree>
    <p:extLst>
      <p:ext uri="{BB962C8B-B14F-4D97-AF65-F5344CB8AC3E}">
        <p14:creationId xmlns:p14="http://schemas.microsoft.com/office/powerpoint/2010/main" val="2744813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06E486-300E-4061-AF3C-75FD52CB3689}" type="slidenum">
              <a:rPr lang="en-GB">
                <a:latin typeface="Times New Roman" panose="02020603050405020304" pitchFamily="18" charset="0"/>
              </a:rPr>
              <a:pPr eaLnBrk="1" hangingPunct="1"/>
              <a:t>5</a:t>
            </a:fld>
            <a:endParaRPr lang="en-GB">
              <a:latin typeface="Times New Roman" panose="02020603050405020304" pitchFamily="18"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2761747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41AB63-E6B8-4A57-93A4-B945588B8EC9}" type="slidenum">
              <a:rPr lang="en-GB">
                <a:latin typeface="Times New Roman" panose="02020603050405020304" pitchFamily="18" charset="0"/>
              </a:rPr>
              <a:pPr eaLnBrk="1" hangingPunct="1"/>
              <a:t>6</a:t>
            </a:fld>
            <a:endParaRPr lang="en-GB">
              <a:latin typeface="Times New Roman" panose="02020603050405020304" pitchFamily="18"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1104527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4FCC85-BEC6-46DE-9C32-65C18325DB28}" type="slidenum">
              <a:rPr lang="en-GB">
                <a:latin typeface="Times New Roman" panose="02020603050405020304" pitchFamily="18" charset="0"/>
              </a:rPr>
              <a:pPr eaLnBrk="1" hangingPunct="1"/>
              <a:t>7</a:t>
            </a:fld>
            <a:endParaRPr lang="en-GB">
              <a:latin typeface="Times New Roman" panose="02020603050405020304" pitchFamily="18"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1742274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2239595-CAEC-4D4D-80AA-E33094F51820}" type="slidenum">
              <a:rPr lang="en-GB">
                <a:latin typeface="Times New Roman" panose="02020603050405020304" pitchFamily="18" charset="0"/>
              </a:rPr>
              <a:pPr eaLnBrk="1" hangingPunct="1"/>
              <a:t>8</a:t>
            </a:fld>
            <a:endParaRPr lang="en-GB">
              <a:latin typeface="Times New Roman" panose="02020603050405020304"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36436351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29B14BC-02BA-49F5-A4D6-6BDDE1B6934C}" type="slidenum">
              <a:rPr lang="en-GB">
                <a:latin typeface="Times New Roman" panose="02020603050405020304" pitchFamily="18" charset="0"/>
              </a:rPr>
              <a:pPr eaLnBrk="1" hangingPunct="1"/>
              <a:t>9</a:t>
            </a:fld>
            <a:endParaRPr lang="en-GB">
              <a:latin typeface="Times New Roman" panose="02020603050405020304"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Times New Roman" panose="02020603050405020304" pitchFamily="18" charset="0"/>
            </a:endParaRPr>
          </a:p>
        </p:txBody>
      </p:sp>
    </p:spTree>
    <p:extLst>
      <p:ext uri="{BB962C8B-B14F-4D97-AF65-F5344CB8AC3E}">
        <p14:creationId xmlns:p14="http://schemas.microsoft.com/office/powerpoint/2010/main" val="2906337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0594" name="Rectangle 2"/>
          <p:cNvSpPr>
            <a:spLocks noGrp="1" noChangeArrowheads="1"/>
          </p:cNvSpPr>
          <p:nvPr>
            <p:ph type="ctrTitle" sz="quarter"/>
          </p:nvPr>
        </p:nvSpPr>
        <p:spPr>
          <a:xfrm>
            <a:off x="685800" y="1143000"/>
            <a:ext cx="7772400" cy="1143000"/>
          </a:xfrm>
        </p:spPr>
        <p:txBody>
          <a:bodyPr/>
          <a:lstStyle>
            <a:lvl1pPr>
              <a:defRPr/>
            </a:lvl1pPr>
          </a:lstStyle>
          <a:p>
            <a:r>
              <a:rPr lang="en-GB" dirty="0"/>
              <a:t>Click to edit Master title style</a:t>
            </a:r>
          </a:p>
        </p:txBody>
      </p:sp>
      <p:sp>
        <p:nvSpPr>
          <p:cNvPr id="110595" name="Rectangle 3"/>
          <p:cNvSpPr>
            <a:spLocks noGrp="1" noChangeArrowheads="1"/>
          </p:cNvSpPr>
          <p:nvPr>
            <p:ph type="subTitle" sz="quarter" idx="1"/>
          </p:nvPr>
        </p:nvSpPr>
        <p:spPr>
          <a:xfrm>
            <a:off x="1371600" y="2819400"/>
            <a:ext cx="6400800" cy="1752600"/>
          </a:xfrm>
          <a:ln w="9525">
            <a:headEnd/>
            <a:tailEnd/>
          </a:ln>
        </p:spPr>
        <p:txBody>
          <a:bodyPr lIns="92075" tIns="46037" rIns="92075" bIns="46037"/>
          <a:lstStyle>
            <a:lvl1pPr marL="0" indent="0" algn="ctr">
              <a:buFont typeface="Wingdings 2" pitchFamily="18" charset="2"/>
              <a:buNone/>
              <a:defRPr/>
            </a:lvl1pPr>
          </a:lstStyle>
          <a:p>
            <a:r>
              <a:rPr lang="en-GB"/>
              <a:t>Click to edit Master subtitle style</a:t>
            </a:r>
          </a:p>
        </p:txBody>
      </p:sp>
      <p:sp>
        <p:nvSpPr>
          <p:cNvPr id="4"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1214634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2735664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56769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30337807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idx="1"/>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extLst>
      <p:ext uri="{BB962C8B-B14F-4D97-AF65-F5344CB8AC3E}">
        <p14:creationId xmlns:p14="http://schemas.microsoft.com/office/powerpoint/2010/main" val="258455498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3134231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87333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4271796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1385364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
        <p:nvSpPr>
          <p:cNvPr id="4" name="Content Placeholder 3"/>
          <p:cNvSpPr>
            <a:spLocks noGrp="1" noChangeArrowheads="1"/>
          </p:cNvSpPr>
          <p:nvPr>
            <p:ph idx="1"/>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extLst>
      <p:ext uri="{BB962C8B-B14F-4D97-AF65-F5344CB8AC3E}">
        <p14:creationId xmlns:p14="http://schemas.microsoft.com/office/powerpoint/2010/main" val="1381347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
        <p:nvSpPr>
          <p:cNvPr id="3" name="Rectangle 3"/>
          <p:cNvSpPr>
            <a:spLocks noGrp="1" noChangeArrowheads="1"/>
          </p:cNvSpPr>
          <p:nvPr>
            <p:ph idx="1"/>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4" name="Title 1"/>
          <p:cNvSpPr>
            <a:spLocks noGrp="1"/>
          </p:cNvSpPr>
          <p:nvPr>
            <p:ph type="title"/>
          </p:nvPr>
        </p:nvSpPr>
        <p:spPr>
          <a:xfrm>
            <a:off x="685800" y="457200"/>
            <a:ext cx="7772400" cy="1066800"/>
          </a:xfrm>
        </p:spPr>
        <p:txBody>
          <a:bodyPr/>
          <a:lstStyle/>
          <a:p>
            <a:r>
              <a:rPr lang="en-US" smtClean="0"/>
              <a:t>Click to edit Master title style</a:t>
            </a:r>
            <a:endParaRPr lang="en-US"/>
          </a:p>
        </p:txBody>
      </p:sp>
    </p:spTree>
    <p:extLst>
      <p:ext uri="{BB962C8B-B14F-4D97-AF65-F5344CB8AC3E}">
        <p14:creationId xmlns:p14="http://schemas.microsoft.com/office/powerpoint/2010/main" val="2206577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2001448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2135879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7" rIns="92075" bIns="46037"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1028" name="Text Box 5"/>
          <p:cNvSpPr txBox="1">
            <a:spLocks noChangeArrowheads="1"/>
          </p:cNvSpPr>
          <p:nvPr userDrawn="1"/>
        </p:nvSpPr>
        <p:spPr bwMode="auto">
          <a:xfrm>
            <a:off x="7696200" y="6418263"/>
            <a:ext cx="1143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5201B339-C505-4F39-B76F-7249585B467D}" type="slidenum">
              <a:rPr lang="en-US" sz="1000" smtClean="0">
                <a:ea typeface="ＭＳ Ｐゴシック" pitchFamily="-65" charset="-128"/>
              </a:rPr>
              <a:pPr eaLnBrk="1" hangingPunct="1">
                <a:defRPr/>
              </a:pPr>
              <a:t>‹#›</a:t>
            </a:fld>
            <a:endParaRPr lang="en-US" sz="1000" dirty="0" smtClean="0">
              <a:ea typeface="ＭＳ Ｐゴシック" pitchFamily="-65" charset="-128"/>
            </a:endParaRPr>
          </a:p>
        </p:txBody>
      </p:sp>
      <p:sp>
        <p:nvSpPr>
          <p:cNvPr id="5" name="Footer Placeholder 3"/>
          <p:cNvSpPr>
            <a:spLocks noGrp="1"/>
          </p:cNvSpPr>
          <p:nvPr>
            <p:ph type="ftr" sz="quarter" idx="3"/>
          </p:nvPr>
        </p:nvSpPr>
        <p:spPr>
          <a:xfrm>
            <a:off x="1562100" y="6477000"/>
            <a:ext cx="5905500" cy="381000"/>
          </a:xfrm>
          <a:prstGeom prst="rect">
            <a:avLst/>
          </a:prstGeom>
        </p:spPr>
        <p:txBody>
          <a:bodyPr/>
          <a:lstStyle>
            <a:lvl1pPr algn="ctr">
              <a:defRPr sz="1000">
                <a:solidFill>
                  <a:schemeClr val="tx1"/>
                </a:solidFill>
                <a:latin typeface="+mn-lt"/>
                <a:cs typeface="Times New Roman" pitchFamily="18"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mtClean="0"/>
              <a:t>Copyright © 2015, 2012, 2009, 2006, 2003, 2000, 1997, 1993 by Saunders, an imprint of Elsevier Inc.</a:t>
            </a:r>
            <a:endParaRPr lang="en-US" dirty="0"/>
          </a:p>
        </p:txBody>
      </p:sp>
    </p:spTree>
    <p:extLst>
      <p:ext uri="{BB962C8B-B14F-4D97-AF65-F5344CB8AC3E}">
        <p14:creationId xmlns:p14="http://schemas.microsoft.com/office/powerpoint/2010/main" val="351032892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0"/>
        </a:spcBef>
        <a:spcAft>
          <a:spcPct val="0"/>
        </a:spcAft>
        <a:buClr>
          <a:schemeClr val="tx2"/>
        </a:buClr>
        <a:buSzPct val="60000"/>
        <a:buFont typeface="Wingdings 2" pitchFamily="18" charset="2"/>
        <a:buChar char=""/>
        <a:defRPr sz="2800">
          <a:solidFill>
            <a:schemeClr val="tx1"/>
          </a:solidFill>
          <a:latin typeface="+mn-lt"/>
          <a:ea typeface="+mn-ea"/>
          <a:cs typeface="+mn-cs"/>
        </a:defRPr>
      </a:lvl1pPr>
      <a:lvl2pPr marL="742950" indent="-285750" algn="l" rtl="0" eaLnBrk="0" fontAlgn="base" hangingPunct="0">
        <a:spcBef>
          <a:spcPct val="0"/>
        </a:spcBef>
        <a:spcAft>
          <a:spcPct val="0"/>
        </a:spcAft>
        <a:buClr>
          <a:schemeClr val="tx2"/>
        </a:buClr>
        <a:buSzPct val="80000"/>
        <a:buFont typeface="Wingdings" pitchFamily="2" charset="2"/>
        <a:buChar char="Ø"/>
        <a:defRPr sz="2400">
          <a:solidFill>
            <a:schemeClr val="tx1"/>
          </a:solidFill>
          <a:latin typeface="+mn-lt"/>
        </a:defRPr>
      </a:lvl2pPr>
      <a:lvl3pPr marL="1143000" indent="-228600" algn="l" rtl="0" eaLnBrk="0" fontAlgn="base" hangingPunct="0">
        <a:spcBef>
          <a:spcPct val="0"/>
        </a:spcBef>
        <a:spcAft>
          <a:spcPct val="0"/>
        </a:spcAft>
        <a:buClr>
          <a:schemeClr val="tx2"/>
        </a:buClr>
        <a:buSzPct val="115000"/>
        <a:buChar char="•"/>
        <a:defRPr sz="2000">
          <a:solidFill>
            <a:schemeClr val="tx1"/>
          </a:solidFill>
          <a:latin typeface="+mn-lt"/>
        </a:defRPr>
      </a:lvl3pPr>
      <a:lvl4pPr marL="1600200" indent="-228600" algn="l" rtl="0" eaLnBrk="0" fontAlgn="base" hangingPunct="0">
        <a:spcBef>
          <a:spcPct val="0"/>
        </a:spcBef>
        <a:spcAft>
          <a:spcPct val="0"/>
        </a:spcAft>
        <a:buClr>
          <a:schemeClr val="tx2"/>
        </a:buClr>
        <a:buSzPct val="75000"/>
        <a:buFont typeface="Wingdings 3" pitchFamily="18" charset="2"/>
        <a:buChar char=""/>
        <a:defRPr sz="1800">
          <a:solidFill>
            <a:schemeClr val="tx1"/>
          </a:solidFill>
          <a:latin typeface="+mn-lt"/>
        </a:defRPr>
      </a:lvl4pPr>
      <a:lvl5pPr marL="2057400" indent="-228600" algn="l" rtl="0" eaLnBrk="0" fontAlgn="base" hangingPunct="0">
        <a:spcBef>
          <a:spcPct val="0"/>
        </a:spcBef>
        <a:spcAft>
          <a:spcPct val="0"/>
        </a:spcAft>
        <a:buClr>
          <a:schemeClr val="tx1"/>
        </a:buClr>
        <a:buChar char="–"/>
        <a:defRPr sz="1600">
          <a:solidFill>
            <a:schemeClr val="tx1"/>
          </a:solidFill>
          <a:latin typeface="+mn-lt"/>
        </a:defRPr>
      </a:lvl5pPr>
      <a:lvl6pPr marL="2514600" indent="-228600" algn="l" rtl="0" fontAlgn="base">
        <a:spcBef>
          <a:spcPct val="20000"/>
        </a:spcBef>
        <a:spcAft>
          <a:spcPct val="0"/>
        </a:spcAft>
        <a:buClr>
          <a:schemeClr val="tx1"/>
        </a:buClr>
        <a:buChar char="–"/>
        <a:defRPr sz="16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Char char="–"/>
        <a:defRPr sz="16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Char char="–"/>
        <a:defRPr sz="16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Char char="–"/>
        <a:defRPr sz="16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3600"/>
            <a:ext cx="7772400" cy="1066800"/>
          </a:xfrm>
        </p:spPr>
        <p:txBody>
          <a:bodyPr/>
          <a:lstStyle/>
          <a:p>
            <a:r>
              <a:rPr lang="en-US" sz="4000" dirty="0" smtClean="0"/>
              <a:t>Chapter 25</a:t>
            </a:r>
          </a:p>
        </p:txBody>
      </p:sp>
      <p:sp>
        <p:nvSpPr>
          <p:cNvPr id="2051" name="Rectangle 3"/>
          <p:cNvSpPr>
            <a:spLocks noGrp="1" noChangeArrowheads="1"/>
          </p:cNvSpPr>
          <p:nvPr>
            <p:ph type="subTitle" idx="4294967295"/>
          </p:nvPr>
        </p:nvSpPr>
        <p:spPr>
          <a:xfrm>
            <a:off x="1676400" y="3505200"/>
            <a:ext cx="5791200" cy="914400"/>
          </a:xfrm>
        </p:spPr>
        <p:txBody>
          <a:bodyPr lIns="92075" tIns="46038" rIns="92075" bIns="46038">
            <a:normAutofit/>
          </a:bodyPr>
          <a:lstStyle/>
          <a:p>
            <a:pPr marL="0" indent="0" algn="ctr" eaLnBrk="1" hangingPunct="1">
              <a:buNone/>
            </a:pPr>
            <a:r>
              <a:rPr lang="en-US" sz="3600" dirty="0" err="1"/>
              <a:t>Antiinflammatory</a:t>
            </a:r>
            <a:r>
              <a:rPr lang="en-US" sz="3600" dirty="0"/>
              <a:t> Drugs </a:t>
            </a:r>
            <a:endParaRPr lang="en-US" sz="3600" dirty="0" smtClean="0">
              <a:solidFill>
                <a:srgbClr val="3D2D70"/>
              </a:solidFill>
              <a:latin typeface="Arial" panose="020B0604020202020204" pitchFamily="34" charset="0"/>
              <a:cs typeface="Arial" panose="020B0604020202020204" pitchFamily="34" charset="0"/>
            </a:endParaRPr>
          </a:p>
        </p:txBody>
      </p:sp>
      <p:sp useBgFill="1">
        <p:nvSpPr>
          <p:cNvPr id="2052" name="Rectangle 5"/>
          <p:cNvSpPr>
            <a:spLocks noChangeArrowheads="1"/>
          </p:cNvSpPr>
          <p:nvPr/>
        </p:nvSpPr>
        <p:spPr bwMode="auto">
          <a:xfrm>
            <a:off x="8610600" y="6415088"/>
            <a:ext cx="304800" cy="228600"/>
          </a:xfrm>
          <a:prstGeom prst="rect">
            <a:avLst/>
          </a:prstGeom>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23900" y="0"/>
            <a:ext cx="7772400" cy="1399032"/>
          </a:xfrm>
        </p:spPr>
        <p:txBody>
          <a:bodyPr/>
          <a:lstStyle/>
          <a:p>
            <a:r>
              <a:rPr lang="en-US" smtClean="0">
                <a:latin typeface="+mn-lt"/>
              </a:rPr>
              <a:t>Salicylates</a:t>
            </a:r>
            <a:endParaRPr lang="en-US" dirty="0" smtClean="0">
              <a:latin typeface="+mn-lt"/>
            </a:endParaRPr>
          </a:p>
        </p:txBody>
      </p:sp>
      <p:sp>
        <p:nvSpPr>
          <p:cNvPr id="11267" name="Rectangle 3"/>
          <p:cNvSpPr>
            <a:spLocks noGrp="1" noChangeArrowheads="1"/>
          </p:cNvSpPr>
          <p:nvPr>
            <p:ph type="body" idx="4294967295"/>
          </p:nvPr>
        </p:nvSpPr>
        <p:spPr>
          <a:xfrm>
            <a:off x="685800" y="1371600"/>
            <a:ext cx="7772400" cy="3770312"/>
          </a:xfrm>
        </p:spPr>
        <p:txBody>
          <a:bodyPr>
            <a:normAutofit/>
          </a:bodyPr>
          <a:lstStyle/>
          <a:p>
            <a:pPr eaLnBrk="1" hangingPunct="1">
              <a:spcBef>
                <a:spcPct val="0"/>
              </a:spcBef>
            </a:pPr>
            <a:r>
              <a:rPr lang="en-US" sz="2800" dirty="0" smtClean="0">
                <a:cs typeface="Arial" panose="020B0604020202020204" pitchFamily="34" charset="0"/>
              </a:rPr>
              <a:t>Aspirin (acetylsalicylic acid) (ASA)</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Action</a:t>
            </a:r>
          </a:p>
          <a:p>
            <a:pPr lvl="2" eaLnBrk="1" hangingPunct="1">
              <a:spcBef>
                <a:spcPct val="0"/>
              </a:spcBef>
            </a:pPr>
            <a:r>
              <a:rPr lang="en-US" dirty="0" err="1" smtClean="0">
                <a:cs typeface="Arial" panose="020B0604020202020204" pitchFamily="34" charset="0"/>
              </a:rPr>
              <a:t>Antiinflammatory</a:t>
            </a:r>
            <a:r>
              <a:rPr lang="en-US" dirty="0" smtClean="0">
                <a:cs typeface="Arial" panose="020B0604020202020204" pitchFamily="34" charset="0"/>
              </a:rPr>
              <a:t>, antiplatelet, antipyretic effects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Therapeutic serum salicylate level</a:t>
            </a:r>
          </a:p>
          <a:p>
            <a:pPr lvl="2" eaLnBrk="1" hangingPunct="1">
              <a:spcBef>
                <a:spcPct val="0"/>
              </a:spcBef>
            </a:pPr>
            <a:r>
              <a:rPr lang="en-US" dirty="0" smtClean="0">
                <a:cs typeface="Arial" panose="020B0604020202020204" pitchFamily="34" charset="0"/>
              </a:rPr>
              <a:t>15 to 30 mg/</a:t>
            </a:r>
            <a:r>
              <a:rPr lang="en-US" dirty="0" err="1" smtClean="0">
                <a:cs typeface="Arial" panose="020B0604020202020204" pitchFamily="34" charset="0"/>
              </a:rPr>
              <a:t>dL</a:t>
            </a:r>
            <a:endParaRPr lang="en-US"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Toxic serum salicylate level</a:t>
            </a:r>
          </a:p>
          <a:p>
            <a:pPr lvl="2" eaLnBrk="1" hangingPunct="1">
              <a:spcBef>
                <a:spcPct val="0"/>
              </a:spcBef>
            </a:pPr>
            <a:r>
              <a:rPr lang="en-US" dirty="0" smtClean="0">
                <a:cs typeface="Arial" panose="020B0604020202020204" pitchFamily="34" charset="0"/>
              </a:rPr>
              <a:t>Greater than 30 mg/</a:t>
            </a:r>
            <a:r>
              <a:rPr lang="en-US" dirty="0" err="1" smtClean="0">
                <a:cs typeface="Arial" panose="020B0604020202020204" pitchFamily="34" charset="0"/>
              </a:rPr>
              <a:t>dL</a:t>
            </a:r>
            <a:endParaRPr lang="en-US" dirty="0" smtClean="0">
              <a:cs typeface="Arial" panose="020B0604020202020204" pitchFamily="34" charset="0"/>
            </a:endParaRP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0"/>
            <a:ext cx="7772400" cy="1371600"/>
          </a:xfrm>
        </p:spPr>
        <p:txBody>
          <a:bodyPr/>
          <a:lstStyle/>
          <a:p>
            <a:r>
              <a:rPr lang="en-US" dirty="0" smtClean="0">
                <a:latin typeface="+mn-lt"/>
              </a:rPr>
              <a:t>Salicylates (Cont.)</a:t>
            </a:r>
          </a:p>
        </p:txBody>
      </p:sp>
      <p:sp>
        <p:nvSpPr>
          <p:cNvPr id="12291" name="Rectangle 3"/>
          <p:cNvSpPr>
            <a:spLocks noGrp="1" noChangeArrowheads="1"/>
          </p:cNvSpPr>
          <p:nvPr>
            <p:ph type="body" idx="4294967295"/>
          </p:nvPr>
        </p:nvSpPr>
        <p:spPr>
          <a:xfrm>
            <a:off x="685800" y="1371600"/>
            <a:ext cx="7772400" cy="4038600"/>
          </a:xfrm>
        </p:spPr>
        <p:txBody>
          <a:bodyPr>
            <a:normAutofit/>
          </a:bodyPr>
          <a:lstStyle/>
          <a:p>
            <a:pPr eaLnBrk="1" hangingPunct="1">
              <a:spcBef>
                <a:spcPct val="0"/>
              </a:spcBef>
            </a:pPr>
            <a:r>
              <a:rPr lang="en-US" dirty="0" smtClean="0">
                <a:cs typeface="Arial" panose="020B0604020202020204" pitchFamily="34" charset="0"/>
              </a:rPr>
              <a:t>Drug-lab-food interactions</a:t>
            </a:r>
          </a:p>
          <a:p>
            <a:pPr lvl="1" eaLnBrk="1" hangingPunct="1">
              <a:spcBef>
                <a:spcPct val="0"/>
              </a:spcBef>
              <a:buFont typeface="Wingdings" panose="05000000000000000000" pitchFamily="2" charset="2"/>
              <a:buChar char="Ø"/>
            </a:pPr>
            <a:r>
              <a:rPr lang="en-US" dirty="0" smtClean="0">
                <a:cs typeface="Arial" panose="020B0604020202020204" pitchFamily="34" charset="0"/>
              </a:rPr>
              <a:t>Drugs</a:t>
            </a:r>
            <a:endParaRPr lang="en-US" sz="2400" dirty="0" smtClean="0">
              <a:cs typeface="Arial" panose="020B0604020202020204" pitchFamily="34" charset="0"/>
            </a:endParaRPr>
          </a:p>
          <a:p>
            <a:pPr lvl="2" eaLnBrk="1" hangingPunct="1">
              <a:spcBef>
                <a:spcPct val="0"/>
              </a:spcBef>
            </a:pPr>
            <a:r>
              <a:rPr lang="en-US" dirty="0" smtClean="0">
                <a:cs typeface="Arial" panose="020B0604020202020204" pitchFamily="34" charset="0"/>
              </a:rPr>
              <a:t>Increased bleeding with anticoagulants</a:t>
            </a:r>
          </a:p>
          <a:p>
            <a:pPr lvl="2" eaLnBrk="1" hangingPunct="1">
              <a:spcBef>
                <a:spcPct val="0"/>
              </a:spcBef>
            </a:pPr>
            <a:r>
              <a:rPr lang="en-US" dirty="0" smtClean="0">
                <a:cs typeface="Arial" panose="020B0604020202020204" pitchFamily="34" charset="0"/>
              </a:rPr>
              <a:t>Hypoglycemia with oral </a:t>
            </a:r>
            <a:r>
              <a:rPr lang="en-US" dirty="0" err="1" smtClean="0">
                <a:cs typeface="Arial" panose="020B0604020202020204" pitchFamily="34" charset="0"/>
              </a:rPr>
              <a:t>antidiabetics</a:t>
            </a:r>
            <a:endParaRPr lang="en-US" dirty="0" smtClean="0">
              <a:cs typeface="Arial" panose="020B0604020202020204" pitchFamily="34" charset="0"/>
            </a:endParaRPr>
          </a:p>
          <a:p>
            <a:pPr lvl="2" eaLnBrk="1" hangingPunct="1">
              <a:spcBef>
                <a:spcPct val="0"/>
              </a:spcBef>
            </a:pPr>
            <a:r>
              <a:rPr lang="en-US" dirty="0" smtClean="0">
                <a:cs typeface="Arial" panose="020B0604020202020204" pitchFamily="34" charset="0"/>
              </a:rPr>
              <a:t>Increased gastric ulcer risk with glucocorticoids</a:t>
            </a:r>
          </a:p>
          <a:p>
            <a:pPr lvl="1" eaLnBrk="1" hangingPunct="1">
              <a:spcBef>
                <a:spcPct val="0"/>
              </a:spcBef>
              <a:buFont typeface="Wingdings" panose="05000000000000000000" pitchFamily="2" charset="2"/>
              <a:buChar char="Ø"/>
            </a:pPr>
            <a:r>
              <a:rPr lang="en-US" dirty="0" smtClean="0">
                <a:cs typeface="Arial" panose="020B0604020202020204" pitchFamily="34" charset="0"/>
              </a:rPr>
              <a:t>Lab</a:t>
            </a:r>
            <a:endParaRPr lang="en-US" sz="2400" dirty="0" smtClean="0">
              <a:cs typeface="Arial" panose="020B0604020202020204" pitchFamily="34" charset="0"/>
            </a:endParaRPr>
          </a:p>
          <a:p>
            <a:pPr lvl="2" eaLnBrk="1" hangingPunct="1">
              <a:spcBef>
                <a:spcPct val="0"/>
              </a:spcBef>
            </a:pPr>
            <a:r>
              <a:rPr lang="en-US" dirty="0" smtClean="0">
                <a:cs typeface="Arial" panose="020B0604020202020204" pitchFamily="34" charset="0"/>
              </a:rPr>
              <a:t>Increase PT, bleeding time, INR, uric acid</a:t>
            </a:r>
          </a:p>
          <a:p>
            <a:pPr lvl="2" eaLnBrk="1" hangingPunct="1">
              <a:spcBef>
                <a:spcPct val="0"/>
              </a:spcBef>
            </a:pPr>
            <a:r>
              <a:rPr lang="en-US" dirty="0" smtClean="0">
                <a:cs typeface="Arial" panose="020B0604020202020204" pitchFamily="34" charset="0"/>
              </a:rPr>
              <a:t>Decrease potassium, cholesterol, T</a:t>
            </a:r>
            <a:r>
              <a:rPr lang="en-US" baseline="-25000" dirty="0" smtClean="0">
                <a:cs typeface="Arial" panose="020B0604020202020204" pitchFamily="34" charset="0"/>
              </a:rPr>
              <a:t>3</a:t>
            </a:r>
            <a:r>
              <a:rPr lang="en-US" dirty="0" smtClean="0">
                <a:cs typeface="Arial" panose="020B0604020202020204" pitchFamily="34" charset="0"/>
              </a:rPr>
              <a:t> and T</a:t>
            </a:r>
            <a:r>
              <a:rPr lang="en-US" baseline="-25000" dirty="0" smtClean="0">
                <a:cs typeface="Arial" panose="020B0604020202020204" pitchFamily="34" charset="0"/>
              </a:rPr>
              <a:t>4</a:t>
            </a:r>
            <a:r>
              <a:rPr lang="en-US" dirty="0" smtClean="0">
                <a:cs typeface="Arial" panose="020B0604020202020204" pitchFamily="34" charset="0"/>
              </a:rPr>
              <a:t> levels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Foods containing salicylates</a:t>
            </a:r>
          </a:p>
          <a:p>
            <a:pPr lvl="2" eaLnBrk="1" hangingPunct="1">
              <a:spcBef>
                <a:spcPct val="0"/>
              </a:spcBef>
            </a:pPr>
            <a:r>
              <a:rPr lang="en-US" dirty="0" smtClean="0">
                <a:cs typeface="Arial" panose="020B0604020202020204" pitchFamily="34" charset="0"/>
              </a:rPr>
              <a:t>Prunes, raisins, licorice, certain spices</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0"/>
            <a:ext cx="7772400" cy="1371600"/>
          </a:xfrm>
        </p:spPr>
        <p:txBody>
          <a:bodyPr/>
          <a:lstStyle/>
          <a:p>
            <a:r>
              <a:rPr lang="en-US" dirty="0" smtClean="0">
                <a:latin typeface="+mn-lt"/>
              </a:rPr>
              <a:t>Salicylates (Cont.)</a:t>
            </a:r>
          </a:p>
        </p:txBody>
      </p:sp>
      <p:sp>
        <p:nvSpPr>
          <p:cNvPr id="13315" name="Rectangle 3"/>
          <p:cNvSpPr>
            <a:spLocks noGrp="1" noChangeArrowheads="1"/>
          </p:cNvSpPr>
          <p:nvPr>
            <p:ph type="body" idx="4294967295"/>
          </p:nvPr>
        </p:nvSpPr>
        <p:spPr>
          <a:xfrm>
            <a:off x="800100" y="1371600"/>
            <a:ext cx="7772400" cy="4579938"/>
          </a:xfrm>
        </p:spPr>
        <p:txBody>
          <a:bodyPr>
            <a:normAutofit/>
          </a:bodyPr>
          <a:lstStyle/>
          <a:p>
            <a:pPr eaLnBrk="1" hangingPunct="1">
              <a:spcBef>
                <a:spcPct val="0"/>
              </a:spcBef>
            </a:pPr>
            <a:r>
              <a:rPr lang="en-US" sz="2800" dirty="0" smtClean="0">
                <a:cs typeface="Arial" panose="020B0604020202020204" pitchFamily="34" charset="0"/>
              </a:rPr>
              <a:t>Aspirin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Caution</a:t>
            </a:r>
          </a:p>
          <a:p>
            <a:pPr lvl="2" eaLnBrk="1" hangingPunct="1">
              <a:spcBef>
                <a:spcPct val="0"/>
              </a:spcBef>
            </a:pPr>
            <a:r>
              <a:rPr lang="en-US" dirty="0" smtClean="0">
                <a:cs typeface="Arial" panose="020B0604020202020204" pitchFamily="34" charset="0"/>
              </a:rPr>
              <a:t>Do not take with other NSAIDs. </a:t>
            </a:r>
          </a:p>
          <a:p>
            <a:pPr lvl="2" eaLnBrk="1" hangingPunct="1">
              <a:spcBef>
                <a:spcPct val="0"/>
              </a:spcBef>
            </a:pPr>
            <a:r>
              <a:rPr lang="en-US" dirty="0" smtClean="0">
                <a:cs typeface="Arial" panose="020B0604020202020204" pitchFamily="34" charset="0"/>
              </a:rPr>
              <a:t>Avoid during third trimester of pregnancy.</a:t>
            </a:r>
          </a:p>
          <a:p>
            <a:pPr lvl="2" eaLnBrk="1" hangingPunct="1">
              <a:spcBef>
                <a:spcPct val="0"/>
              </a:spcBef>
            </a:pPr>
            <a:r>
              <a:rPr lang="en-US" dirty="0" smtClean="0">
                <a:cs typeface="Arial" panose="020B0604020202020204" pitchFamily="34" charset="0"/>
              </a:rPr>
              <a:t>Do not give to children with flu or virus symptoms (Reye syndrome).</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Side effects/adverse reactions</a:t>
            </a:r>
          </a:p>
          <a:p>
            <a:pPr lvl="2" eaLnBrk="1" hangingPunct="1">
              <a:spcBef>
                <a:spcPct val="0"/>
              </a:spcBef>
            </a:pPr>
            <a:r>
              <a:rPr lang="en-US" dirty="0" smtClean="0">
                <a:cs typeface="Arial" panose="020B0604020202020204" pitchFamily="34" charset="0"/>
              </a:rPr>
              <a:t>Tinnitus, hearing loss</a:t>
            </a:r>
          </a:p>
          <a:p>
            <a:pPr lvl="2" eaLnBrk="1" hangingPunct="1">
              <a:spcBef>
                <a:spcPct val="0"/>
              </a:spcBef>
            </a:pPr>
            <a:r>
              <a:rPr lang="en-US" dirty="0" smtClean="0">
                <a:cs typeface="Arial" panose="020B0604020202020204" pitchFamily="34" charset="0"/>
              </a:rPr>
              <a:t>Dizziness, confusion, drowsiness</a:t>
            </a:r>
          </a:p>
          <a:p>
            <a:pPr lvl="2" eaLnBrk="1" hangingPunct="1">
              <a:spcBef>
                <a:spcPct val="0"/>
              </a:spcBef>
            </a:pPr>
            <a:r>
              <a:rPr lang="en-US" dirty="0" smtClean="0">
                <a:cs typeface="Arial" panose="020B0604020202020204" pitchFamily="34" charset="0"/>
              </a:rPr>
              <a:t>GI distress, peptic ulcer</a:t>
            </a:r>
          </a:p>
          <a:p>
            <a:pPr lvl="2" eaLnBrk="1" hangingPunct="1">
              <a:spcBef>
                <a:spcPct val="0"/>
              </a:spcBef>
            </a:pPr>
            <a:r>
              <a:rPr lang="en-US" dirty="0" smtClean="0">
                <a:cs typeface="Arial" panose="020B0604020202020204" pitchFamily="34" charset="0"/>
              </a:rPr>
              <a:t>Thrombocytopenia, leukopenia, </a:t>
            </a:r>
            <a:r>
              <a:rPr lang="en-US" dirty="0" err="1" smtClean="0">
                <a:cs typeface="Arial" panose="020B0604020202020204" pitchFamily="34" charset="0"/>
              </a:rPr>
              <a:t>agranulocytosis</a:t>
            </a:r>
            <a:endParaRPr lang="en-US" dirty="0" smtClean="0">
              <a:cs typeface="Arial" panose="020B0604020202020204" pitchFamily="34" charset="0"/>
            </a:endParaRPr>
          </a:p>
          <a:p>
            <a:pPr lvl="2" eaLnBrk="1" hangingPunct="1">
              <a:spcBef>
                <a:spcPct val="0"/>
              </a:spcBef>
            </a:pPr>
            <a:r>
              <a:rPr lang="en-US" dirty="0" smtClean="0">
                <a:cs typeface="Arial" panose="020B0604020202020204" pitchFamily="34" charset="0"/>
              </a:rPr>
              <a:t>Hepatotoxicity</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0"/>
            <a:ext cx="7772400" cy="1371600"/>
          </a:xfrm>
        </p:spPr>
        <p:txBody>
          <a:bodyPr/>
          <a:lstStyle/>
          <a:p>
            <a:r>
              <a:rPr lang="en-US" dirty="0" smtClean="0">
                <a:latin typeface="+mn-lt"/>
              </a:rPr>
              <a:t>Salicylates (Cont.)</a:t>
            </a:r>
          </a:p>
        </p:txBody>
      </p:sp>
      <p:sp>
        <p:nvSpPr>
          <p:cNvPr id="14339" name="Rectangle 3"/>
          <p:cNvSpPr>
            <a:spLocks noGrp="1" noChangeArrowheads="1"/>
          </p:cNvSpPr>
          <p:nvPr>
            <p:ph type="body" idx="4294967295"/>
          </p:nvPr>
        </p:nvSpPr>
        <p:spPr>
          <a:xfrm>
            <a:off x="685800" y="1371600"/>
            <a:ext cx="7772400" cy="3962400"/>
          </a:xfrm>
        </p:spPr>
        <p:txBody>
          <a:bodyPr>
            <a:normAutofit/>
          </a:bodyPr>
          <a:lstStyle/>
          <a:p>
            <a:pPr eaLnBrk="1" hangingPunct="1">
              <a:spcBef>
                <a:spcPct val="0"/>
              </a:spcBef>
            </a:pPr>
            <a:r>
              <a:rPr lang="en-US" sz="2800" dirty="0" smtClean="0">
                <a:cs typeface="Arial" panose="020B0604020202020204" pitchFamily="34" charset="0"/>
              </a:rPr>
              <a:t>Hypersensitivity</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Tinnitus, dizziness, bronchospasm</a:t>
            </a:r>
          </a:p>
          <a:p>
            <a:pPr eaLnBrk="1" hangingPunct="1">
              <a:spcBef>
                <a:spcPct val="0"/>
              </a:spcBef>
            </a:pPr>
            <a:r>
              <a:rPr lang="en-US" sz="2800" dirty="0" err="1" smtClean="0">
                <a:cs typeface="Arial" panose="020B0604020202020204" pitchFamily="34" charset="0"/>
              </a:rPr>
              <a:t>Salicylism</a:t>
            </a:r>
            <a:r>
              <a:rPr lang="en-US" sz="2800" dirty="0" smtClean="0">
                <a:cs typeface="Arial" panose="020B0604020202020204" pitchFamily="34" charset="0"/>
              </a:rPr>
              <a:t> (mild)</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Tinnitus, dizziness, headache, confusion, sweating, drowsiness, thirst, nausea, vomiting, diarrhea</a:t>
            </a:r>
          </a:p>
          <a:p>
            <a:pPr eaLnBrk="1" hangingPunct="1">
              <a:spcBef>
                <a:spcPct val="0"/>
              </a:spcBef>
            </a:pPr>
            <a:r>
              <a:rPr lang="en-US" sz="2800" dirty="0" smtClean="0">
                <a:cs typeface="Arial" panose="020B0604020202020204" pitchFamily="34" charset="0"/>
              </a:rPr>
              <a:t>Severe salicylate poisoning</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Convulsions, cardiovascular collapse, coma</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0"/>
            <a:ext cx="7772400" cy="1371600"/>
          </a:xfrm>
        </p:spPr>
        <p:txBody>
          <a:bodyPr/>
          <a:lstStyle/>
          <a:p>
            <a:r>
              <a:rPr lang="en-US" dirty="0" smtClean="0">
                <a:latin typeface="+mn-lt"/>
              </a:rPr>
              <a:t>Nursing Process: Salicylates </a:t>
            </a:r>
          </a:p>
        </p:txBody>
      </p:sp>
      <p:sp>
        <p:nvSpPr>
          <p:cNvPr id="15363" name="Rectangle 3"/>
          <p:cNvSpPr>
            <a:spLocks noGrp="1" noChangeArrowheads="1"/>
          </p:cNvSpPr>
          <p:nvPr>
            <p:ph type="body" idx="4294967295"/>
          </p:nvPr>
        </p:nvSpPr>
        <p:spPr>
          <a:xfrm>
            <a:off x="685800" y="1371600"/>
            <a:ext cx="7772400" cy="3581400"/>
          </a:xfrm>
        </p:spPr>
        <p:txBody>
          <a:bodyPr>
            <a:normAutofit/>
          </a:bodyPr>
          <a:lstStyle/>
          <a:p>
            <a:pPr eaLnBrk="1" hangingPunct="1">
              <a:spcBef>
                <a:spcPct val="0"/>
              </a:spcBef>
            </a:pPr>
            <a:r>
              <a:rPr lang="en-US" sz="2800" dirty="0" smtClean="0">
                <a:cs typeface="Arial" panose="020B0604020202020204" pitchFamily="34" charset="0"/>
              </a:rPr>
              <a:t>Assessment</a:t>
            </a:r>
          </a:p>
          <a:p>
            <a:pPr eaLnBrk="1" hangingPunct="1">
              <a:spcBef>
                <a:spcPct val="0"/>
              </a:spcBef>
            </a:pPr>
            <a:r>
              <a:rPr lang="en-US" sz="2800" dirty="0" smtClean="0">
                <a:cs typeface="Arial" panose="020B0604020202020204" pitchFamily="34" charset="0"/>
              </a:rPr>
              <a:t>Nursing diagnosis</a:t>
            </a:r>
          </a:p>
          <a:p>
            <a:pPr eaLnBrk="1" hangingPunct="1">
              <a:spcBef>
                <a:spcPct val="0"/>
              </a:spcBef>
            </a:pPr>
            <a:r>
              <a:rPr lang="en-US" sz="2800" dirty="0" smtClean="0">
                <a:cs typeface="Arial" panose="020B0604020202020204" pitchFamily="34" charset="0"/>
              </a:rPr>
              <a:t>Planning</a:t>
            </a:r>
          </a:p>
          <a:p>
            <a:pPr eaLnBrk="1" hangingPunct="1">
              <a:spcBef>
                <a:spcPct val="0"/>
              </a:spcBef>
            </a:pPr>
            <a:r>
              <a:rPr lang="en-US" sz="2800" dirty="0" smtClean="0">
                <a:cs typeface="Arial" panose="020B0604020202020204" pitchFamily="34" charset="0"/>
              </a:rPr>
              <a:t>Nursing interventions</a:t>
            </a:r>
          </a:p>
          <a:p>
            <a:pPr lvl="1">
              <a:spcBef>
                <a:spcPct val="0"/>
              </a:spcBef>
              <a:buFont typeface="Wingdings" panose="05000000000000000000" pitchFamily="2" charset="2"/>
              <a:buChar char="Ø"/>
            </a:pPr>
            <a:r>
              <a:rPr lang="en-US" dirty="0" smtClean="0">
                <a:cs typeface="Arial" panose="020B0604020202020204" pitchFamily="34" charset="0"/>
              </a:rPr>
              <a:t>Patient teaching</a:t>
            </a:r>
          </a:p>
          <a:p>
            <a:pPr lvl="1">
              <a:spcBef>
                <a:spcPct val="0"/>
              </a:spcBef>
              <a:buFont typeface="Wingdings" panose="05000000000000000000" pitchFamily="2" charset="2"/>
              <a:buChar char="Ø"/>
            </a:pPr>
            <a:r>
              <a:rPr lang="en-US" dirty="0" smtClean="0">
                <a:cs typeface="Arial" panose="020B0604020202020204" pitchFamily="34" charset="0"/>
              </a:rPr>
              <a:t>Cultural considerations</a:t>
            </a:r>
          </a:p>
          <a:p>
            <a:pPr eaLnBrk="1" hangingPunct="1">
              <a:spcBef>
                <a:spcPct val="0"/>
              </a:spcBef>
            </a:pPr>
            <a:r>
              <a:rPr lang="en-US" sz="2800" dirty="0" smtClean="0">
                <a:cs typeface="Arial" panose="020B0604020202020204" pitchFamily="34" charset="0"/>
              </a:rPr>
              <a:t>Evaluation </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04900" y="0"/>
            <a:ext cx="6400800" cy="1371600"/>
          </a:xfrm>
        </p:spPr>
        <p:txBody>
          <a:bodyPr>
            <a:normAutofit/>
          </a:bodyPr>
          <a:lstStyle/>
          <a:p>
            <a:pPr algn="ctr" eaLnBrk="1" hangingPunct="1"/>
            <a:r>
              <a:rPr lang="en-US" i="1" dirty="0" smtClean="0">
                <a:latin typeface="+mn-lt"/>
                <a:cs typeface="Arial" panose="020B0604020202020204" pitchFamily="34" charset="0"/>
              </a:rPr>
              <a:t>Para-</a:t>
            </a:r>
            <a:r>
              <a:rPr lang="en-US" dirty="0" err="1" smtClean="0">
                <a:latin typeface="+mn-lt"/>
                <a:cs typeface="Arial" panose="020B0604020202020204" pitchFamily="34" charset="0"/>
              </a:rPr>
              <a:t>Chlorobenzoic</a:t>
            </a:r>
            <a:r>
              <a:rPr lang="en-US" dirty="0" smtClean="0">
                <a:latin typeface="+mn-lt"/>
                <a:cs typeface="Arial" panose="020B0604020202020204" pitchFamily="34" charset="0"/>
              </a:rPr>
              <a:t> Acid </a:t>
            </a:r>
          </a:p>
        </p:txBody>
      </p:sp>
      <p:sp>
        <p:nvSpPr>
          <p:cNvPr id="16387" name="Rectangle 3"/>
          <p:cNvSpPr>
            <a:spLocks noGrp="1" noChangeArrowheads="1"/>
          </p:cNvSpPr>
          <p:nvPr>
            <p:ph type="body" idx="4294967295"/>
          </p:nvPr>
        </p:nvSpPr>
        <p:spPr>
          <a:xfrm>
            <a:off x="685800" y="1371600"/>
            <a:ext cx="7772400" cy="3810000"/>
          </a:xfrm>
        </p:spPr>
        <p:txBody>
          <a:bodyPr>
            <a:normAutofit/>
          </a:bodyPr>
          <a:lstStyle/>
          <a:p>
            <a:pPr eaLnBrk="1" hangingPunct="1">
              <a:spcBef>
                <a:spcPct val="0"/>
              </a:spcBef>
            </a:pPr>
            <a:r>
              <a:rPr lang="en-US" sz="2800" dirty="0" smtClean="0">
                <a:cs typeface="Arial" panose="020B0604020202020204" pitchFamily="34" charset="0"/>
              </a:rPr>
              <a:t>Indomethacin (Indocin)</a:t>
            </a:r>
          </a:p>
          <a:p>
            <a:pPr eaLnBrk="1" hangingPunct="1">
              <a:spcBef>
                <a:spcPct val="0"/>
              </a:spcBef>
            </a:pPr>
            <a:r>
              <a:rPr lang="en-US" sz="2800" dirty="0" err="1" smtClean="0">
                <a:cs typeface="Arial" panose="020B0604020202020204" pitchFamily="34" charset="0"/>
              </a:rPr>
              <a:t>Sulindac</a:t>
            </a:r>
            <a:r>
              <a:rPr lang="en-US" sz="2800" dirty="0" smtClean="0">
                <a:cs typeface="Arial" panose="020B0604020202020204" pitchFamily="34" charset="0"/>
              </a:rPr>
              <a:t> (</a:t>
            </a:r>
            <a:r>
              <a:rPr lang="en-US" sz="2800" dirty="0" err="1" smtClean="0">
                <a:cs typeface="Arial" panose="020B0604020202020204" pitchFamily="34" charset="0"/>
              </a:rPr>
              <a:t>Clinoril</a:t>
            </a:r>
            <a:r>
              <a:rPr lang="en-US" sz="2800" dirty="0" smtClean="0">
                <a:cs typeface="Arial" panose="020B0604020202020204" pitchFamily="34" charset="0"/>
              </a:rPr>
              <a:t>)</a:t>
            </a:r>
          </a:p>
          <a:p>
            <a:pPr eaLnBrk="1" hangingPunct="1">
              <a:spcBef>
                <a:spcPct val="0"/>
              </a:spcBef>
            </a:pPr>
            <a:r>
              <a:rPr lang="en-US" sz="2800" dirty="0" err="1" smtClean="0">
                <a:cs typeface="Arial" panose="020B0604020202020204" pitchFamily="34" charset="0"/>
              </a:rPr>
              <a:t>Tolmetin</a:t>
            </a:r>
            <a:r>
              <a:rPr lang="en-US" sz="2800" dirty="0" smtClean="0">
                <a:cs typeface="Arial" panose="020B0604020202020204" pitchFamily="34" charset="0"/>
              </a:rPr>
              <a:t> (</a:t>
            </a:r>
            <a:r>
              <a:rPr lang="en-US" sz="2800" dirty="0" err="1" smtClean="0">
                <a:cs typeface="Arial" panose="020B0604020202020204" pitchFamily="34" charset="0"/>
              </a:rPr>
              <a:t>Tolectin</a:t>
            </a:r>
            <a:r>
              <a:rPr lang="en-US" sz="2800" dirty="0" smtClean="0">
                <a:cs typeface="Arial" panose="020B0604020202020204" pitchFamily="34" charset="0"/>
              </a:rPr>
              <a:t>)</a:t>
            </a:r>
          </a:p>
          <a:p>
            <a:pPr eaLnBrk="1" hangingPunct="1">
              <a:spcBef>
                <a:spcPct val="0"/>
              </a:spcBef>
            </a:pPr>
            <a:r>
              <a:rPr lang="en-US" sz="2800" dirty="0" smtClean="0">
                <a:cs typeface="Arial" panose="020B0604020202020204" pitchFamily="34" charset="0"/>
              </a:rPr>
              <a:t>This group of NSAIDs may cause sodium and water retention and increased blood pressure.</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0"/>
            <a:ext cx="7772400" cy="1371600"/>
          </a:xfrm>
        </p:spPr>
        <p:txBody>
          <a:bodyPr/>
          <a:lstStyle/>
          <a:p>
            <a:r>
              <a:rPr lang="en-US" dirty="0" err="1" smtClean="0">
                <a:latin typeface="+mn-lt"/>
              </a:rPr>
              <a:t>Phenylacetic</a:t>
            </a:r>
            <a:r>
              <a:rPr lang="en-US" dirty="0" smtClean="0">
                <a:latin typeface="+mn-lt"/>
              </a:rPr>
              <a:t> Acid Derivatives</a:t>
            </a:r>
          </a:p>
        </p:txBody>
      </p:sp>
      <p:sp>
        <p:nvSpPr>
          <p:cNvPr id="17411" name="Rectangle 3"/>
          <p:cNvSpPr>
            <a:spLocks noGrp="1" noChangeArrowheads="1"/>
          </p:cNvSpPr>
          <p:nvPr>
            <p:ph type="body" idx="4294967295"/>
          </p:nvPr>
        </p:nvSpPr>
        <p:spPr>
          <a:xfrm>
            <a:off x="685800" y="1371600"/>
            <a:ext cx="7772400" cy="4038600"/>
          </a:xfrm>
        </p:spPr>
        <p:txBody>
          <a:bodyPr>
            <a:normAutofit/>
          </a:bodyPr>
          <a:lstStyle/>
          <a:p>
            <a:pPr eaLnBrk="1" hangingPunct="1">
              <a:spcBef>
                <a:spcPct val="0"/>
              </a:spcBef>
            </a:pPr>
            <a:r>
              <a:rPr lang="en-US" sz="2800" dirty="0" err="1" smtClean="0">
                <a:cs typeface="Arial" panose="020B0604020202020204" pitchFamily="34" charset="0"/>
              </a:rPr>
              <a:t>Diclofenac</a:t>
            </a:r>
            <a:r>
              <a:rPr lang="en-US" sz="2800" dirty="0" smtClean="0">
                <a:cs typeface="Arial" panose="020B0604020202020204" pitchFamily="34" charset="0"/>
              </a:rPr>
              <a:t> sodium (</a:t>
            </a:r>
            <a:r>
              <a:rPr lang="en-US" sz="2800" dirty="0" err="1" smtClean="0">
                <a:cs typeface="Arial" panose="020B0604020202020204" pitchFamily="34" charset="0"/>
              </a:rPr>
              <a:t>Voltaren</a:t>
            </a:r>
            <a:r>
              <a:rPr lang="en-US" sz="2800" dirty="0" smtClean="0">
                <a:cs typeface="Arial" panose="020B0604020202020204" pitchFamily="34" charset="0"/>
              </a:rPr>
              <a:t>): indicated for rheumatoid arthritis, osteoarthritis, and </a:t>
            </a:r>
            <a:r>
              <a:rPr lang="en-US" sz="2800" dirty="0" err="1" smtClean="0">
                <a:cs typeface="Arial" panose="020B0604020202020204" pitchFamily="34" charset="0"/>
              </a:rPr>
              <a:t>ankylosing</a:t>
            </a:r>
            <a:r>
              <a:rPr lang="en-US" sz="2800" dirty="0" smtClean="0">
                <a:cs typeface="Arial" panose="020B0604020202020204" pitchFamily="34" charset="0"/>
              </a:rPr>
              <a:t> spondylitis. No antipyretic effect.</a:t>
            </a:r>
          </a:p>
          <a:p>
            <a:pPr eaLnBrk="1" hangingPunct="1">
              <a:spcBef>
                <a:spcPct val="0"/>
              </a:spcBef>
            </a:pPr>
            <a:r>
              <a:rPr lang="en-US" sz="2800" dirty="0" smtClean="0">
                <a:cs typeface="Arial" panose="020B0604020202020204" pitchFamily="34" charset="0"/>
              </a:rPr>
              <a:t>Ketorolac (</a:t>
            </a:r>
            <a:r>
              <a:rPr lang="en-US" sz="2800" dirty="0" err="1" smtClean="0">
                <a:cs typeface="Arial" panose="020B0604020202020204" pitchFamily="34" charset="0"/>
              </a:rPr>
              <a:t>Toradol</a:t>
            </a:r>
            <a:r>
              <a:rPr lang="en-US" sz="2800" dirty="0" smtClean="0">
                <a:cs typeface="Arial" panose="020B0604020202020204" pitchFamily="34" charset="0"/>
              </a:rPr>
              <a:t>): inhibits prostaglandin synthesis, recommended for short-term management of pain.</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0"/>
            <a:ext cx="7772400" cy="1371600"/>
          </a:xfrm>
        </p:spPr>
        <p:txBody>
          <a:bodyPr/>
          <a:lstStyle/>
          <a:p>
            <a:r>
              <a:rPr lang="en-US" smtClean="0">
                <a:latin typeface="+mn-lt"/>
              </a:rPr>
              <a:t>Propionic Acid Derivatives</a:t>
            </a:r>
            <a:endParaRPr lang="en-US" dirty="0" smtClean="0">
              <a:latin typeface="+mn-lt"/>
            </a:endParaRPr>
          </a:p>
        </p:txBody>
      </p:sp>
      <p:sp>
        <p:nvSpPr>
          <p:cNvPr id="18435" name="Rectangle 3"/>
          <p:cNvSpPr>
            <a:spLocks noGrp="1" noChangeArrowheads="1"/>
          </p:cNvSpPr>
          <p:nvPr>
            <p:ph type="body" idx="4294967295"/>
          </p:nvPr>
        </p:nvSpPr>
        <p:spPr>
          <a:xfrm>
            <a:off x="685800" y="1371600"/>
            <a:ext cx="7772400" cy="3276600"/>
          </a:xfrm>
        </p:spPr>
        <p:txBody>
          <a:bodyPr/>
          <a:lstStyle/>
          <a:p>
            <a:pPr eaLnBrk="1" hangingPunct="1">
              <a:spcBef>
                <a:spcPct val="0"/>
              </a:spcBef>
            </a:pPr>
            <a:r>
              <a:rPr lang="en-US" sz="2800" dirty="0" smtClean="0">
                <a:cs typeface="Arial" panose="020B0604020202020204" pitchFamily="34" charset="0"/>
              </a:rPr>
              <a:t>Ibuprofen (Motrin, Advil)</a:t>
            </a:r>
          </a:p>
          <a:p>
            <a:pPr eaLnBrk="1" hangingPunct="1">
              <a:spcBef>
                <a:spcPct val="0"/>
              </a:spcBef>
            </a:pPr>
            <a:r>
              <a:rPr lang="en-US" sz="2800" dirty="0" err="1" smtClean="0">
                <a:cs typeface="Arial" panose="020B0604020202020204" pitchFamily="34" charset="0"/>
              </a:rPr>
              <a:t>Fenoprofen</a:t>
            </a:r>
            <a:r>
              <a:rPr lang="en-US" sz="2800" dirty="0" smtClean="0">
                <a:cs typeface="Arial" panose="020B0604020202020204" pitchFamily="34" charset="0"/>
              </a:rPr>
              <a:t> calcium (</a:t>
            </a:r>
            <a:r>
              <a:rPr lang="en-US" sz="2800" dirty="0" err="1" smtClean="0">
                <a:cs typeface="Arial" panose="020B0604020202020204" pitchFamily="34" charset="0"/>
              </a:rPr>
              <a:t>Nalfon</a:t>
            </a:r>
            <a:r>
              <a:rPr lang="en-US" sz="2800" dirty="0" smtClean="0">
                <a:cs typeface="Arial" panose="020B0604020202020204" pitchFamily="34" charset="0"/>
              </a:rPr>
              <a:t>)</a:t>
            </a:r>
          </a:p>
          <a:p>
            <a:pPr eaLnBrk="1" hangingPunct="1">
              <a:spcBef>
                <a:spcPct val="0"/>
              </a:spcBef>
            </a:pPr>
            <a:r>
              <a:rPr lang="en-US" sz="2800" dirty="0" smtClean="0">
                <a:cs typeface="Arial" panose="020B0604020202020204" pitchFamily="34" charset="0"/>
              </a:rPr>
              <a:t>Naproxen (Naprosyn)</a:t>
            </a:r>
          </a:p>
          <a:p>
            <a:pPr eaLnBrk="1" hangingPunct="1">
              <a:spcBef>
                <a:spcPct val="0"/>
              </a:spcBef>
            </a:pPr>
            <a:r>
              <a:rPr lang="en-US" sz="2800" dirty="0" err="1" smtClean="0">
                <a:cs typeface="Arial" panose="020B0604020202020204" pitchFamily="34" charset="0"/>
              </a:rPr>
              <a:t>Ketoprofen</a:t>
            </a:r>
            <a:r>
              <a:rPr lang="en-US" sz="2800" dirty="0" smtClean="0">
                <a:cs typeface="Arial" panose="020B0604020202020204" pitchFamily="34" charset="0"/>
              </a:rPr>
              <a:t> (</a:t>
            </a:r>
            <a:r>
              <a:rPr lang="en-US" sz="2800" dirty="0" err="1" smtClean="0">
                <a:cs typeface="Arial" panose="020B0604020202020204" pitchFamily="34" charset="0"/>
              </a:rPr>
              <a:t>Orudis</a:t>
            </a:r>
            <a:r>
              <a:rPr lang="en-US" sz="2800" dirty="0" smtClean="0">
                <a:cs typeface="Arial" panose="020B0604020202020204" pitchFamily="34" charset="0"/>
              </a:rPr>
              <a:t>)</a:t>
            </a:r>
          </a:p>
          <a:p>
            <a:pPr eaLnBrk="1" hangingPunct="1">
              <a:spcBef>
                <a:spcPct val="0"/>
              </a:spcBef>
            </a:pPr>
            <a:r>
              <a:rPr lang="en-US" sz="2800" dirty="0" err="1" smtClean="0">
                <a:cs typeface="Arial" panose="020B0604020202020204" pitchFamily="34" charset="0"/>
              </a:rPr>
              <a:t>Flurbiprofen</a:t>
            </a:r>
            <a:r>
              <a:rPr lang="en-US" sz="2800" dirty="0" smtClean="0">
                <a:cs typeface="Arial" panose="020B0604020202020204" pitchFamily="34" charset="0"/>
              </a:rPr>
              <a:t> (</a:t>
            </a:r>
            <a:r>
              <a:rPr lang="en-US" sz="2800" dirty="0" err="1" smtClean="0">
                <a:cs typeface="Arial" panose="020B0604020202020204" pitchFamily="34" charset="0"/>
              </a:rPr>
              <a:t>Ansaid</a:t>
            </a:r>
            <a:r>
              <a:rPr lang="en-US" sz="2800" dirty="0" smtClean="0">
                <a:cs typeface="Arial" panose="020B0604020202020204" pitchFamily="34" charset="0"/>
              </a:rPr>
              <a:t>)</a:t>
            </a:r>
          </a:p>
          <a:p>
            <a:pPr eaLnBrk="1" hangingPunct="1">
              <a:spcBef>
                <a:spcPct val="0"/>
              </a:spcBef>
            </a:pPr>
            <a:r>
              <a:rPr lang="en-US" sz="2800" dirty="0" err="1" smtClean="0">
                <a:cs typeface="Arial" panose="020B0604020202020204" pitchFamily="34" charset="0"/>
              </a:rPr>
              <a:t>Oxaprozin</a:t>
            </a:r>
            <a:r>
              <a:rPr lang="en-US" sz="2800" dirty="0" smtClean="0">
                <a:cs typeface="Arial" panose="020B0604020202020204" pitchFamily="34" charset="0"/>
              </a:rPr>
              <a:t> (</a:t>
            </a:r>
            <a:r>
              <a:rPr lang="en-US" sz="2800" dirty="0" err="1" smtClean="0">
                <a:cs typeface="Arial" panose="020B0604020202020204" pitchFamily="34" charset="0"/>
              </a:rPr>
              <a:t>Daypro</a:t>
            </a:r>
            <a:r>
              <a:rPr lang="en-US" sz="2800" dirty="0" smtClean="0">
                <a:cs typeface="Arial" panose="020B0604020202020204" pitchFamily="34" charset="0"/>
              </a:rPr>
              <a:t>)</a:t>
            </a:r>
          </a:p>
          <a:p>
            <a:pPr marL="0" indent="0" eaLnBrk="1" hangingPunct="1">
              <a:spcBef>
                <a:spcPct val="0"/>
              </a:spcBef>
              <a:buNone/>
            </a:pPr>
            <a:endParaRPr lang="en-US" dirty="0" smtClean="0">
              <a:cs typeface="Times New Roman" panose="02020603050405020304" pitchFamily="18" charset="0"/>
            </a:endParaRP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0"/>
            <a:ext cx="7772400" cy="1371600"/>
          </a:xfrm>
        </p:spPr>
        <p:txBody>
          <a:bodyPr/>
          <a:lstStyle/>
          <a:p>
            <a:r>
              <a:rPr lang="en-US" dirty="0" smtClean="0">
                <a:latin typeface="+mn-lt"/>
              </a:rPr>
              <a:t>Propionic Acid Derivatives (Cont.)</a:t>
            </a:r>
          </a:p>
        </p:txBody>
      </p:sp>
      <p:sp>
        <p:nvSpPr>
          <p:cNvPr id="19459" name="Rectangle 3"/>
          <p:cNvSpPr>
            <a:spLocks noGrp="1" noChangeArrowheads="1"/>
          </p:cNvSpPr>
          <p:nvPr>
            <p:ph type="body" idx="4294967295"/>
          </p:nvPr>
        </p:nvSpPr>
        <p:spPr>
          <a:xfrm>
            <a:off x="685800" y="1371600"/>
            <a:ext cx="7772400" cy="4191000"/>
          </a:xfrm>
        </p:spPr>
        <p:txBody>
          <a:bodyPr>
            <a:normAutofit/>
          </a:bodyPr>
          <a:lstStyle/>
          <a:p>
            <a:pPr>
              <a:spcBef>
                <a:spcPct val="0"/>
              </a:spcBef>
            </a:pPr>
            <a:r>
              <a:rPr lang="en-US" sz="2800" dirty="0" smtClean="0">
                <a:cs typeface="Arial" panose="020B0604020202020204" pitchFamily="34" charset="0"/>
              </a:rPr>
              <a:t>Ibuprofen</a:t>
            </a:r>
          </a:p>
          <a:p>
            <a:pPr>
              <a:spcBef>
                <a:spcPct val="0"/>
              </a:spcBef>
            </a:pPr>
            <a:r>
              <a:rPr lang="en-US" sz="2800" dirty="0" smtClean="0">
                <a:cs typeface="Arial" panose="020B0604020202020204" pitchFamily="34" charset="0"/>
              </a:rPr>
              <a:t>Drug interactions</a:t>
            </a:r>
          </a:p>
          <a:p>
            <a:pPr lvl="1">
              <a:spcBef>
                <a:spcPct val="0"/>
              </a:spcBef>
              <a:buFont typeface="Wingdings" panose="05000000000000000000" pitchFamily="2" charset="2"/>
              <a:buChar char="Ø"/>
            </a:pPr>
            <a:r>
              <a:rPr lang="en-US" sz="2400" dirty="0" smtClean="0">
                <a:cs typeface="Arial" panose="020B0604020202020204" pitchFamily="34" charset="0"/>
              </a:rPr>
              <a:t>Increased bleeding with warfarin, increased effects with phenytoin, sulfonamides, warfarin</a:t>
            </a:r>
          </a:p>
          <a:p>
            <a:pPr lvl="1">
              <a:spcBef>
                <a:spcPct val="0"/>
              </a:spcBef>
              <a:buFont typeface="Wingdings" panose="05000000000000000000" pitchFamily="2" charset="2"/>
              <a:buChar char="Ø"/>
            </a:pPr>
            <a:r>
              <a:rPr lang="en-US" sz="2400" dirty="0" smtClean="0">
                <a:cs typeface="Arial" panose="020B0604020202020204" pitchFamily="34" charset="0"/>
              </a:rPr>
              <a:t>Decreased effect with aspirin</a:t>
            </a:r>
          </a:p>
          <a:p>
            <a:pPr>
              <a:spcBef>
                <a:spcPct val="0"/>
              </a:spcBef>
            </a:pPr>
            <a:r>
              <a:rPr lang="en-US" sz="2800" dirty="0" smtClean="0">
                <a:cs typeface="Arial" panose="020B0604020202020204" pitchFamily="34" charset="0"/>
              </a:rPr>
              <a:t>Side effects</a:t>
            </a:r>
          </a:p>
          <a:p>
            <a:pPr lvl="1">
              <a:spcBef>
                <a:spcPct val="0"/>
              </a:spcBef>
              <a:buFont typeface="Wingdings" panose="05000000000000000000" pitchFamily="2" charset="2"/>
              <a:buChar char="Ø"/>
            </a:pPr>
            <a:r>
              <a:rPr lang="en-US" sz="2400" dirty="0" smtClean="0">
                <a:cs typeface="Arial" panose="020B0604020202020204" pitchFamily="34" charset="0"/>
              </a:rPr>
              <a:t>Gastric distress (to be taken with food)</a:t>
            </a:r>
          </a:p>
          <a:p>
            <a:pPr lvl="1">
              <a:spcBef>
                <a:spcPct val="0"/>
              </a:spcBef>
              <a:buFont typeface="Wingdings" panose="05000000000000000000" pitchFamily="2" charset="2"/>
              <a:buChar char="Ø"/>
            </a:pPr>
            <a:r>
              <a:rPr lang="en-US" sz="2400" dirty="0" smtClean="0">
                <a:cs typeface="Arial" panose="020B0604020202020204" pitchFamily="34" charset="0"/>
              </a:rPr>
              <a:t>Tinnitus, dizziness, confusion, edema</a:t>
            </a:r>
          </a:p>
          <a:p>
            <a:pPr lvl="1">
              <a:spcBef>
                <a:spcPct val="0"/>
              </a:spcBef>
              <a:buFont typeface="Wingdings" panose="05000000000000000000" pitchFamily="2" charset="2"/>
              <a:buChar char="Ø"/>
            </a:pPr>
            <a:r>
              <a:rPr lang="en-US" sz="2400" dirty="0" smtClean="0">
                <a:cs typeface="Arial" panose="020B0604020202020204" pitchFamily="34" charset="0"/>
              </a:rPr>
              <a:t>Blood </a:t>
            </a:r>
            <a:r>
              <a:rPr lang="en-US" sz="2400" dirty="0" err="1" smtClean="0">
                <a:cs typeface="Arial" panose="020B0604020202020204" pitchFamily="34" charset="0"/>
              </a:rPr>
              <a:t>dyscrasias</a:t>
            </a:r>
            <a:r>
              <a:rPr lang="en-US" sz="2400" dirty="0" smtClean="0">
                <a:cs typeface="Arial" panose="020B0604020202020204" pitchFamily="34" charset="0"/>
              </a:rPr>
              <a:t>, dysrhythmias, nephrotoxicity</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0"/>
            <a:ext cx="7772400" cy="1371600"/>
          </a:xfrm>
        </p:spPr>
        <p:txBody>
          <a:bodyPr/>
          <a:lstStyle/>
          <a:p>
            <a:r>
              <a:rPr lang="en-US" dirty="0" smtClean="0">
                <a:latin typeface="+mn-lt"/>
              </a:rPr>
              <a:t>Nursing Process: Ibuprofen</a:t>
            </a:r>
          </a:p>
        </p:txBody>
      </p:sp>
      <p:sp>
        <p:nvSpPr>
          <p:cNvPr id="20483" name="Rectangle 3"/>
          <p:cNvSpPr>
            <a:spLocks noGrp="1" noChangeArrowheads="1"/>
          </p:cNvSpPr>
          <p:nvPr>
            <p:ph type="body" idx="4294967295"/>
          </p:nvPr>
        </p:nvSpPr>
        <p:spPr>
          <a:xfrm>
            <a:off x="685800" y="1371600"/>
            <a:ext cx="7772400" cy="3886200"/>
          </a:xfrm>
        </p:spPr>
        <p:txBody>
          <a:bodyPr/>
          <a:lstStyle/>
          <a:p>
            <a:pPr eaLnBrk="1" hangingPunct="1">
              <a:spcBef>
                <a:spcPct val="0"/>
              </a:spcBef>
            </a:pPr>
            <a:r>
              <a:rPr lang="en-US" sz="2800" dirty="0" smtClean="0">
                <a:cs typeface="Arial" panose="020B0604020202020204" pitchFamily="34" charset="0"/>
              </a:rPr>
              <a:t>Assessment</a:t>
            </a:r>
          </a:p>
          <a:p>
            <a:pPr eaLnBrk="1" hangingPunct="1">
              <a:spcBef>
                <a:spcPct val="0"/>
              </a:spcBef>
            </a:pPr>
            <a:r>
              <a:rPr lang="en-US" sz="2800" dirty="0" smtClean="0">
                <a:cs typeface="Arial" panose="020B0604020202020204" pitchFamily="34" charset="0"/>
              </a:rPr>
              <a:t>Nursing diagnoses</a:t>
            </a:r>
          </a:p>
          <a:p>
            <a:pPr eaLnBrk="1" hangingPunct="1">
              <a:spcBef>
                <a:spcPct val="0"/>
              </a:spcBef>
            </a:pPr>
            <a:r>
              <a:rPr lang="en-US" sz="2800" dirty="0" smtClean="0">
                <a:cs typeface="Arial" panose="020B0604020202020204" pitchFamily="34" charset="0"/>
              </a:rPr>
              <a:t>Planning</a:t>
            </a:r>
          </a:p>
          <a:p>
            <a:pPr eaLnBrk="1" hangingPunct="1">
              <a:spcBef>
                <a:spcPct val="0"/>
              </a:spcBef>
            </a:pPr>
            <a:r>
              <a:rPr lang="en-US" sz="2800" dirty="0" smtClean="0">
                <a:cs typeface="Arial" panose="020B0604020202020204" pitchFamily="34" charset="0"/>
              </a:rPr>
              <a:t>Nursing interventions</a:t>
            </a:r>
          </a:p>
          <a:p>
            <a:pPr lvl="1">
              <a:spcBef>
                <a:spcPct val="0"/>
              </a:spcBef>
              <a:buFont typeface="Wingdings" panose="05000000000000000000" pitchFamily="2" charset="2"/>
              <a:buChar char="Ø"/>
            </a:pPr>
            <a:r>
              <a:rPr lang="en-US" dirty="0" smtClean="0">
                <a:cs typeface="Arial" panose="020B0604020202020204" pitchFamily="34" charset="0"/>
              </a:rPr>
              <a:t>Patient teaching</a:t>
            </a:r>
          </a:p>
          <a:p>
            <a:pPr lvl="1">
              <a:spcBef>
                <a:spcPct val="0"/>
              </a:spcBef>
              <a:buFont typeface="Wingdings" panose="05000000000000000000" pitchFamily="2" charset="2"/>
              <a:buChar char="Ø"/>
            </a:pPr>
            <a:r>
              <a:rPr lang="en-US" dirty="0" smtClean="0">
                <a:cs typeface="Arial" panose="020B0604020202020204" pitchFamily="34" charset="0"/>
              </a:rPr>
              <a:t>Cultural considerations</a:t>
            </a:r>
          </a:p>
          <a:p>
            <a:pPr eaLnBrk="1" hangingPunct="1">
              <a:spcBef>
                <a:spcPct val="0"/>
              </a:spcBef>
            </a:pPr>
            <a:r>
              <a:rPr lang="en-US" sz="2800" dirty="0" smtClean="0">
                <a:cs typeface="Arial" panose="020B0604020202020204" pitchFamily="34" charset="0"/>
              </a:rPr>
              <a:t>Evaluation</a:t>
            </a:r>
          </a:p>
          <a:p>
            <a:pPr marL="0" indent="0" eaLnBrk="1" hangingPunct="1">
              <a:spcBef>
                <a:spcPct val="0"/>
              </a:spcBef>
              <a:buNone/>
            </a:pPr>
            <a:endParaRPr lang="en-US" dirty="0" smtClean="0">
              <a:cs typeface="Times New Roman" panose="02020603050405020304" pitchFamily="18" charset="0"/>
            </a:endParaRP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23900" y="0"/>
            <a:ext cx="7772400" cy="1371600"/>
          </a:xfrm>
        </p:spPr>
        <p:txBody>
          <a:bodyPr/>
          <a:lstStyle/>
          <a:p>
            <a:r>
              <a:rPr lang="en-US" smtClean="0">
                <a:latin typeface="+mn-lt"/>
              </a:rPr>
              <a:t>Inflammation</a:t>
            </a:r>
            <a:endParaRPr lang="en-US" dirty="0" smtClean="0">
              <a:latin typeface="+mn-lt"/>
            </a:endParaRPr>
          </a:p>
        </p:txBody>
      </p:sp>
      <p:sp>
        <p:nvSpPr>
          <p:cNvPr id="3075" name="Rectangle 3"/>
          <p:cNvSpPr>
            <a:spLocks noGrp="1" noChangeArrowheads="1"/>
          </p:cNvSpPr>
          <p:nvPr>
            <p:ph type="body" idx="4294967295"/>
          </p:nvPr>
        </p:nvSpPr>
        <p:spPr>
          <a:xfrm>
            <a:off x="685800" y="1371600"/>
            <a:ext cx="7772400" cy="4183062"/>
          </a:xfrm>
        </p:spPr>
        <p:txBody>
          <a:bodyPr>
            <a:normAutofit/>
          </a:bodyPr>
          <a:lstStyle/>
          <a:p>
            <a:pPr eaLnBrk="1" hangingPunct="1">
              <a:spcBef>
                <a:spcPct val="0"/>
              </a:spcBef>
            </a:pPr>
            <a:r>
              <a:rPr lang="en-US" sz="2800" dirty="0" smtClean="0">
                <a:cs typeface="Arial" panose="020B0604020202020204" pitchFamily="34" charset="0"/>
              </a:rPr>
              <a:t>Pathophysiology</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Inflammation </a:t>
            </a:r>
          </a:p>
          <a:p>
            <a:pPr lvl="2" eaLnBrk="1" hangingPunct="1">
              <a:spcBef>
                <a:spcPct val="0"/>
              </a:spcBef>
            </a:pPr>
            <a:r>
              <a:rPr lang="en-US" dirty="0" smtClean="0">
                <a:cs typeface="Arial" panose="020B0604020202020204" pitchFamily="34" charset="0"/>
              </a:rPr>
              <a:t>Reaction to tissue injury</a:t>
            </a:r>
          </a:p>
          <a:p>
            <a:pPr lvl="2" eaLnBrk="1" hangingPunct="1">
              <a:spcBef>
                <a:spcPct val="0"/>
              </a:spcBef>
            </a:pPr>
            <a:r>
              <a:rPr lang="en-US" dirty="0" smtClean="0">
                <a:cs typeface="Arial" panose="020B0604020202020204" pitchFamily="34" charset="0"/>
              </a:rPr>
              <a:t>Caused by release of chemical mediators</a:t>
            </a:r>
          </a:p>
          <a:p>
            <a:pPr lvl="2" eaLnBrk="1" hangingPunct="1">
              <a:spcBef>
                <a:spcPct val="0"/>
              </a:spcBef>
            </a:pPr>
            <a:r>
              <a:rPr lang="en-US" dirty="0" smtClean="0">
                <a:cs typeface="Arial" panose="020B0604020202020204" pitchFamily="34" charset="0"/>
              </a:rPr>
              <a:t>Leads to a vascular response</a:t>
            </a:r>
          </a:p>
          <a:p>
            <a:pPr lvl="2" eaLnBrk="1" hangingPunct="1">
              <a:spcBef>
                <a:spcPct val="0"/>
              </a:spcBef>
            </a:pPr>
            <a:r>
              <a:rPr lang="en-US" dirty="0" smtClean="0">
                <a:cs typeface="Arial" panose="020B0604020202020204" pitchFamily="34" charset="0"/>
              </a:rPr>
              <a:t>Fluid and WBCs migrate to injured site.</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Chemical mediators</a:t>
            </a:r>
          </a:p>
          <a:p>
            <a:pPr lvl="2" eaLnBrk="1" hangingPunct="1">
              <a:spcBef>
                <a:spcPct val="0"/>
              </a:spcBef>
            </a:pPr>
            <a:r>
              <a:rPr lang="en-US" dirty="0" smtClean="0">
                <a:cs typeface="Arial" panose="020B0604020202020204" pitchFamily="34" charset="0"/>
              </a:rPr>
              <a:t>Histamines</a:t>
            </a:r>
          </a:p>
          <a:p>
            <a:pPr lvl="2" eaLnBrk="1" hangingPunct="1">
              <a:spcBef>
                <a:spcPct val="0"/>
              </a:spcBef>
            </a:pPr>
            <a:r>
              <a:rPr lang="en-US" dirty="0" err="1" smtClean="0">
                <a:cs typeface="Arial" panose="020B0604020202020204" pitchFamily="34" charset="0"/>
              </a:rPr>
              <a:t>Kinins</a:t>
            </a:r>
            <a:endParaRPr lang="en-US" dirty="0" smtClean="0">
              <a:cs typeface="Arial" panose="020B0604020202020204" pitchFamily="34" charset="0"/>
            </a:endParaRPr>
          </a:p>
          <a:p>
            <a:pPr lvl="2" eaLnBrk="1" hangingPunct="1">
              <a:spcBef>
                <a:spcPct val="0"/>
              </a:spcBef>
            </a:pPr>
            <a:r>
              <a:rPr lang="en-US" dirty="0" smtClean="0">
                <a:cs typeface="Arial" panose="020B0604020202020204" pitchFamily="34" charset="0"/>
              </a:rPr>
              <a:t>Prostaglandins </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23900" y="0"/>
            <a:ext cx="7772400" cy="1371600"/>
          </a:xfrm>
        </p:spPr>
        <p:txBody>
          <a:bodyPr/>
          <a:lstStyle/>
          <a:p>
            <a:r>
              <a:rPr lang="en-US" dirty="0" err="1" smtClean="0">
                <a:latin typeface="+mn-lt"/>
              </a:rPr>
              <a:t>Fenamates</a:t>
            </a:r>
            <a:endParaRPr lang="en-US" dirty="0" smtClean="0">
              <a:latin typeface="+mn-lt"/>
            </a:endParaRPr>
          </a:p>
        </p:txBody>
      </p:sp>
      <p:sp>
        <p:nvSpPr>
          <p:cNvPr id="21507" name="Rectangle 3"/>
          <p:cNvSpPr>
            <a:spLocks noGrp="1" noChangeArrowheads="1"/>
          </p:cNvSpPr>
          <p:nvPr>
            <p:ph type="body" idx="4294967295"/>
          </p:nvPr>
        </p:nvSpPr>
        <p:spPr>
          <a:xfrm>
            <a:off x="685800" y="1371600"/>
            <a:ext cx="7772400" cy="4343400"/>
          </a:xfrm>
        </p:spPr>
        <p:txBody>
          <a:bodyPr>
            <a:noAutofit/>
          </a:bodyPr>
          <a:lstStyle/>
          <a:p>
            <a:pPr>
              <a:spcBef>
                <a:spcPct val="0"/>
              </a:spcBef>
            </a:pPr>
            <a:r>
              <a:rPr lang="en-US" sz="2800" dirty="0" err="1" smtClean="0">
                <a:cs typeface="Arial" panose="020B0604020202020204" pitchFamily="34" charset="0"/>
              </a:rPr>
              <a:t>Meclofenamate</a:t>
            </a:r>
            <a:r>
              <a:rPr lang="en-US" sz="2800" dirty="0" smtClean="0">
                <a:cs typeface="Arial" panose="020B0604020202020204" pitchFamily="34" charset="0"/>
              </a:rPr>
              <a:t> (</a:t>
            </a:r>
            <a:r>
              <a:rPr lang="en-US" sz="2800" dirty="0" err="1" smtClean="0">
                <a:cs typeface="Arial" panose="020B0604020202020204" pitchFamily="34" charset="0"/>
              </a:rPr>
              <a:t>Meclomen</a:t>
            </a:r>
            <a:r>
              <a:rPr lang="en-US" sz="2800" dirty="0" smtClean="0">
                <a:cs typeface="Arial" panose="020B0604020202020204" pitchFamily="34" charset="0"/>
              </a:rPr>
              <a:t>) and </a:t>
            </a:r>
            <a:r>
              <a:rPr lang="en-US" sz="2800" dirty="0" err="1" smtClean="0">
                <a:cs typeface="Arial" panose="020B0604020202020204" pitchFamily="34" charset="0"/>
              </a:rPr>
              <a:t>mefenamic</a:t>
            </a:r>
            <a:r>
              <a:rPr lang="en-US" sz="2800" dirty="0" smtClean="0">
                <a:cs typeface="Arial" panose="020B0604020202020204" pitchFamily="34" charset="0"/>
              </a:rPr>
              <a:t> acid (</a:t>
            </a:r>
            <a:r>
              <a:rPr lang="en-US" sz="2800" dirty="0" err="1" smtClean="0">
                <a:cs typeface="Arial" panose="020B0604020202020204" pitchFamily="34" charset="0"/>
              </a:rPr>
              <a:t>Ponstel</a:t>
            </a:r>
            <a:r>
              <a:rPr lang="en-US" sz="2800" dirty="0" smtClean="0">
                <a:cs typeface="Arial" panose="020B0604020202020204" pitchFamily="34" charset="0"/>
              </a:rPr>
              <a:t>)</a:t>
            </a:r>
          </a:p>
          <a:p>
            <a:pPr>
              <a:spcBef>
                <a:spcPct val="0"/>
              </a:spcBef>
            </a:pPr>
            <a:r>
              <a:rPr lang="en-US" sz="2800" dirty="0" smtClean="0">
                <a:cs typeface="Arial" panose="020B0604020202020204" pitchFamily="34" charset="0"/>
              </a:rPr>
              <a:t>Potent NSAIDs</a:t>
            </a:r>
          </a:p>
          <a:p>
            <a:pPr>
              <a:spcBef>
                <a:spcPct val="0"/>
              </a:spcBef>
            </a:pPr>
            <a:r>
              <a:rPr lang="en-US" sz="2800" dirty="0" smtClean="0">
                <a:cs typeface="Arial" panose="020B0604020202020204" pitchFamily="34" charset="0"/>
              </a:rPr>
              <a:t>Used for acute and chronic arthritic conditions</a:t>
            </a:r>
          </a:p>
          <a:p>
            <a:pPr>
              <a:spcBef>
                <a:spcPct val="0"/>
              </a:spcBef>
            </a:pPr>
            <a:r>
              <a:rPr lang="en-US" sz="2800" dirty="0" smtClean="0">
                <a:cs typeface="Arial" panose="020B0604020202020204" pitchFamily="34" charset="0"/>
              </a:rPr>
              <a:t>Gastric irritation is a common side effect.</a:t>
            </a:r>
          </a:p>
          <a:p>
            <a:pPr>
              <a:spcBef>
                <a:spcPct val="0"/>
              </a:spcBef>
            </a:pPr>
            <a:r>
              <a:rPr lang="en-US" sz="2800" dirty="0" smtClean="0">
                <a:cs typeface="Arial" panose="020B0604020202020204" pitchFamily="34" charset="0"/>
              </a:rPr>
              <a:t>Patients with a history of peptic ulcer should avoid taking this group of drugs.</a:t>
            </a:r>
          </a:p>
          <a:p>
            <a:pPr>
              <a:spcBef>
                <a:spcPct val="0"/>
              </a:spcBef>
            </a:pPr>
            <a:r>
              <a:rPr lang="en-US" sz="2800" dirty="0" smtClean="0">
                <a:cs typeface="Arial" panose="020B0604020202020204" pitchFamily="34" charset="0"/>
              </a:rPr>
              <a:t>Other side effects include edema, dizziness, tinnitus, and pruritus. </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0"/>
            <a:ext cx="7772400" cy="1371600"/>
          </a:xfrm>
        </p:spPr>
        <p:txBody>
          <a:bodyPr/>
          <a:lstStyle/>
          <a:p>
            <a:r>
              <a:rPr lang="en-US" dirty="0" err="1" smtClean="0">
                <a:latin typeface="+mn-lt"/>
              </a:rPr>
              <a:t>Oxicams</a:t>
            </a:r>
            <a:endParaRPr lang="en-US" dirty="0" smtClean="0">
              <a:latin typeface="+mn-lt"/>
            </a:endParaRPr>
          </a:p>
        </p:txBody>
      </p:sp>
      <p:sp>
        <p:nvSpPr>
          <p:cNvPr id="22531" name="Rectangle 3"/>
          <p:cNvSpPr>
            <a:spLocks noGrp="1" noChangeArrowheads="1"/>
          </p:cNvSpPr>
          <p:nvPr>
            <p:ph type="body" idx="4294967295"/>
          </p:nvPr>
        </p:nvSpPr>
        <p:spPr>
          <a:xfrm>
            <a:off x="685800" y="1371600"/>
            <a:ext cx="7772400" cy="4038600"/>
          </a:xfrm>
        </p:spPr>
        <p:txBody>
          <a:bodyPr>
            <a:noAutofit/>
          </a:bodyPr>
          <a:lstStyle/>
          <a:p>
            <a:pPr>
              <a:spcBef>
                <a:spcPts val="0"/>
              </a:spcBef>
            </a:pPr>
            <a:r>
              <a:rPr lang="en-US" sz="2800" dirty="0" err="1" smtClean="0">
                <a:cs typeface="Arial" panose="020B0604020202020204" pitchFamily="34" charset="0"/>
              </a:rPr>
              <a:t>Piroxicam</a:t>
            </a:r>
            <a:r>
              <a:rPr lang="en-US" sz="2800" dirty="0" smtClean="0">
                <a:cs typeface="Arial" panose="020B0604020202020204" pitchFamily="34" charset="0"/>
              </a:rPr>
              <a:t> (</a:t>
            </a:r>
            <a:r>
              <a:rPr lang="en-US" sz="2800" dirty="0" err="1" smtClean="0">
                <a:cs typeface="Arial" panose="020B0604020202020204" pitchFamily="34" charset="0"/>
              </a:rPr>
              <a:t>Feldene</a:t>
            </a:r>
            <a:r>
              <a:rPr lang="en-US" sz="2800" dirty="0" smtClean="0">
                <a:cs typeface="Arial" panose="020B0604020202020204" pitchFamily="34" charset="0"/>
              </a:rPr>
              <a:t>)</a:t>
            </a:r>
          </a:p>
          <a:p>
            <a:pPr>
              <a:spcBef>
                <a:spcPts val="0"/>
              </a:spcBef>
            </a:pPr>
            <a:r>
              <a:rPr lang="en-US" sz="2800" dirty="0" smtClean="0">
                <a:cs typeface="Arial" panose="020B0604020202020204" pitchFamily="34" charset="0"/>
              </a:rPr>
              <a:t>Indicated for long-term arthritic conditions </a:t>
            </a:r>
          </a:p>
          <a:p>
            <a:pPr>
              <a:spcBef>
                <a:spcPts val="0"/>
              </a:spcBef>
            </a:pPr>
            <a:r>
              <a:rPr lang="en-US" sz="2800" dirty="0" smtClean="0">
                <a:cs typeface="Arial" panose="020B0604020202020204" pitchFamily="34" charset="0"/>
              </a:rPr>
              <a:t>Can cause gastric problems like ulceration and </a:t>
            </a:r>
            <a:r>
              <a:rPr lang="en-US" sz="2800" dirty="0" err="1" smtClean="0">
                <a:cs typeface="Arial" panose="020B0604020202020204" pitchFamily="34" charset="0"/>
              </a:rPr>
              <a:t>epigastric</a:t>
            </a:r>
            <a:r>
              <a:rPr lang="en-US" sz="2800" dirty="0" smtClean="0">
                <a:cs typeface="Arial" panose="020B0604020202020204" pitchFamily="34" charset="0"/>
              </a:rPr>
              <a:t> distress</a:t>
            </a:r>
          </a:p>
          <a:p>
            <a:pPr>
              <a:spcBef>
                <a:spcPts val="0"/>
              </a:spcBef>
            </a:pPr>
            <a:r>
              <a:rPr lang="en-US" sz="2800" dirty="0" smtClean="0">
                <a:cs typeface="Arial" panose="020B0604020202020204" pitchFamily="34" charset="0"/>
              </a:rPr>
              <a:t>Well-tolerated</a:t>
            </a:r>
          </a:p>
          <a:p>
            <a:pPr>
              <a:spcBef>
                <a:spcPts val="0"/>
              </a:spcBef>
            </a:pPr>
            <a:r>
              <a:rPr lang="en-US" sz="2800" dirty="0" smtClean="0">
                <a:cs typeface="Arial" panose="020B0604020202020204" pitchFamily="34" charset="0"/>
              </a:rPr>
              <a:t>Full clinical response in 1 to 2 weeks</a:t>
            </a:r>
          </a:p>
          <a:p>
            <a:pPr>
              <a:spcBef>
                <a:spcPts val="0"/>
              </a:spcBef>
            </a:pPr>
            <a:r>
              <a:rPr lang="en-US" sz="2800" dirty="0">
                <a:cs typeface="Arial" panose="020B0604020202020204" pitchFamily="34" charset="0"/>
              </a:rPr>
              <a:t>S</a:t>
            </a:r>
            <a:r>
              <a:rPr lang="en-US" sz="2800" dirty="0" smtClean="0">
                <a:cs typeface="Arial" panose="020B0604020202020204" pitchFamily="34" charset="0"/>
              </a:rPr>
              <a:t>hould not be taken with aspirin or other NSAIDs</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0"/>
            <a:ext cx="7772400" cy="1371600"/>
          </a:xfrm>
        </p:spPr>
        <p:txBody>
          <a:bodyPr/>
          <a:lstStyle/>
          <a:p>
            <a:r>
              <a:rPr lang="en-US" dirty="0" smtClean="0">
                <a:latin typeface="+mn-lt"/>
              </a:rPr>
              <a:t>Selective COX-2 Inhibitors</a:t>
            </a:r>
          </a:p>
        </p:txBody>
      </p:sp>
      <p:sp>
        <p:nvSpPr>
          <p:cNvPr id="23555" name="Rectangle 3"/>
          <p:cNvSpPr>
            <a:spLocks noGrp="1" noChangeArrowheads="1"/>
          </p:cNvSpPr>
          <p:nvPr>
            <p:ph type="body" idx="4294967295"/>
          </p:nvPr>
        </p:nvSpPr>
        <p:spPr>
          <a:xfrm>
            <a:off x="685800" y="1371600"/>
            <a:ext cx="7772400" cy="3733800"/>
          </a:xfrm>
        </p:spPr>
        <p:txBody>
          <a:bodyPr>
            <a:normAutofit/>
          </a:bodyPr>
          <a:lstStyle/>
          <a:p>
            <a:pPr eaLnBrk="1" hangingPunct="1">
              <a:spcBef>
                <a:spcPct val="0"/>
              </a:spcBef>
            </a:pPr>
            <a:r>
              <a:rPr lang="en-US" sz="2800" dirty="0" smtClean="0">
                <a:cs typeface="Arial" panose="020B0604020202020204" pitchFamily="34" charset="0"/>
              </a:rPr>
              <a:t>Action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Selectively inhibits COX-2 enzyme without inhibition of COX-1</a:t>
            </a:r>
          </a:p>
          <a:p>
            <a:pPr eaLnBrk="1" hangingPunct="1">
              <a:spcBef>
                <a:spcPct val="0"/>
              </a:spcBef>
            </a:pPr>
            <a:r>
              <a:rPr lang="en-US" sz="2800" dirty="0" smtClean="0">
                <a:cs typeface="Arial" panose="020B0604020202020204" pitchFamily="34" charset="0"/>
              </a:rPr>
              <a:t>Use</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Decrease inflammation and pain</a:t>
            </a:r>
          </a:p>
          <a:p>
            <a:pPr eaLnBrk="1" hangingPunct="1">
              <a:spcBef>
                <a:spcPct val="0"/>
              </a:spcBef>
            </a:pPr>
            <a:r>
              <a:rPr lang="en-US" sz="2800" dirty="0" smtClean="0">
                <a:cs typeface="Arial" panose="020B0604020202020204" pitchFamily="34" charset="0"/>
              </a:rPr>
              <a:t>Drug agents</a:t>
            </a:r>
          </a:p>
          <a:p>
            <a:pPr lvl="1" eaLnBrk="1" hangingPunct="1">
              <a:spcBef>
                <a:spcPct val="0"/>
              </a:spcBef>
              <a:buFont typeface="Wingdings" panose="05000000000000000000" pitchFamily="2" charset="2"/>
              <a:buChar char="Ø"/>
            </a:pPr>
            <a:r>
              <a:rPr lang="en-US" sz="2400" dirty="0" err="1" smtClean="0">
                <a:cs typeface="Arial" panose="020B0604020202020204" pitchFamily="34" charset="0"/>
              </a:rPr>
              <a:t>Celecoxib</a:t>
            </a:r>
            <a:endParaRPr lang="en-US" sz="2400" dirty="0" smtClean="0">
              <a:cs typeface="Arial" panose="020B0604020202020204" pitchFamily="34" charset="0"/>
            </a:endParaRPr>
          </a:p>
          <a:p>
            <a:pPr eaLnBrk="1" hangingPunct="1">
              <a:spcBef>
                <a:spcPct val="0"/>
              </a:spcBef>
            </a:pPr>
            <a:r>
              <a:rPr lang="en-US" sz="2800" dirty="0" smtClean="0">
                <a:cs typeface="Arial" panose="020B0604020202020204" pitchFamily="34" charset="0"/>
              </a:rPr>
              <a:t>Similar agents</a:t>
            </a:r>
          </a:p>
          <a:p>
            <a:pPr lvl="1" eaLnBrk="1" hangingPunct="1">
              <a:spcBef>
                <a:spcPct val="0"/>
              </a:spcBef>
              <a:buFont typeface="Wingdings" panose="05000000000000000000" pitchFamily="2" charset="2"/>
              <a:buChar char="Ø"/>
            </a:pPr>
            <a:r>
              <a:rPr lang="en-US" sz="2400" dirty="0" err="1" smtClean="0">
                <a:cs typeface="Arial" panose="020B0604020202020204" pitchFamily="34" charset="0"/>
              </a:rPr>
              <a:t>Nabumetone</a:t>
            </a:r>
            <a:r>
              <a:rPr lang="en-US" sz="2400" dirty="0" smtClean="0">
                <a:cs typeface="Arial" panose="020B0604020202020204" pitchFamily="34" charset="0"/>
              </a:rPr>
              <a:t> (Relafen)</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0"/>
            <a:ext cx="7772400" cy="1371600"/>
          </a:xfrm>
        </p:spPr>
        <p:txBody>
          <a:bodyPr/>
          <a:lstStyle/>
          <a:p>
            <a:r>
              <a:rPr lang="en-US" dirty="0" smtClean="0">
                <a:latin typeface="+mn-lt"/>
              </a:rPr>
              <a:t>Selective COX-2 Inhibitors (Cont.)</a:t>
            </a:r>
          </a:p>
        </p:txBody>
      </p:sp>
      <p:sp>
        <p:nvSpPr>
          <p:cNvPr id="24579" name="Rectangle 3"/>
          <p:cNvSpPr>
            <a:spLocks noGrp="1" noChangeArrowheads="1"/>
          </p:cNvSpPr>
          <p:nvPr>
            <p:ph type="body" idx="4294967295"/>
          </p:nvPr>
        </p:nvSpPr>
        <p:spPr>
          <a:xfrm>
            <a:off x="685800" y="1371600"/>
            <a:ext cx="7772400" cy="4075112"/>
          </a:xfrm>
        </p:spPr>
        <p:txBody>
          <a:bodyPr>
            <a:normAutofit/>
          </a:bodyPr>
          <a:lstStyle/>
          <a:p>
            <a:pPr eaLnBrk="1" hangingPunct="1">
              <a:spcBef>
                <a:spcPct val="0"/>
              </a:spcBef>
            </a:pPr>
            <a:r>
              <a:rPr lang="en-US" sz="2800" dirty="0" smtClean="0">
                <a:cs typeface="Arial" panose="020B0604020202020204" pitchFamily="34" charset="0"/>
              </a:rPr>
              <a:t>Caution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Avoid during third trimester of pregnancy.</a:t>
            </a:r>
          </a:p>
          <a:p>
            <a:pPr eaLnBrk="1" hangingPunct="1">
              <a:spcBef>
                <a:spcPct val="0"/>
              </a:spcBef>
            </a:pPr>
            <a:r>
              <a:rPr lang="en-US" sz="2800" dirty="0" smtClean="0">
                <a:cs typeface="Arial" panose="020B0604020202020204" pitchFamily="34" charset="0"/>
              </a:rPr>
              <a:t>Side effects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Headache, dizziness, sinusitis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GI distress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Peripheral edema</a:t>
            </a:r>
          </a:p>
          <a:p>
            <a:pPr eaLnBrk="1" hangingPunct="1">
              <a:spcBef>
                <a:spcPct val="0"/>
              </a:spcBef>
            </a:pPr>
            <a:r>
              <a:rPr lang="en-US" sz="2800" dirty="0" smtClean="0">
                <a:cs typeface="Arial" panose="020B0604020202020204" pitchFamily="34" charset="0"/>
              </a:rPr>
              <a:t>NSAIDs in older adults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Greater incidence of GI distress, ulceration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Reduced dose decreases risk of side effects.</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0"/>
            <a:ext cx="7772400" cy="1371600"/>
          </a:xfrm>
        </p:spPr>
        <p:txBody>
          <a:bodyPr/>
          <a:lstStyle/>
          <a:p>
            <a:r>
              <a:rPr lang="en-US" smtClean="0">
                <a:latin typeface="+mn-lt"/>
              </a:rPr>
              <a:t>Corticosteroids</a:t>
            </a:r>
            <a:endParaRPr lang="en-US" dirty="0" smtClean="0">
              <a:latin typeface="+mn-lt"/>
            </a:endParaRPr>
          </a:p>
        </p:txBody>
      </p:sp>
      <p:sp>
        <p:nvSpPr>
          <p:cNvPr id="25603" name="Rectangle 3"/>
          <p:cNvSpPr>
            <a:spLocks noGrp="1" noChangeArrowheads="1"/>
          </p:cNvSpPr>
          <p:nvPr>
            <p:ph type="body" idx="4294967295"/>
          </p:nvPr>
        </p:nvSpPr>
        <p:spPr>
          <a:xfrm>
            <a:off x="685800" y="1371600"/>
            <a:ext cx="7772400" cy="3962400"/>
          </a:xfrm>
        </p:spPr>
        <p:txBody>
          <a:bodyPr/>
          <a:lstStyle/>
          <a:p>
            <a:pPr eaLnBrk="1" hangingPunct="1">
              <a:spcBef>
                <a:spcPct val="0"/>
              </a:spcBef>
            </a:pPr>
            <a:r>
              <a:rPr lang="en-US" sz="2800" dirty="0" smtClean="0">
                <a:cs typeface="Arial" panose="020B0604020202020204" pitchFamily="34" charset="0"/>
              </a:rPr>
              <a:t>Prednisone, prednisolone, dexamethasone </a:t>
            </a:r>
          </a:p>
          <a:p>
            <a:pPr eaLnBrk="1" hangingPunct="1">
              <a:spcBef>
                <a:spcPct val="0"/>
              </a:spcBef>
            </a:pPr>
            <a:r>
              <a:rPr lang="en-US" sz="2800" dirty="0" smtClean="0">
                <a:cs typeface="Arial" panose="020B0604020202020204" pitchFamily="34" charset="0"/>
              </a:rPr>
              <a:t>Control inflammation by suppressing or preventing many of the components of the inflammatory process at the injured site</a:t>
            </a:r>
          </a:p>
          <a:p>
            <a:pPr eaLnBrk="1" hangingPunct="1">
              <a:spcBef>
                <a:spcPct val="0"/>
              </a:spcBef>
            </a:pPr>
            <a:r>
              <a:rPr lang="en-US" sz="2800" dirty="0" smtClean="0">
                <a:cs typeface="Arial" panose="020B0604020202020204" pitchFamily="34" charset="0"/>
              </a:rPr>
              <a:t>Not the drug of choice for arthritis because of their numerous side effects</a:t>
            </a:r>
          </a:p>
          <a:p>
            <a:pPr eaLnBrk="1" hangingPunct="1">
              <a:spcBef>
                <a:spcPct val="0"/>
              </a:spcBef>
            </a:pPr>
            <a:r>
              <a:rPr lang="en-US" sz="2800" dirty="0" smtClean="0">
                <a:cs typeface="Arial" panose="020B0604020202020204" pitchFamily="34" charset="0"/>
              </a:rPr>
              <a:t>Frequently used to control arthritic flare-ups</a:t>
            </a:r>
          </a:p>
          <a:p>
            <a:pPr eaLnBrk="1" hangingPunct="1">
              <a:spcBef>
                <a:spcPct val="0"/>
              </a:spcBef>
            </a:pPr>
            <a:r>
              <a:rPr lang="en-US" sz="2800" dirty="0" smtClean="0">
                <a:cs typeface="Arial" panose="020B0604020202020204" pitchFamily="34" charset="0"/>
              </a:rPr>
              <a:t>Taper off</a:t>
            </a:r>
          </a:p>
          <a:p>
            <a:pPr eaLnBrk="1" hangingPunct="1">
              <a:spcBef>
                <a:spcPct val="0"/>
              </a:spcBef>
            </a:pPr>
            <a:endParaRPr lang="en-US" dirty="0" smtClean="0">
              <a:cs typeface="Times New Roman" panose="02020603050405020304" pitchFamily="18" charset="0"/>
            </a:endParaRP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0"/>
            <a:ext cx="7772400" cy="1371600"/>
          </a:xfrm>
        </p:spPr>
        <p:txBody>
          <a:bodyPr/>
          <a:lstStyle/>
          <a:p>
            <a:r>
              <a:rPr lang="en-US" smtClean="0">
                <a:latin typeface="+mn-lt"/>
              </a:rPr>
              <a:t>Disease-Modifying </a:t>
            </a:r>
            <a:r>
              <a:rPr lang="en-US" dirty="0" err="1" smtClean="0">
                <a:latin typeface="+mn-lt"/>
              </a:rPr>
              <a:t>Antirheumatic</a:t>
            </a:r>
            <a:r>
              <a:rPr lang="en-US" dirty="0" smtClean="0">
                <a:latin typeface="+mn-lt"/>
              </a:rPr>
              <a:t> Drugs </a:t>
            </a:r>
          </a:p>
        </p:txBody>
      </p:sp>
      <p:sp>
        <p:nvSpPr>
          <p:cNvPr id="26627" name="Rectangle 3"/>
          <p:cNvSpPr>
            <a:spLocks noGrp="1" noChangeArrowheads="1"/>
          </p:cNvSpPr>
          <p:nvPr>
            <p:ph type="body" idx="4294967295"/>
          </p:nvPr>
        </p:nvSpPr>
        <p:spPr>
          <a:xfrm>
            <a:off x="685800" y="1371600"/>
            <a:ext cx="7772400" cy="3429000"/>
          </a:xfrm>
        </p:spPr>
        <p:txBody>
          <a:bodyPr/>
          <a:lstStyle/>
          <a:p>
            <a:pPr eaLnBrk="1" hangingPunct="1">
              <a:spcBef>
                <a:spcPct val="0"/>
              </a:spcBef>
            </a:pPr>
            <a:r>
              <a:rPr lang="en-US" sz="2800" dirty="0" smtClean="0">
                <a:cs typeface="Arial" panose="020B0604020202020204" pitchFamily="34" charset="0"/>
              </a:rPr>
              <a:t>Immunosuppressive agents</a:t>
            </a:r>
          </a:p>
          <a:p>
            <a:pPr eaLnBrk="1" hangingPunct="1">
              <a:spcBef>
                <a:spcPct val="0"/>
              </a:spcBef>
            </a:pPr>
            <a:r>
              <a:rPr lang="en-US" sz="2800" dirty="0" err="1" smtClean="0">
                <a:cs typeface="Arial" panose="020B0604020202020204" pitchFamily="34" charset="0"/>
              </a:rPr>
              <a:t>Immunomodulators</a:t>
            </a:r>
            <a:endParaRPr lang="en-US" sz="2800" dirty="0" smtClean="0">
              <a:cs typeface="Arial" panose="020B0604020202020204" pitchFamily="34" charset="0"/>
            </a:endParaRPr>
          </a:p>
          <a:p>
            <a:pPr eaLnBrk="1" hangingPunct="1">
              <a:spcBef>
                <a:spcPct val="0"/>
              </a:spcBef>
            </a:pPr>
            <a:r>
              <a:rPr lang="en-US" sz="2800" dirty="0" err="1" smtClean="0">
                <a:cs typeface="Arial" panose="020B0604020202020204" pitchFamily="34" charset="0"/>
              </a:rPr>
              <a:t>Antimalarials</a:t>
            </a:r>
            <a:endParaRPr lang="en-US" sz="2800" dirty="0" smtClean="0">
              <a:cs typeface="Arial" panose="020B0604020202020204" pitchFamily="34" charset="0"/>
            </a:endParaRP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0"/>
            <a:ext cx="7772400" cy="1371600"/>
          </a:xfrm>
        </p:spPr>
        <p:txBody>
          <a:bodyPr/>
          <a:lstStyle/>
          <a:p>
            <a:r>
              <a:rPr lang="en-US" smtClean="0">
                <a:latin typeface="+mn-lt"/>
              </a:rPr>
              <a:t>Immunosuppressive Agents </a:t>
            </a:r>
            <a:endParaRPr lang="en-US" dirty="0" smtClean="0">
              <a:latin typeface="+mn-lt"/>
            </a:endParaRPr>
          </a:p>
        </p:txBody>
      </p:sp>
      <p:sp>
        <p:nvSpPr>
          <p:cNvPr id="27651" name="Rectangle 3"/>
          <p:cNvSpPr>
            <a:spLocks noGrp="1" noChangeArrowheads="1"/>
          </p:cNvSpPr>
          <p:nvPr>
            <p:ph type="body" idx="4294967295"/>
          </p:nvPr>
        </p:nvSpPr>
        <p:spPr>
          <a:xfrm>
            <a:off x="685800" y="1371600"/>
            <a:ext cx="7772400" cy="3810000"/>
          </a:xfrm>
        </p:spPr>
        <p:txBody>
          <a:bodyPr/>
          <a:lstStyle/>
          <a:p>
            <a:pPr eaLnBrk="1" hangingPunct="1">
              <a:spcBef>
                <a:spcPct val="0"/>
              </a:spcBef>
            </a:pPr>
            <a:r>
              <a:rPr lang="en-US" sz="2800" dirty="0" smtClean="0">
                <a:cs typeface="Arial" panose="020B0604020202020204" pitchFamily="34" charset="0"/>
              </a:rPr>
              <a:t>Azathioprine </a:t>
            </a:r>
            <a:r>
              <a:rPr lang="en-US" sz="2800" dirty="0" smtClean="0">
                <a:cs typeface="Arial" panose="020B0604020202020204" pitchFamily="34" charset="0"/>
              </a:rPr>
              <a:t>(Imuran)</a:t>
            </a:r>
          </a:p>
          <a:p>
            <a:pPr eaLnBrk="1" hangingPunct="1">
              <a:spcBef>
                <a:spcPct val="0"/>
              </a:spcBef>
            </a:pPr>
            <a:r>
              <a:rPr lang="en-US" sz="2800" dirty="0" smtClean="0">
                <a:cs typeface="Arial" panose="020B0604020202020204" pitchFamily="34" charset="0"/>
              </a:rPr>
              <a:t>Cyclophosphamide (Cytoxan)</a:t>
            </a:r>
          </a:p>
          <a:p>
            <a:pPr eaLnBrk="1" hangingPunct="1">
              <a:spcBef>
                <a:spcPct val="0"/>
              </a:spcBef>
            </a:pPr>
            <a:r>
              <a:rPr lang="en-US" sz="2800" dirty="0" smtClean="0">
                <a:cs typeface="Arial" panose="020B0604020202020204" pitchFamily="34" charset="0"/>
              </a:rPr>
              <a:t>Methotrexate (</a:t>
            </a:r>
            <a:r>
              <a:rPr lang="en-US" sz="2800" dirty="0" err="1" smtClean="0">
                <a:cs typeface="Arial" panose="020B0604020202020204" pitchFamily="34" charset="0"/>
              </a:rPr>
              <a:t>Mexate</a:t>
            </a:r>
            <a:r>
              <a:rPr lang="en-US" sz="2800" dirty="0" smtClean="0">
                <a:cs typeface="Arial" panose="020B0604020202020204" pitchFamily="34" charset="0"/>
              </a:rPr>
              <a:t>)</a:t>
            </a:r>
          </a:p>
          <a:p>
            <a:pPr eaLnBrk="1" hangingPunct="1">
              <a:spcBef>
                <a:spcPct val="0"/>
              </a:spcBef>
            </a:pPr>
            <a:r>
              <a:rPr lang="en-US" sz="2800" dirty="0" smtClean="0">
                <a:cs typeface="Arial" panose="020B0604020202020204" pitchFamily="34" charset="0"/>
              </a:rPr>
              <a:t>Might be used to suppress the inflammatory process of rheumatoid arthritis when other treatments fail</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723900" y="0"/>
            <a:ext cx="7772400" cy="1371600"/>
          </a:xfrm>
        </p:spPr>
        <p:txBody>
          <a:bodyPr/>
          <a:lstStyle/>
          <a:p>
            <a:r>
              <a:rPr lang="en-US" smtClean="0">
                <a:latin typeface="+mn-lt"/>
              </a:rPr>
              <a:t>Immunomodulators</a:t>
            </a:r>
            <a:endParaRPr lang="en-US" dirty="0" smtClean="0">
              <a:latin typeface="+mn-lt"/>
            </a:endParaRPr>
          </a:p>
        </p:txBody>
      </p:sp>
      <p:sp>
        <p:nvSpPr>
          <p:cNvPr id="28675" name="Rectangle 3"/>
          <p:cNvSpPr>
            <a:spLocks noGrp="1" noChangeArrowheads="1"/>
          </p:cNvSpPr>
          <p:nvPr>
            <p:ph type="body" idx="4294967295"/>
          </p:nvPr>
        </p:nvSpPr>
        <p:spPr>
          <a:xfrm>
            <a:off x="685800" y="1371600"/>
            <a:ext cx="7772400" cy="4351337"/>
          </a:xfrm>
        </p:spPr>
        <p:txBody>
          <a:bodyPr>
            <a:normAutofit lnSpcReduction="10000"/>
          </a:bodyPr>
          <a:lstStyle/>
          <a:p>
            <a:pPr eaLnBrk="1" hangingPunct="1">
              <a:spcBef>
                <a:spcPct val="0"/>
              </a:spcBef>
            </a:pPr>
            <a:r>
              <a:rPr lang="en-US" sz="2800" dirty="0" smtClean="0">
                <a:cs typeface="Arial" panose="020B0604020202020204" pitchFamily="34" charset="0"/>
              </a:rPr>
              <a:t>Interleukin (IL-1) receptor antagonists</a:t>
            </a:r>
          </a:p>
          <a:p>
            <a:pPr lvl="1">
              <a:spcBef>
                <a:spcPct val="0"/>
              </a:spcBef>
              <a:buFont typeface="Wingdings" panose="05000000000000000000" pitchFamily="2" charset="2"/>
              <a:buChar char="Ø"/>
            </a:pPr>
            <a:r>
              <a:rPr lang="en-US" dirty="0" err="1" smtClean="0">
                <a:cs typeface="Arial" panose="020B0604020202020204" pitchFamily="34" charset="0"/>
              </a:rPr>
              <a:t>Anakinra</a:t>
            </a:r>
            <a:r>
              <a:rPr lang="en-US" dirty="0" smtClean="0">
                <a:cs typeface="Arial" panose="020B0604020202020204" pitchFamily="34" charset="0"/>
              </a:rPr>
              <a:t> (</a:t>
            </a:r>
            <a:r>
              <a:rPr lang="en-US" dirty="0" err="1" smtClean="0">
                <a:cs typeface="Arial" panose="020B0604020202020204" pitchFamily="34" charset="0"/>
              </a:rPr>
              <a:t>Kineret</a:t>
            </a:r>
            <a:r>
              <a:rPr lang="en-US" dirty="0" smtClean="0">
                <a:cs typeface="Arial" panose="020B0604020202020204" pitchFamily="34" charset="0"/>
              </a:rPr>
              <a:t>)</a:t>
            </a:r>
          </a:p>
          <a:p>
            <a:pPr eaLnBrk="1" hangingPunct="1">
              <a:spcBef>
                <a:spcPct val="0"/>
              </a:spcBef>
            </a:pPr>
            <a:r>
              <a:rPr lang="en-US" sz="2800" dirty="0" smtClean="0">
                <a:cs typeface="Arial" panose="020B0604020202020204" pitchFamily="34" charset="0"/>
              </a:rPr>
              <a:t>Tumor necrosis factor (TNF) blockers</a:t>
            </a:r>
          </a:p>
          <a:p>
            <a:pPr lvl="1" eaLnBrk="1" hangingPunct="1">
              <a:spcBef>
                <a:spcPct val="0"/>
              </a:spcBef>
              <a:buFont typeface="Wingdings" panose="05000000000000000000" pitchFamily="2" charset="2"/>
              <a:buChar char="Ø"/>
            </a:pPr>
            <a:r>
              <a:rPr lang="en-US" sz="2400" dirty="0" err="1" smtClean="0">
                <a:cs typeface="Arial" panose="020B0604020202020204" pitchFamily="34" charset="0"/>
              </a:rPr>
              <a:t>Entanercept</a:t>
            </a:r>
            <a:r>
              <a:rPr lang="en-US" sz="2400" dirty="0" smtClean="0">
                <a:cs typeface="Arial" panose="020B0604020202020204" pitchFamily="34" charset="0"/>
              </a:rPr>
              <a:t> (Enbrel)</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Infliximab (</a:t>
            </a:r>
            <a:r>
              <a:rPr lang="en-US" sz="2400" dirty="0" err="1" smtClean="0">
                <a:cs typeface="Arial" panose="020B0604020202020204" pitchFamily="34" charset="0"/>
              </a:rPr>
              <a:t>Remicade</a:t>
            </a:r>
            <a:r>
              <a:rPr lang="en-US" sz="2400" dirty="0" smtClean="0">
                <a:cs typeface="Arial" panose="020B0604020202020204" pitchFamily="34" charset="0"/>
              </a:rPr>
              <a:t>)</a:t>
            </a:r>
          </a:p>
          <a:p>
            <a:pPr lvl="1" eaLnBrk="1" hangingPunct="1">
              <a:spcBef>
                <a:spcPct val="0"/>
              </a:spcBef>
              <a:buFont typeface="Wingdings" panose="05000000000000000000" pitchFamily="2" charset="2"/>
              <a:buChar char="Ø"/>
            </a:pPr>
            <a:r>
              <a:rPr lang="en-US" sz="2400" dirty="0" err="1" smtClean="0">
                <a:cs typeface="Arial" panose="020B0604020202020204" pitchFamily="34" charset="0"/>
              </a:rPr>
              <a:t>Adalimumab</a:t>
            </a:r>
            <a:r>
              <a:rPr lang="en-US" sz="2400" dirty="0" smtClean="0">
                <a:cs typeface="Arial" panose="020B0604020202020204" pitchFamily="34" charset="0"/>
              </a:rPr>
              <a:t> (</a:t>
            </a:r>
            <a:r>
              <a:rPr lang="en-US" sz="2400" dirty="0" err="1" smtClean="0">
                <a:cs typeface="Arial" panose="020B0604020202020204" pitchFamily="34" charset="0"/>
              </a:rPr>
              <a:t>Humira</a:t>
            </a:r>
            <a:r>
              <a:rPr lang="en-US" sz="2400" dirty="0" smtClean="0">
                <a:cs typeface="Arial" panose="020B0604020202020204" pitchFamily="34" charset="0"/>
              </a:rPr>
              <a:t>)</a:t>
            </a:r>
          </a:p>
          <a:p>
            <a:pPr lvl="1" eaLnBrk="1" hangingPunct="1">
              <a:spcBef>
                <a:spcPct val="0"/>
              </a:spcBef>
              <a:buFont typeface="Wingdings" panose="05000000000000000000" pitchFamily="2" charset="2"/>
              <a:buChar char="Ø"/>
            </a:pPr>
            <a:r>
              <a:rPr lang="en-US" sz="2400" dirty="0" err="1" smtClean="0">
                <a:cs typeface="Arial" panose="020B0604020202020204" pitchFamily="34" charset="0"/>
              </a:rPr>
              <a:t>Leflunomide</a:t>
            </a:r>
            <a:r>
              <a:rPr lang="en-US" sz="2400" dirty="0" smtClean="0">
                <a:cs typeface="Arial" panose="020B0604020202020204" pitchFamily="34" charset="0"/>
              </a:rPr>
              <a:t> (</a:t>
            </a:r>
            <a:r>
              <a:rPr lang="en-US" sz="2400" dirty="0" err="1" smtClean="0">
                <a:cs typeface="Arial" panose="020B0604020202020204" pitchFamily="34" charset="0"/>
              </a:rPr>
              <a:t>Arava</a:t>
            </a:r>
            <a:r>
              <a:rPr lang="en-US" sz="2400" dirty="0" smtClean="0">
                <a:cs typeface="Arial" panose="020B0604020202020204" pitchFamily="34" charset="0"/>
              </a:rPr>
              <a:t>) </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Action</a:t>
            </a:r>
          </a:p>
          <a:p>
            <a:pPr lvl="2" eaLnBrk="1" hangingPunct="1">
              <a:spcBef>
                <a:spcPct val="0"/>
              </a:spcBef>
            </a:pPr>
            <a:r>
              <a:rPr lang="en-US" dirty="0" smtClean="0">
                <a:cs typeface="Arial" panose="020B0604020202020204" pitchFamily="34" charset="0"/>
              </a:rPr>
              <a:t>Neutralize TNF</a:t>
            </a:r>
          </a:p>
          <a:p>
            <a:pPr lvl="2" eaLnBrk="1" hangingPunct="1">
              <a:spcBef>
                <a:spcPct val="0"/>
              </a:spcBef>
            </a:pPr>
            <a:r>
              <a:rPr lang="en-US" dirty="0" smtClean="0">
                <a:cs typeface="Arial" panose="020B0604020202020204" pitchFamily="34" charset="0"/>
              </a:rPr>
              <a:t>Disrupt inflammatory process</a:t>
            </a:r>
          </a:p>
          <a:p>
            <a:pPr lvl="2" eaLnBrk="1" hangingPunct="1">
              <a:spcBef>
                <a:spcPct val="0"/>
              </a:spcBef>
            </a:pPr>
            <a:r>
              <a:rPr lang="en-US" dirty="0" smtClean="0">
                <a:cs typeface="Arial" panose="020B0604020202020204" pitchFamily="34" charset="0"/>
              </a:rPr>
              <a:t>Delay disease progression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Used for rheumatoid arthritis</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0"/>
            <a:ext cx="7772400" cy="1371600"/>
          </a:xfrm>
        </p:spPr>
        <p:txBody>
          <a:bodyPr/>
          <a:lstStyle/>
          <a:p>
            <a:r>
              <a:rPr lang="en-US" smtClean="0">
                <a:latin typeface="+mn-lt"/>
              </a:rPr>
              <a:t>Antimalarials</a:t>
            </a:r>
            <a:endParaRPr lang="en-US" dirty="0" smtClean="0">
              <a:latin typeface="+mn-lt"/>
            </a:endParaRPr>
          </a:p>
        </p:txBody>
      </p:sp>
      <p:sp>
        <p:nvSpPr>
          <p:cNvPr id="29699" name="Rectangle 3"/>
          <p:cNvSpPr>
            <a:spLocks noGrp="1" noChangeArrowheads="1"/>
          </p:cNvSpPr>
          <p:nvPr>
            <p:ph type="body" idx="4294967295"/>
          </p:nvPr>
        </p:nvSpPr>
        <p:spPr>
          <a:xfrm>
            <a:off x="685800" y="1371600"/>
            <a:ext cx="7772400" cy="3886200"/>
          </a:xfrm>
        </p:spPr>
        <p:txBody>
          <a:bodyPr/>
          <a:lstStyle/>
          <a:p>
            <a:pPr eaLnBrk="1" hangingPunct="1">
              <a:spcBef>
                <a:spcPct val="0"/>
              </a:spcBef>
            </a:pPr>
            <a:r>
              <a:rPr lang="en-US" sz="2800" dirty="0" smtClean="0">
                <a:cs typeface="Arial" panose="020B0604020202020204" pitchFamily="34" charset="0"/>
              </a:rPr>
              <a:t>May be used to treat rheumatoid arthritis when other methods of treatment fail</a:t>
            </a:r>
          </a:p>
          <a:p>
            <a:pPr eaLnBrk="1" hangingPunct="1">
              <a:spcBef>
                <a:spcPct val="0"/>
              </a:spcBef>
            </a:pPr>
            <a:r>
              <a:rPr lang="en-US" sz="2800" dirty="0" smtClean="0">
                <a:cs typeface="Arial" panose="020B0604020202020204" pitchFamily="34" charset="0"/>
              </a:rPr>
              <a:t>Mechanism of action of </a:t>
            </a:r>
            <a:r>
              <a:rPr lang="en-US" sz="2800" dirty="0" err="1" smtClean="0">
                <a:cs typeface="Arial" panose="020B0604020202020204" pitchFamily="34" charset="0"/>
              </a:rPr>
              <a:t>antimalarials</a:t>
            </a:r>
            <a:r>
              <a:rPr lang="en-US" sz="2800" dirty="0" smtClean="0">
                <a:cs typeface="Arial" panose="020B0604020202020204" pitchFamily="34" charset="0"/>
              </a:rPr>
              <a:t> in suppressing rheumatoid arthritis is unclear.</a:t>
            </a:r>
          </a:p>
          <a:p>
            <a:pPr eaLnBrk="1" hangingPunct="1">
              <a:spcBef>
                <a:spcPct val="0"/>
              </a:spcBef>
            </a:pPr>
            <a:r>
              <a:rPr lang="en-US" sz="2800" dirty="0" smtClean="0">
                <a:cs typeface="Arial" panose="020B0604020202020204" pitchFamily="34" charset="0"/>
              </a:rPr>
              <a:t>Effect may take 4 to 12 weeks to become apparent.</a:t>
            </a:r>
          </a:p>
          <a:p>
            <a:pPr eaLnBrk="1" hangingPunct="1">
              <a:spcBef>
                <a:spcPct val="0"/>
              </a:spcBef>
            </a:pPr>
            <a:r>
              <a:rPr lang="en-US" sz="2800" dirty="0" err="1" smtClean="0">
                <a:cs typeface="Arial" panose="020B0604020202020204" pitchFamily="34" charset="0"/>
              </a:rPr>
              <a:t>Antimalarials</a:t>
            </a:r>
            <a:r>
              <a:rPr lang="en-US" sz="2800" dirty="0" smtClean="0">
                <a:cs typeface="Arial" panose="020B0604020202020204" pitchFamily="34" charset="0"/>
              </a:rPr>
              <a:t> are usually used in combination with NSAIDs in patients whose arthritis is not under control.</a:t>
            </a:r>
          </a:p>
          <a:p>
            <a:pPr eaLnBrk="1" hangingPunct="1">
              <a:spcBef>
                <a:spcPct val="0"/>
              </a:spcBef>
            </a:pPr>
            <a:endParaRPr lang="en-US" dirty="0" smtClean="0">
              <a:cs typeface="Times New Roman" panose="02020603050405020304" pitchFamily="18" charset="0"/>
            </a:endParaRP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0"/>
            <a:ext cx="7772400" cy="1371600"/>
          </a:xfrm>
        </p:spPr>
        <p:txBody>
          <a:bodyPr/>
          <a:lstStyle/>
          <a:p>
            <a:r>
              <a:rPr lang="en-US" smtClean="0">
                <a:latin typeface="+mn-lt"/>
              </a:rPr>
              <a:t>Gout</a:t>
            </a:r>
            <a:endParaRPr lang="en-US" dirty="0" smtClean="0">
              <a:latin typeface="+mn-lt"/>
            </a:endParaRPr>
          </a:p>
        </p:txBody>
      </p:sp>
      <p:sp>
        <p:nvSpPr>
          <p:cNvPr id="30723" name="Rectangle 3"/>
          <p:cNvSpPr>
            <a:spLocks noGrp="1" noChangeArrowheads="1"/>
          </p:cNvSpPr>
          <p:nvPr>
            <p:ph type="body" idx="4294967295"/>
          </p:nvPr>
        </p:nvSpPr>
        <p:spPr>
          <a:xfrm>
            <a:off x="685800" y="1371600"/>
            <a:ext cx="7772400" cy="4038600"/>
          </a:xfrm>
        </p:spPr>
        <p:txBody>
          <a:bodyPr>
            <a:normAutofit/>
          </a:bodyPr>
          <a:lstStyle/>
          <a:p>
            <a:pPr eaLnBrk="1" hangingPunct="1">
              <a:spcBef>
                <a:spcPct val="0"/>
              </a:spcBef>
            </a:pPr>
            <a:r>
              <a:rPr lang="en-US" sz="2800" dirty="0" smtClean="0">
                <a:cs typeface="Arial" panose="020B0604020202020204" pitchFamily="34" charset="0"/>
              </a:rPr>
              <a:t>Gout pathophysiology</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Inflammatory disease of joints, tendons, and other tissues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Usually occurs in great toe</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Defect in purine metabolism leads to uric acid accumulation.</a:t>
            </a:r>
          </a:p>
          <a:p>
            <a:pPr lvl="2" eaLnBrk="1" hangingPunct="1">
              <a:spcBef>
                <a:spcPct val="0"/>
              </a:spcBef>
            </a:pPr>
            <a:r>
              <a:rPr lang="en-US" dirty="0" smtClean="0">
                <a:cs typeface="Arial" panose="020B0604020202020204" pitchFamily="34" charset="0"/>
              </a:rPr>
              <a:t>Purine-containing foods: organ meats, sardines, salmon, gravy, herring, liver, meat soups, and alcohol (especially beer)</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0"/>
            <a:ext cx="7772400" cy="1371600"/>
          </a:xfrm>
        </p:spPr>
        <p:txBody>
          <a:bodyPr/>
          <a:lstStyle/>
          <a:p>
            <a:r>
              <a:rPr lang="en-US" dirty="0" smtClean="0">
                <a:latin typeface="+mn-lt"/>
              </a:rPr>
              <a:t>Inflammation (Cont.)</a:t>
            </a:r>
          </a:p>
        </p:txBody>
      </p:sp>
      <p:sp>
        <p:nvSpPr>
          <p:cNvPr id="4099" name="Rectangle 3"/>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sz="2800" dirty="0" smtClean="0">
                <a:cs typeface="Arial" panose="020B0604020202020204" pitchFamily="34" charset="0"/>
              </a:rPr>
              <a:t>Pathophysiology</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Chemical mediators</a:t>
            </a:r>
          </a:p>
          <a:p>
            <a:pPr lvl="2" eaLnBrk="1" hangingPunct="1">
              <a:spcBef>
                <a:spcPct val="0"/>
              </a:spcBef>
            </a:pPr>
            <a:r>
              <a:rPr lang="en-US" dirty="0" smtClean="0">
                <a:cs typeface="Arial" panose="020B0604020202020204" pitchFamily="34" charset="0"/>
              </a:rPr>
              <a:t>Histamines</a:t>
            </a:r>
          </a:p>
          <a:p>
            <a:pPr lvl="3" eaLnBrk="1" hangingPunct="1">
              <a:spcBef>
                <a:spcPct val="0"/>
              </a:spcBef>
            </a:pPr>
            <a:r>
              <a:rPr lang="en-US" dirty="0" smtClean="0">
                <a:cs typeface="Arial" panose="020B0604020202020204" pitchFamily="34" charset="0"/>
              </a:rPr>
              <a:t>First mediator in inflammatory process</a:t>
            </a:r>
          </a:p>
          <a:p>
            <a:pPr lvl="3" eaLnBrk="1" hangingPunct="1">
              <a:spcBef>
                <a:spcPct val="0"/>
              </a:spcBef>
            </a:pPr>
            <a:r>
              <a:rPr lang="en-US" dirty="0" smtClean="0">
                <a:cs typeface="Arial" panose="020B0604020202020204" pitchFamily="34" charset="0"/>
              </a:rPr>
              <a:t>Cause dilation of arterioles</a:t>
            </a:r>
          </a:p>
          <a:p>
            <a:pPr lvl="3" eaLnBrk="1" hangingPunct="1">
              <a:spcBef>
                <a:spcPct val="0"/>
              </a:spcBef>
            </a:pPr>
            <a:r>
              <a:rPr lang="en-US" dirty="0" smtClean="0">
                <a:cs typeface="Arial" panose="020B0604020202020204" pitchFamily="34" charset="0"/>
              </a:rPr>
              <a:t>Increase capillary permeability</a:t>
            </a:r>
          </a:p>
          <a:p>
            <a:pPr lvl="2" eaLnBrk="1" hangingPunct="1">
              <a:spcBef>
                <a:spcPct val="0"/>
              </a:spcBef>
            </a:pPr>
            <a:r>
              <a:rPr lang="en-US" dirty="0" err="1" smtClean="0">
                <a:cs typeface="Arial" panose="020B0604020202020204" pitchFamily="34" charset="0"/>
              </a:rPr>
              <a:t>Kinins</a:t>
            </a:r>
            <a:r>
              <a:rPr lang="en-US" dirty="0" smtClean="0">
                <a:cs typeface="Arial" panose="020B0604020202020204" pitchFamily="34" charset="0"/>
              </a:rPr>
              <a:t> (</a:t>
            </a:r>
            <a:r>
              <a:rPr lang="en-US" dirty="0" err="1" smtClean="0">
                <a:cs typeface="Arial" panose="020B0604020202020204" pitchFamily="34" charset="0"/>
              </a:rPr>
              <a:t>Bradykinin</a:t>
            </a:r>
            <a:r>
              <a:rPr lang="en-US" dirty="0" smtClean="0">
                <a:cs typeface="Arial" panose="020B0604020202020204" pitchFamily="34" charset="0"/>
              </a:rPr>
              <a:t>)</a:t>
            </a:r>
          </a:p>
          <a:p>
            <a:pPr lvl="3" eaLnBrk="1" hangingPunct="1">
              <a:spcBef>
                <a:spcPct val="0"/>
              </a:spcBef>
            </a:pPr>
            <a:r>
              <a:rPr lang="en-US" dirty="0" smtClean="0">
                <a:cs typeface="Arial" panose="020B0604020202020204" pitchFamily="34" charset="0"/>
              </a:rPr>
              <a:t>Increase capillary permeability</a:t>
            </a:r>
          </a:p>
          <a:p>
            <a:pPr lvl="3" eaLnBrk="1" hangingPunct="1">
              <a:spcBef>
                <a:spcPct val="0"/>
              </a:spcBef>
            </a:pPr>
            <a:r>
              <a:rPr lang="en-US" dirty="0" smtClean="0">
                <a:cs typeface="Arial" panose="020B0604020202020204" pitchFamily="34" charset="0"/>
              </a:rPr>
              <a:t>Increase pain</a:t>
            </a:r>
          </a:p>
          <a:p>
            <a:pPr lvl="2" eaLnBrk="1" hangingPunct="1">
              <a:spcBef>
                <a:spcPct val="0"/>
              </a:spcBef>
            </a:pPr>
            <a:r>
              <a:rPr lang="en-US" dirty="0" smtClean="0">
                <a:cs typeface="Arial" panose="020B0604020202020204" pitchFamily="34" charset="0"/>
              </a:rPr>
              <a:t>Prostaglandins </a:t>
            </a:r>
            <a:endParaRPr lang="en-US" sz="2400" dirty="0" smtClean="0">
              <a:cs typeface="Arial" panose="020B0604020202020204" pitchFamily="34" charset="0"/>
            </a:endParaRPr>
          </a:p>
          <a:p>
            <a:pPr lvl="3" eaLnBrk="1" hangingPunct="1">
              <a:spcBef>
                <a:spcPct val="0"/>
              </a:spcBef>
            </a:pPr>
            <a:r>
              <a:rPr lang="en-US" dirty="0" smtClean="0">
                <a:cs typeface="Arial" panose="020B0604020202020204" pitchFamily="34" charset="0"/>
              </a:rPr>
              <a:t>Increase capillary permeability</a:t>
            </a:r>
          </a:p>
          <a:p>
            <a:pPr lvl="3" eaLnBrk="1" hangingPunct="1">
              <a:spcBef>
                <a:spcPct val="0"/>
              </a:spcBef>
            </a:pPr>
            <a:r>
              <a:rPr lang="en-US" dirty="0" smtClean="0">
                <a:cs typeface="Arial" panose="020B0604020202020204" pitchFamily="34" charset="0"/>
              </a:rPr>
              <a:t>Increase vasodilation</a:t>
            </a:r>
          </a:p>
          <a:p>
            <a:pPr lvl="3" eaLnBrk="1" hangingPunct="1">
              <a:spcBef>
                <a:spcPct val="0"/>
              </a:spcBef>
            </a:pPr>
            <a:r>
              <a:rPr lang="en-US" dirty="0" smtClean="0">
                <a:cs typeface="Arial" panose="020B0604020202020204" pitchFamily="34" charset="0"/>
              </a:rPr>
              <a:t>Increase pain and fever</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0"/>
            <a:ext cx="7772400" cy="1371600"/>
          </a:xfrm>
        </p:spPr>
        <p:txBody>
          <a:bodyPr/>
          <a:lstStyle/>
          <a:p>
            <a:r>
              <a:rPr lang="en-US" smtClean="0">
                <a:latin typeface="+mn-lt"/>
              </a:rPr>
              <a:t>Antigout Drugs </a:t>
            </a:r>
            <a:endParaRPr lang="en-US" dirty="0" smtClean="0">
              <a:latin typeface="+mn-lt"/>
            </a:endParaRPr>
          </a:p>
        </p:txBody>
      </p:sp>
      <p:sp>
        <p:nvSpPr>
          <p:cNvPr id="31747" name="Rectangle 3"/>
          <p:cNvSpPr>
            <a:spLocks noGrp="1" noChangeArrowheads="1"/>
          </p:cNvSpPr>
          <p:nvPr>
            <p:ph type="body" idx="4294967295"/>
          </p:nvPr>
        </p:nvSpPr>
        <p:spPr>
          <a:xfrm>
            <a:off x="685800" y="1371600"/>
            <a:ext cx="7772400" cy="3581400"/>
          </a:xfrm>
        </p:spPr>
        <p:txBody>
          <a:bodyPr>
            <a:normAutofit/>
          </a:bodyPr>
          <a:lstStyle/>
          <a:p>
            <a:pPr eaLnBrk="1" hangingPunct="1">
              <a:spcBef>
                <a:spcPct val="0"/>
              </a:spcBef>
            </a:pPr>
            <a:r>
              <a:rPr lang="en-US" sz="2800" dirty="0" smtClean="0">
                <a:cs typeface="Arial" panose="020B0604020202020204" pitchFamily="34" charset="0"/>
              </a:rPr>
              <a:t>Colchicine</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Inhibit migration of leukocytes to inflamed site</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Side effects</a:t>
            </a:r>
          </a:p>
          <a:p>
            <a:pPr lvl="2" eaLnBrk="1" hangingPunct="1">
              <a:spcBef>
                <a:spcPct val="0"/>
              </a:spcBef>
            </a:pPr>
            <a:r>
              <a:rPr lang="en-US" dirty="0" smtClean="0">
                <a:cs typeface="Arial" panose="020B0604020202020204" pitchFamily="34" charset="0"/>
              </a:rPr>
              <a:t>GI distress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Taken with food to avoid GI distress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Contraindications</a:t>
            </a:r>
          </a:p>
          <a:p>
            <a:pPr lvl="2" eaLnBrk="1" hangingPunct="1">
              <a:spcBef>
                <a:spcPct val="0"/>
              </a:spcBef>
            </a:pPr>
            <a:r>
              <a:rPr lang="en-US" dirty="0" smtClean="0">
                <a:cs typeface="Arial" panose="020B0604020202020204" pitchFamily="34" charset="0"/>
              </a:rPr>
              <a:t>Severe renal, cardiac, or GI problem</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0"/>
            <a:ext cx="7772400" cy="1371600"/>
          </a:xfrm>
        </p:spPr>
        <p:txBody>
          <a:bodyPr/>
          <a:lstStyle/>
          <a:p>
            <a:r>
              <a:rPr lang="en-US" dirty="0" err="1" smtClean="0">
                <a:latin typeface="+mn-lt"/>
              </a:rPr>
              <a:t>Antigout</a:t>
            </a:r>
            <a:r>
              <a:rPr lang="en-US" dirty="0" smtClean="0">
                <a:latin typeface="+mn-lt"/>
              </a:rPr>
              <a:t> Drugs (Cont.) </a:t>
            </a:r>
          </a:p>
        </p:txBody>
      </p:sp>
      <p:sp>
        <p:nvSpPr>
          <p:cNvPr id="32771" name="Rectangle 3"/>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dirty="0" smtClean="0">
                <a:cs typeface="Arial" panose="020B0604020202020204" pitchFamily="34" charset="0"/>
              </a:rPr>
              <a:t>Uric acid inhibitors</a:t>
            </a:r>
          </a:p>
          <a:p>
            <a:pPr lvl="1" eaLnBrk="1" hangingPunct="1">
              <a:spcBef>
                <a:spcPct val="0"/>
              </a:spcBef>
              <a:buFont typeface="Wingdings" panose="05000000000000000000" pitchFamily="2" charset="2"/>
              <a:buChar char="Ø"/>
            </a:pPr>
            <a:r>
              <a:rPr lang="en-US" dirty="0" smtClean="0">
                <a:cs typeface="Arial" panose="020B0604020202020204" pitchFamily="34" charset="0"/>
              </a:rPr>
              <a:t>Allopurinol (</a:t>
            </a:r>
            <a:r>
              <a:rPr lang="en-US" dirty="0" err="1" smtClean="0">
                <a:cs typeface="Arial" panose="020B0604020202020204" pitchFamily="34" charset="0"/>
              </a:rPr>
              <a:t>Zyloprim</a:t>
            </a:r>
            <a:r>
              <a:rPr lang="en-US" dirty="0" smtClean="0">
                <a:cs typeface="Arial" panose="020B0604020202020204" pitchFamily="34" charset="0"/>
              </a:rPr>
              <a:t>)</a:t>
            </a:r>
          </a:p>
          <a:p>
            <a:pPr lvl="1" eaLnBrk="1" hangingPunct="1">
              <a:spcBef>
                <a:spcPct val="0"/>
              </a:spcBef>
              <a:buFont typeface="Wingdings" panose="05000000000000000000" pitchFamily="2" charset="2"/>
              <a:buChar char="Ø"/>
            </a:pPr>
            <a:r>
              <a:rPr lang="en-US" dirty="0" smtClean="0">
                <a:cs typeface="Arial" panose="020B0604020202020204" pitchFamily="34" charset="0"/>
              </a:rPr>
              <a:t>Action</a:t>
            </a:r>
            <a:endParaRPr lang="en-US" sz="2600" dirty="0" smtClean="0">
              <a:cs typeface="Arial" panose="020B0604020202020204" pitchFamily="34" charset="0"/>
            </a:endParaRPr>
          </a:p>
          <a:p>
            <a:pPr lvl="2" eaLnBrk="1" hangingPunct="1">
              <a:spcBef>
                <a:spcPct val="0"/>
              </a:spcBef>
            </a:pPr>
            <a:r>
              <a:rPr lang="en-US" dirty="0" smtClean="0">
                <a:cs typeface="Arial" panose="020B0604020202020204" pitchFamily="34" charset="0"/>
              </a:rPr>
              <a:t>Decreases production of uric acid </a:t>
            </a:r>
          </a:p>
          <a:p>
            <a:pPr lvl="2" eaLnBrk="1" hangingPunct="1">
              <a:spcBef>
                <a:spcPct val="0"/>
              </a:spcBef>
            </a:pPr>
            <a:r>
              <a:rPr lang="en-US" dirty="0" smtClean="0">
                <a:cs typeface="Arial" panose="020B0604020202020204" pitchFamily="34" charset="0"/>
              </a:rPr>
              <a:t>Prophylactic to prevent gout attacks</a:t>
            </a:r>
          </a:p>
          <a:p>
            <a:pPr lvl="1" eaLnBrk="1" hangingPunct="1">
              <a:spcBef>
                <a:spcPct val="0"/>
              </a:spcBef>
              <a:buFont typeface="Wingdings" panose="05000000000000000000" pitchFamily="2" charset="2"/>
              <a:buChar char="Ø"/>
            </a:pPr>
            <a:r>
              <a:rPr lang="en-US" dirty="0" smtClean="0">
                <a:cs typeface="Arial" panose="020B0604020202020204" pitchFamily="34" charset="0"/>
              </a:rPr>
              <a:t>Nursing interventions</a:t>
            </a:r>
          </a:p>
          <a:p>
            <a:pPr lvl="2" eaLnBrk="1" hangingPunct="1">
              <a:spcBef>
                <a:spcPct val="0"/>
              </a:spcBef>
            </a:pPr>
            <a:r>
              <a:rPr lang="en-US" dirty="0" smtClean="0">
                <a:cs typeface="Arial" panose="020B0604020202020204" pitchFamily="34" charset="0"/>
              </a:rPr>
              <a:t>Monitor CBC, liver enzymes, renal function.</a:t>
            </a:r>
          </a:p>
          <a:p>
            <a:pPr lvl="2" eaLnBrk="1" hangingPunct="1">
              <a:spcBef>
                <a:spcPct val="0"/>
              </a:spcBef>
            </a:pPr>
            <a:r>
              <a:rPr lang="en-US" dirty="0" smtClean="0">
                <a:cs typeface="Arial" panose="020B0604020202020204" pitchFamily="34" charset="0"/>
              </a:rPr>
              <a:t>Tell patient to get yearly eye examinations for visual changes.</a:t>
            </a:r>
          </a:p>
          <a:p>
            <a:pPr lvl="2" eaLnBrk="1" hangingPunct="1">
              <a:spcBef>
                <a:spcPct val="0"/>
              </a:spcBef>
            </a:pPr>
            <a:r>
              <a:rPr lang="en-US" dirty="0" smtClean="0">
                <a:cs typeface="Arial" panose="020B0604020202020204" pitchFamily="34" charset="0"/>
              </a:rPr>
              <a:t>Advise patient to avoid alcohol, caffeine, and thiazide diuretics that increase uric acid level.</a:t>
            </a:r>
          </a:p>
          <a:p>
            <a:pPr lvl="2" eaLnBrk="1" hangingPunct="1">
              <a:spcBef>
                <a:spcPct val="0"/>
              </a:spcBef>
            </a:pPr>
            <a:r>
              <a:rPr lang="en-US" dirty="0" smtClean="0">
                <a:cs typeface="Arial" panose="020B0604020202020204" pitchFamily="34" charset="0"/>
              </a:rPr>
              <a:t>Advise patient to increase fluid intake to increase uric acid excretion.</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0"/>
            <a:ext cx="7772400" cy="1371600"/>
          </a:xfrm>
        </p:spPr>
        <p:txBody>
          <a:bodyPr/>
          <a:lstStyle/>
          <a:p>
            <a:r>
              <a:rPr lang="en-US" smtClean="0">
                <a:latin typeface="+mn-lt"/>
              </a:rPr>
              <a:t>Nursing Process: Allopurinol </a:t>
            </a:r>
            <a:endParaRPr lang="en-US" dirty="0" smtClean="0">
              <a:latin typeface="+mn-lt"/>
            </a:endParaRPr>
          </a:p>
        </p:txBody>
      </p:sp>
      <p:sp>
        <p:nvSpPr>
          <p:cNvPr id="33795" name="Rectangle 3"/>
          <p:cNvSpPr>
            <a:spLocks noGrp="1" noChangeArrowheads="1"/>
          </p:cNvSpPr>
          <p:nvPr>
            <p:ph type="body" idx="4294967295"/>
          </p:nvPr>
        </p:nvSpPr>
        <p:spPr>
          <a:xfrm>
            <a:off x="685800" y="1371600"/>
            <a:ext cx="7772400" cy="3657600"/>
          </a:xfrm>
        </p:spPr>
        <p:txBody>
          <a:bodyPr>
            <a:normAutofit/>
          </a:bodyPr>
          <a:lstStyle/>
          <a:p>
            <a:pPr eaLnBrk="1" hangingPunct="1">
              <a:spcBef>
                <a:spcPct val="0"/>
              </a:spcBef>
            </a:pPr>
            <a:r>
              <a:rPr lang="en-US" sz="2800" dirty="0" smtClean="0">
                <a:cs typeface="Arial" panose="020B0604020202020204" pitchFamily="34" charset="0"/>
              </a:rPr>
              <a:t>Assessment </a:t>
            </a:r>
          </a:p>
          <a:p>
            <a:pPr eaLnBrk="1" hangingPunct="1">
              <a:spcBef>
                <a:spcPct val="0"/>
              </a:spcBef>
            </a:pPr>
            <a:r>
              <a:rPr lang="en-US" sz="2800" dirty="0" smtClean="0">
                <a:cs typeface="Arial" panose="020B0604020202020204" pitchFamily="34" charset="0"/>
              </a:rPr>
              <a:t>Nursing diagnoses</a:t>
            </a:r>
          </a:p>
          <a:p>
            <a:pPr eaLnBrk="1" hangingPunct="1">
              <a:spcBef>
                <a:spcPct val="0"/>
              </a:spcBef>
            </a:pPr>
            <a:r>
              <a:rPr lang="en-US" sz="2800" dirty="0" smtClean="0">
                <a:cs typeface="Arial" panose="020B0604020202020204" pitchFamily="34" charset="0"/>
              </a:rPr>
              <a:t>Planning</a:t>
            </a:r>
          </a:p>
          <a:p>
            <a:pPr eaLnBrk="1" hangingPunct="1">
              <a:spcBef>
                <a:spcPct val="0"/>
              </a:spcBef>
            </a:pPr>
            <a:r>
              <a:rPr lang="en-US" sz="2800" dirty="0" smtClean="0">
                <a:cs typeface="Arial" panose="020B0604020202020204" pitchFamily="34" charset="0"/>
              </a:rPr>
              <a:t>Nursing interventions</a:t>
            </a:r>
          </a:p>
          <a:p>
            <a:pPr lvl="1">
              <a:spcBef>
                <a:spcPct val="0"/>
              </a:spcBef>
              <a:buFont typeface="Wingdings" panose="05000000000000000000" pitchFamily="2" charset="2"/>
              <a:buChar char="Ø"/>
            </a:pPr>
            <a:r>
              <a:rPr lang="en-US" dirty="0" smtClean="0">
                <a:cs typeface="Arial" panose="020B0604020202020204" pitchFamily="34" charset="0"/>
              </a:rPr>
              <a:t>Patient teaching</a:t>
            </a:r>
          </a:p>
          <a:p>
            <a:pPr lvl="1">
              <a:spcBef>
                <a:spcPct val="0"/>
              </a:spcBef>
              <a:buFont typeface="Wingdings" panose="05000000000000000000" pitchFamily="2" charset="2"/>
              <a:buChar char="Ø"/>
            </a:pPr>
            <a:r>
              <a:rPr lang="en-US" dirty="0" smtClean="0">
                <a:cs typeface="Arial" panose="020B0604020202020204" pitchFamily="34" charset="0"/>
              </a:rPr>
              <a:t>Cultural considerations</a:t>
            </a:r>
          </a:p>
          <a:p>
            <a:pPr eaLnBrk="1" hangingPunct="1">
              <a:spcBef>
                <a:spcPct val="0"/>
              </a:spcBef>
            </a:pPr>
            <a:r>
              <a:rPr lang="en-US" sz="2800" dirty="0" smtClean="0">
                <a:cs typeface="Arial" panose="020B0604020202020204" pitchFamily="34" charset="0"/>
              </a:rPr>
              <a:t>Evaluation</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0"/>
            <a:ext cx="7772400" cy="1371600"/>
          </a:xfrm>
        </p:spPr>
        <p:txBody>
          <a:bodyPr/>
          <a:lstStyle/>
          <a:p>
            <a:r>
              <a:rPr lang="en-US" dirty="0" err="1" smtClean="0">
                <a:latin typeface="+mn-lt"/>
              </a:rPr>
              <a:t>Antigout</a:t>
            </a:r>
            <a:r>
              <a:rPr lang="en-US" dirty="0" smtClean="0">
                <a:latin typeface="+mn-lt"/>
              </a:rPr>
              <a:t> Drugs (Cont.) </a:t>
            </a:r>
          </a:p>
        </p:txBody>
      </p:sp>
      <p:sp>
        <p:nvSpPr>
          <p:cNvPr id="34819" name="Rectangle 3"/>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dirty="0" err="1" smtClean="0">
                <a:cs typeface="Arial" panose="020B0604020202020204" pitchFamily="34" charset="0"/>
              </a:rPr>
              <a:t>Uricosurics</a:t>
            </a:r>
            <a:endParaRPr lang="en-US" sz="2800" dirty="0" smtClean="0">
              <a:cs typeface="Arial" panose="020B0604020202020204" pitchFamily="34" charset="0"/>
            </a:endParaRPr>
          </a:p>
          <a:p>
            <a:pPr lvl="1" eaLnBrk="1" hangingPunct="1">
              <a:spcBef>
                <a:spcPct val="0"/>
              </a:spcBef>
              <a:buFont typeface="Wingdings" panose="05000000000000000000" pitchFamily="2" charset="2"/>
              <a:buChar char="Ø"/>
            </a:pPr>
            <a:r>
              <a:rPr lang="en-US" dirty="0" err="1" smtClean="0">
                <a:cs typeface="Arial" panose="020B0604020202020204" pitchFamily="34" charset="0"/>
              </a:rPr>
              <a:t>Probenecid</a:t>
            </a:r>
            <a:r>
              <a:rPr lang="en-US" dirty="0" smtClean="0">
                <a:cs typeface="Arial" panose="020B0604020202020204" pitchFamily="34" charset="0"/>
              </a:rPr>
              <a:t> (</a:t>
            </a:r>
            <a:r>
              <a:rPr lang="en-US" dirty="0" err="1" smtClean="0">
                <a:cs typeface="Arial" panose="020B0604020202020204" pitchFamily="34" charset="0"/>
              </a:rPr>
              <a:t>Benemid</a:t>
            </a:r>
            <a:r>
              <a:rPr lang="en-US" dirty="0" smtClean="0">
                <a:cs typeface="Arial" panose="020B0604020202020204" pitchFamily="34" charset="0"/>
              </a:rPr>
              <a:t>)</a:t>
            </a:r>
          </a:p>
          <a:p>
            <a:pPr lvl="1" eaLnBrk="1" hangingPunct="1">
              <a:spcBef>
                <a:spcPct val="0"/>
              </a:spcBef>
              <a:buFont typeface="Wingdings" panose="05000000000000000000" pitchFamily="2" charset="2"/>
              <a:buChar char="Ø"/>
            </a:pPr>
            <a:r>
              <a:rPr lang="en-US" dirty="0" err="1" smtClean="0">
                <a:cs typeface="Arial" panose="020B0604020202020204" pitchFamily="34" charset="0"/>
              </a:rPr>
              <a:t>Sulfinpyrazone</a:t>
            </a:r>
            <a:r>
              <a:rPr lang="en-US" dirty="0" smtClean="0">
                <a:cs typeface="Arial" panose="020B0604020202020204" pitchFamily="34" charset="0"/>
              </a:rPr>
              <a:t> (</a:t>
            </a:r>
            <a:r>
              <a:rPr lang="en-US" dirty="0" err="1" smtClean="0">
                <a:cs typeface="Arial" panose="020B0604020202020204" pitchFamily="34" charset="0"/>
              </a:rPr>
              <a:t>Anturane</a:t>
            </a:r>
            <a:r>
              <a:rPr lang="en-US" dirty="0" smtClean="0">
                <a:cs typeface="Arial" panose="020B0604020202020204" pitchFamily="34" charset="0"/>
              </a:rPr>
              <a:t>)</a:t>
            </a:r>
          </a:p>
          <a:p>
            <a:pPr lvl="1" eaLnBrk="1" hangingPunct="1">
              <a:spcBef>
                <a:spcPct val="0"/>
              </a:spcBef>
              <a:buFont typeface="Wingdings" panose="05000000000000000000" pitchFamily="2" charset="2"/>
              <a:buChar char="Ø"/>
            </a:pPr>
            <a:r>
              <a:rPr lang="en-US" dirty="0" smtClean="0">
                <a:cs typeface="Arial" panose="020B0604020202020204" pitchFamily="34" charset="0"/>
              </a:rPr>
              <a:t>Action</a:t>
            </a:r>
          </a:p>
          <a:p>
            <a:pPr lvl="2" eaLnBrk="1" hangingPunct="1">
              <a:spcBef>
                <a:spcPct val="0"/>
              </a:spcBef>
            </a:pPr>
            <a:r>
              <a:rPr lang="en-US" dirty="0" smtClean="0">
                <a:cs typeface="Arial" panose="020B0604020202020204" pitchFamily="34" charset="0"/>
              </a:rPr>
              <a:t>Increase uric acid excretion by blocking reabsorption of uric acid </a:t>
            </a:r>
          </a:p>
          <a:p>
            <a:pPr lvl="1" eaLnBrk="1" hangingPunct="1">
              <a:spcBef>
                <a:spcPct val="0"/>
              </a:spcBef>
              <a:buFont typeface="Wingdings" panose="05000000000000000000" pitchFamily="2" charset="2"/>
              <a:buChar char="Ø"/>
            </a:pPr>
            <a:r>
              <a:rPr lang="en-US" dirty="0" smtClean="0">
                <a:cs typeface="Arial" panose="020B0604020202020204" pitchFamily="34" charset="0"/>
              </a:rPr>
              <a:t>Side effects</a:t>
            </a:r>
          </a:p>
          <a:p>
            <a:pPr lvl="2" eaLnBrk="1" hangingPunct="1">
              <a:spcBef>
                <a:spcPct val="0"/>
              </a:spcBef>
            </a:pPr>
            <a:r>
              <a:rPr lang="en-US" dirty="0" smtClean="0">
                <a:cs typeface="Arial" panose="020B0604020202020204" pitchFamily="34" charset="0"/>
              </a:rPr>
              <a:t>Gastric irritation; patient should take with food.</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Nursing interventions</a:t>
            </a:r>
          </a:p>
          <a:p>
            <a:pPr lvl="2" eaLnBrk="1" hangingPunct="1">
              <a:spcBef>
                <a:spcPct val="0"/>
              </a:spcBef>
            </a:pPr>
            <a:r>
              <a:rPr lang="en-US" dirty="0" smtClean="0">
                <a:cs typeface="Arial" panose="020B0604020202020204" pitchFamily="34" charset="0"/>
              </a:rPr>
              <a:t>Use caution when giving with other highly protein-bound drugs.</a:t>
            </a:r>
          </a:p>
          <a:p>
            <a:pPr lvl="2" eaLnBrk="1" hangingPunct="1">
              <a:spcBef>
                <a:spcPct val="0"/>
              </a:spcBef>
            </a:pPr>
            <a:r>
              <a:rPr lang="en-US" dirty="0" smtClean="0">
                <a:cs typeface="Arial" panose="020B0604020202020204" pitchFamily="34" charset="0"/>
              </a:rPr>
              <a:t>Patient should increase fluid intake to increase uric acid excretion.</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0"/>
            <a:ext cx="7772400" cy="1371600"/>
          </a:xfrm>
        </p:spPr>
        <p:txBody>
          <a:bodyPr/>
          <a:lstStyle/>
          <a:p>
            <a:r>
              <a:rPr lang="en-US" dirty="0" smtClean="0">
                <a:latin typeface="+mn-lt"/>
              </a:rPr>
              <a:t>Case Study</a:t>
            </a:r>
            <a:endParaRPr lang="en-GB" dirty="0" smtClean="0">
              <a:latin typeface="+mn-lt"/>
            </a:endParaRPr>
          </a:p>
        </p:txBody>
      </p:sp>
      <p:sp>
        <p:nvSpPr>
          <p:cNvPr id="37891" name="Rectangle 3"/>
          <p:cNvSpPr>
            <a:spLocks noGrp="1" noChangeArrowheads="1"/>
          </p:cNvSpPr>
          <p:nvPr>
            <p:ph type="body" idx="4294967295"/>
          </p:nvPr>
        </p:nvSpPr>
        <p:spPr>
          <a:xfrm>
            <a:off x="685800" y="1371600"/>
            <a:ext cx="7772400" cy="4724400"/>
          </a:xfrm>
        </p:spPr>
        <p:txBody>
          <a:bodyPr>
            <a:normAutofit/>
          </a:bodyPr>
          <a:lstStyle/>
          <a:p>
            <a:pPr marL="0" indent="0" eaLnBrk="1" hangingPunct="1">
              <a:spcBef>
                <a:spcPct val="0"/>
              </a:spcBef>
              <a:buFont typeface="Wingdings 2" panose="05020102010507070707" pitchFamily="18" charset="2"/>
              <a:buNone/>
              <a:defRPr/>
            </a:pPr>
            <a:r>
              <a:rPr lang="en-US" sz="2800" dirty="0" smtClean="0">
                <a:cs typeface="Arial" panose="020B0604020202020204" pitchFamily="34" charset="0"/>
              </a:rPr>
              <a:t>A 35-year-old woman diagnosed with rheumatoid arthritis has been prescribed infliximab (</a:t>
            </a:r>
            <a:r>
              <a:rPr lang="en-US" sz="2800" dirty="0" err="1" smtClean="0">
                <a:cs typeface="Arial" panose="020B0604020202020204" pitchFamily="34" charset="0"/>
              </a:rPr>
              <a:t>Remicade</a:t>
            </a:r>
            <a:r>
              <a:rPr lang="en-US" sz="2800" dirty="0" smtClean="0">
                <a:cs typeface="Arial" panose="020B0604020202020204" pitchFamily="34" charset="0"/>
              </a:rPr>
              <a:t>). The nurse identifies infliximab as which type of medication?</a:t>
            </a:r>
          </a:p>
          <a:p>
            <a:pPr marL="0" indent="0" eaLnBrk="1" hangingPunct="1">
              <a:spcBef>
                <a:spcPct val="0"/>
              </a:spcBef>
              <a:buFont typeface="Wingdings 2" panose="05020102010507070707" pitchFamily="18" charset="2"/>
              <a:buNone/>
              <a:defRPr/>
            </a:pPr>
            <a:endParaRPr lang="en-US" sz="2800" dirty="0" smtClean="0">
              <a:cs typeface="Arial" panose="020B0604020202020204" pitchFamily="34" charset="0"/>
            </a:endParaRPr>
          </a:p>
          <a:p>
            <a:pPr marL="514350" indent="-514350" eaLnBrk="1" hangingPunct="1">
              <a:spcBef>
                <a:spcPct val="0"/>
              </a:spcBef>
              <a:buSzPct val="100000"/>
              <a:buFont typeface="+mj-lt"/>
              <a:buAutoNum type="alphaUcPeriod"/>
              <a:defRPr/>
            </a:pPr>
            <a:r>
              <a:rPr lang="en-US" sz="2400" dirty="0" smtClean="0">
                <a:cs typeface="Arial" panose="020B0604020202020204" pitchFamily="34" charset="0"/>
              </a:rPr>
              <a:t>Immunosuppressive</a:t>
            </a:r>
          </a:p>
          <a:p>
            <a:pPr marL="514350" indent="-514350" eaLnBrk="1" hangingPunct="1">
              <a:spcBef>
                <a:spcPct val="0"/>
              </a:spcBef>
              <a:buSzPct val="100000"/>
              <a:buFont typeface="+mj-lt"/>
              <a:buAutoNum type="alphaUcPeriod"/>
              <a:defRPr/>
            </a:pPr>
            <a:r>
              <a:rPr lang="en-US" sz="2400" dirty="0" err="1" smtClean="0">
                <a:cs typeface="Arial" panose="020B0604020202020204" pitchFamily="34" charset="0"/>
              </a:rPr>
              <a:t>Immunomodulator</a:t>
            </a:r>
            <a:endParaRPr lang="en-US" sz="2400" dirty="0" smtClean="0">
              <a:cs typeface="Arial" panose="020B0604020202020204" pitchFamily="34" charset="0"/>
            </a:endParaRPr>
          </a:p>
          <a:p>
            <a:pPr marL="514350" indent="-514350" eaLnBrk="1" hangingPunct="1">
              <a:spcBef>
                <a:spcPct val="0"/>
              </a:spcBef>
              <a:buSzPct val="100000"/>
              <a:buFont typeface="+mj-lt"/>
              <a:buAutoNum type="alphaUcPeriod"/>
              <a:defRPr/>
            </a:pPr>
            <a:r>
              <a:rPr lang="en-US" sz="2400" dirty="0" smtClean="0">
                <a:cs typeface="Arial" panose="020B0604020202020204" pitchFamily="34" charset="0"/>
              </a:rPr>
              <a:t>Antimalarial</a:t>
            </a:r>
          </a:p>
          <a:p>
            <a:pPr marL="514350" indent="-514350" eaLnBrk="1" hangingPunct="1">
              <a:spcBef>
                <a:spcPct val="0"/>
              </a:spcBef>
              <a:buSzPct val="100000"/>
              <a:buFont typeface="+mj-lt"/>
              <a:buAutoNum type="alphaUcPeriod"/>
              <a:defRPr/>
            </a:pPr>
            <a:r>
              <a:rPr lang="en-US" sz="2400" dirty="0" smtClean="0">
                <a:cs typeface="Arial" panose="020B0604020202020204" pitchFamily="34" charset="0"/>
              </a:rPr>
              <a:t>Steroid</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0"/>
            <a:ext cx="7772400" cy="1371600"/>
          </a:xfrm>
        </p:spPr>
        <p:txBody>
          <a:bodyPr/>
          <a:lstStyle/>
          <a:p>
            <a:r>
              <a:rPr lang="en-US" dirty="0" smtClean="0"/>
              <a:t>Case Study</a:t>
            </a:r>
            <a:endParaRPr lang="en-GB" dirty="0" smtClean="0"/>
          </a:p>
        </p:txBody>
      </p:sp>
      <p:sp>
        <p:nvSpPr>
          <p:cNvPr id="39939" name="Rectangle 3"/>
          <p:cNvSpPr>
            <a:spLocks noGrp="1" noChangeArrowheads="1"/>
          </p:cNvSpPr>
          <p:nvPr>
            <p:ph type="body" idx="4294967295"/>
          </p:nvPr>
        </p:nvSpPr>
        <p:spPr>
          <a:xfrm>
            <a:off x="685800" y="1371600"/>
            <a:ext cx="7772400" cy="3810000"/>
          </a:xfrm>
        </p:spPr>
        <p:txBody>
          <a:bodyPr>
            <a:normAutofit/>
          </a:bodyPr>
          <a:lstStyle/>
          <a:p>
            <a:pPr marL="0" indent="0" eaLnBrk="1" hangingPunct="1">
              <a:spcBef>
                <a:spcPct val="0"/>
              </a:spcBef>
              <a:buFont typeface="Wingdings 2" panose="05020102010507070707" pitchFamily="18" charset="2"/>
              <a:buNone/>
              <a:defRPr/>
            </a:pPr>
            <a:r>
              <a:rPr lang="en-US" sz="2800" dirty="0" smtClean="0">
                <a:latin typeface="Arial" panose="020B0604020202020204" pitchFamily="34" charset="0"/>
                <a:cs typeface="Arial" panose="020B0604020202020204" pitchFamily="34" charset="0"/>
              </a:rPr>
              <a:t>The nurse identifies Infliximab (</a:t>
            </a:r>
            <a:r>
              <a:rPr lang="en-US" sz="2800" dirty="0" err="1" smtClean="0">
                <a:latin typeface="Arial" panose="020B0604020202020204" pitchFamily="34" charset="0"/>
                <a:cs typeface="Arial" panose="020B0604020202020204" pitchFamily="34" charset="0"/>
              </a:rPr>
              <a:t>Remicade</a:t>
            </a:r>
            <a:r>
              <a:rPr lang="en-US" sz="2800" dirty="0" smtClean="0">
                <a:latin typeface="Arial" panose="020B0604020202020204" pitchFamily="34" charset="0"/>
                <a:cs typeface="Arial" panose="020B0604020202020204" pitchFamily="34" charset="0"/>
              </a:rPr>
              <a:t>) as useful in the treatment of rheumatoid arthritis as well as</a:t>
            </a:r>
          </a:p>
          <a:p>
            <a:pPr marL="0" indent="0" eaLnBrk="1" hangingPunct="1">
              <a:spcBef>
                <a:spcPct val="0"/>
              </a:spcBef>
              <a:buFont typeface="Wingdings 2" panose="05020102010507070707" pitchFamily="18" charset="2"/>
              <a:buNone/>
              <a:defRPr/>
            </a:pPr>
            <a:endParaRPr lang="en-US" sz="2800" dirty="0" smtClean="0">
              <a:latin typeface="Arial" panose="020B0604020202020204" pitchFamily="34" charset="0"/>
              <a:cs typeface="Arial" panose="020B0604020202020204" pitchFamily="34" charset="0"/>
            </a:endParaRPr>
          </a:p>
          <a:p>
            <a:pPr marL="514350" indent="-514350" eaLnBrk="1" hangingPunct="1">
              <a:buSzPct val="100000"/>
              <a:buFont typeface="+mj-lt"/>
              <a:buAutoNum type="alphaUcPeriod"/>
              <a:defRPr/>
            </a:pPr>
            <a:r>
              <a:rPr lang="en-US" sz="2400" dirty="0" err="1">
                <a:latin typeface="Arial" panose="020B0604020202020204" pitchFamily="34" charset="0"/>
                <a:cs typeface="Arial" panose="020B0604020202020204" pitchFamily="34" charset="0"/>
              </a:rPr>
              <a:t>Crohn’s</a:t>
            </a:r>
            <a:r>
              <a:rPr lang="en-US" sz="2400" dirty="0">
                <a:latin typeface="Arial" panose="020B0604020202020204" pitchFamily="34" charset="0"/>
                <a:cs typeface="Arial" panose="020B0604020202020204" pitchFamily="34" charset="0"/>
              </a:rPr>
              <a:t> disease.</a:t>
            </a:r>
          </a:p>
          <a:p>
            <a:pPr marL="514350" indent="-514350" eaLnBrk="1" hangingPunct="1">
              <a:buSzPct val="100000"/>
              <a:buFont typeface="+mj-lt"/>
              <a:buAutoNum type="alphaUcPeriod"/>
              <a:defRPr/>
            </a:pPr>
            <a:r>
              <a:rPr lang="en-US" sz="2400" dirty="0">
                <a:latin typeface="Arial" panose="020B0604020202020204" pitchFamily="34" charset="0"/>
                <a:cs typeface="Arial" panose="020B0604020202020204" pitchFamily="34" charset="0"/>
              </a:rPr>
              <a:t>asthma.</a:t>
            </a:r>
          </a:p>
          <a:p>
            <a:pPr marL="514350" indent="-514350" eaLnBrk="1" hangingPunct="1">
              <a:buSzPct val="100000"/>
              <a:buFont typeface="+mj-lt"/>
              <a:buAutoNum type="alphaUcPeriod"/>
              <a:defRPr/>
            </a:pPr>
            <a:r>
              <a:rPr lang="en-US" sz="2400" dirty="0">
                <a:latin typeface="Arial" panose="020B0604020202020204" pitchFamily="34" charset="0"/>
                <a:cs typeface="Arial" panose="020B0604020202020204" pitchFamily="34" charset="0"/>
              </a:rPr>
              <a:t>peptic ulcer disease.</a:t>
            </a:r>
          </a:p>
          <a:p>
            <a:pPr marL="514350" indent="-514350" eaLnBrk="1" hangingPunct="1">
              <a:buSzPct val="100000"/>
              <a:buFont typeface="+mj-lt"/>
              <a:buAutoNum type="alphaUcPeriod"/>
              <a:defRPr/>
            </a:pPr>
            <a:r>
              <a:rPr lang="en-US" sz="2400" dirty="0">
                <a:latin typeface="Arial" panose="020B0604020202020204" pitchFamily="34" charset="0"/>
                <a:cs typeface="Arial" panose="020B0604020202020204" pitchFamily="34" charset="0"/>
              </a:rPr>
              <a:t>multiple sclerosis.</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0"/>
            <a:ext cx="7772400" cy="1371600"/>
          </a:xfrm>
        </p:spPr>
        <p:txBody>
          <a:bodyPr/>
          <a:lstStyle/>
          <a:p>
            <a:r>
              <a:rPr lang="en-US" smtClean="0"/>
              <a:t>Case Study</a:t>
            </a:r>
            <a:endParaRPr lang="en-GB" dirty="0" smtClean="0"/>
          </a:p>
        </p:txBody>
      </p:sp>
      <p:sp>
        <p:nvSpPr>
          <p:cNvPr id="41987" name="Rectangle 3"/>
          <p:cNvSpPr>
            <a:spLocks noGrp="1" noChangeArrowheads="1"/>
          </p:cNvSpPr>
          <p:nvPr>
            <p:ph type="body" idx="4294967295"/>
          </p:nvPr>
        </p:nvSpPr>
        <p:spPr>
          <a:xfrm>
            <a:off x="685800" y="1371600"/>
            <a:ext cx="7772400" cy="3962400"/>
          </a:xfrm>
        </p:spPr>
        <p:txBody>
          <a:bodyPr>
            <a:normAutofit/>
          </a:bodyPr>
          <a:lstStyle/>
          <a:p>
            <a:pPr marL="0" indent="0" eaLnBrk="1" hangingPunct="1">
              <a:spcBef>
                <a:spcPct val="0"/>
              </a:spcBef>
              <a:buFont typeface="Wingdings 2" panose="05020102010507070707" pitchFamily="18" charset="2"/>
              <a:buNone/>
              <a:defRPr/>
            </a:pPr>
            <a:r>
              <a:rPr lang="en-US" sz="2800" dirty="0" smtClean="0">
                <a:latin typeface="Arial" panose="020B0604020202020204" pitchFamily="34" charset="0"/>
                <a:cs typeface="Arial" panose="020B0604020202020204" pitchFamily="34" charset="0"/>
              </a:rPr>
              <a:t>The patient asks the nurse how the  </a:t>
            </a:r>
            <a:r>
              <a:rPr lang="en-US" sz="2800" dirty="0" err="1" smtClean="0">
                <a:latin typeface="Arial" panose="020B0604020202020204" pitchFamily="34" charset="0"/>
                <a:cs typeface="Arial" panose="020B0604020202020204" pitchFamily="34" charset="0"/>
              </a:rPr>
              <a:t>infliximab</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Remicade</a:t>
            </a:r>
            <a:r>
              <a:rPr lang="en-US" sz="2800" dirty="0" smtClean="0">
                <a:latin typeface="Arial" panose="020B0604020202020204" pitchFamily="34" charset="0"/>
                <a:cs typeface="Arial" panose="020B0604020202020204" pitchFamily="34" charset="0"/>
              </a:rPr>
              <a:t>) will be administered. The nurse should respond that this medication is administered</a:t>
            </a:r>
          </a:p>
          <a:p>
            <a:pPr marL="0" indent="0" eaLnBrk="1" hangingPunct="1">
              <a:spcBef>
                <a:spcPct val="0"/>
              </a:spcBef>
              <a:buFont typeface="Wingdings 2" panose="05020102010507070707" pitchFamily="18" charset="2"/>
              <a:buNone/>
              <a:defRPr/>
            </a:pPr>
            <a:endParaRPr lang="en-US" sz="2800" dirty="0" smtClean="0">
              <a:latin typeface="Arial" panose="020B0604020202020204" pitchFamily="34" charset="0"/>
              <a:cs typeface="Arial" panose="020B0604020202020204" pitchFamily="34" charset="0"/>
            </a:endParaRPr>
          </a:p>
          <a:p>
            <a:pPr marL="514350" indent="-514350" eaLnBrk="1" hangingPunct="1">
              <a:buSzPct val="100000"/>
              <a:buFont typeface="+mj-lt"/>
              <a:buAutoNum type="alphaUcPeriod"/>
              <a:defRPr/>
            </a:pPr>
            <a:r>
              <a:rPr lang="en-US" sz="2400" dirty="0">
                <a:latin typeface="Arial" panose="020B0604020202020204" pitchFamily="34" charset="0"/>
                <a:cs typeface="Arial" panose="020B0604020202020204" pitchFamily="34" charset="0"/>
              </a:rPr>
              <a:t>orally.</a:t>
            </a:r>
          </a:p>
          <a:p>
            <a:pPr marL="514350" indent="-514350" eaLnBrk="1" hangingPunct="1">
              <a:buSzPct val="100000"/>
              <a:buFont typeface="+mj-lt"/>
              <a:buAutoNum type="alphaUcPeriod"/>
              <a:defRPr/>
            </a:pPr>
            <a:r>
              <a:rPr lang="en-US" sz="2400" dirty="0">
                <a:latin typeface="Arial" panose="020B0604020202020204" pitchFamily="34" charset="0"/>
                <a:cs typeface="Arial" panose="020B0604020202020204" pitchFamily="34" charset="0"/>
              </a:rPr>
              <a:t>subcutaneously.</a:t>
            </a:r>
          </a:p>
          <a:p>
            <a:pPr marL="514350" indent="-514350" eaLnBrk="1" hangingPunct="1">
              <a:buSzPct val="100000"/>
              <a:buFont typeface="+mj-lt"/>
              <a:buAutoNum type="alphaUcPeriod"/>
              <a:defRPr/>
            </a:pPr>
            <a:r>
              <a:rPr lang="en-US" sz="2400" dirty="0">
                <a:latin typeface="Arial" panose="020B0604020202020204" pitchFamily="34" charset="0"/>
                <a:cs typeface="Arial" panose="020B0604020202020204" pitchFamily="34" charset="0"/>
              </a:rPr>
              <a:t>intramuscularly.</a:t>
            </a:r>
          </a:p>
          <a:p>
            <a:pPr marL="514350" indent="-514350" eaLnBrk="1" hangingPunct="1">
              <a:buSzPct val="100000"/>
              <a:buFont typeface="+mj-lt"/>
              <a:buAutoNum type="alphaUcPeriod"/>
              <a:defRPr/>
            </a:pPr>
            <a:r>
              <a:rPr lang="en-US" sz="2400" dirty="0">
                <a:latin typeface="Arial" panose="020B0604020202020204" pitchFamily="34" charset="0"/>
                <a:cs typeface="Arial" panose="020B0604020202020204" pitchFamily="34" charset="0"/>
              </a:rPr>
              <a:t>intravenously.</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0"/>
            <a:ext cx="7772400" cy="1371600"/>
          </a:xfrm>
        </p:spPr>
        <p:txBody>
          <a:bodyPr/>
          <a:lstStyle/>
          <a:p>
            <a:r>
              <a:rPr lang="en-US" smtClean="0">
                <a:latin typeface="+mn-lt"/>
              </a:rPr>
              <a:t>Practice Question #1</a:t>
            </a:r>
            <a:endParaRPr lang="en-GB" dirty="0" smtClean="0">
              <a:latin typeface="+mn-lt"/>
            </a:endParaRPr>
          </a:p>
        </p:txBody>
      </p:sp>
      <p:sp>
        <p:nvSpPr>
          <p:cNvPr id="38915" name="Rectangle 3"/>
          <p:cNvSpPr>
            <a:spLocks noGrp="1" noChangeArrowheads="1"/>
          </p:cNvSpPr>
          <p:nvPr>
            <p:ph type="body" idx="4294967295"/>
          </p:nvPr>
        </p:nvSpPr>
        <p:spPr>
          <a:xfrm>
            <a:off x="685800" y="1371600"/>
            <a:ext cx="7772400" cy="3709987"/>
          </a:xfrm>
        </p:spPr>
        <p:txBody>
          <a:bodyPr>
            <a:normAutofit/>
          </a:bodyPr>
          <a:lstStyle/>
          <a:p>
            <a:pPr marL="0" indent="0" eaLnBrk="1" hangingPunct="1">
              <a:spcBef>
                <a:spcPct val="0"/>
              </a:spcBef>
              <a:buFont typeface="Wingdings 2" panose="05020102010507070707" pitchFamily="18" charset="2"/>
              <a:buNone/>
            </a:pPr>
            <a:r>
              <a:rPr lang="en-US" sz="2800" dirty="0" smtClean="0">
                <a:cs typeface="Arial" panose="020B0604020202020204" pitchFamily="34" charset="0"/>
              </a:rPr>
              <a:t>A patient with gout is prescribed colchicine. It is most important for the nurse to give which instruction to the patient?</a:t>
            </a:r>
          </a:p>
          <a:p>
            <a:pPr marL="533400" indent="-533400" eaLnBrk="1" hangingPunct="1">
              <a:spcBef>
                <a:spcPct val="0"/>
              </a:spcBef>
              <a:buFont typeface="Wingdings 2" panose="05020102010507070707" pitchFamily="18" charset="2"/>
              <a:buNone/>
            </a:pPr>
            <a:endParaRPr lang="en-US" sz="2800" dirty="0" smtClean="0">
              <a:cs typeface="Arial" panose="020B0604020202020204" pitchFamily="34" charset="0"/>
            </a:endParaRPr>
          </a:p>
          <a:p>
            <a:pPr marL="514350" indent="-514350" eaLnBrk="1" hangingPunct="1">
              <a:buSzPct val="100000"/>
              <a:buFont typeface="+mj-lt"/>
              <a:buAutoNum type="alphaUcPeriod"/>
              <a:defRPr/>
            </a:pPr>
            <a:r>
              <a:rPr lang="en-US" sz="2400" dirty="0">
                <a:cs typeface="Arial" panose="020B0604020202020204" pitchFamily="34" charset="0"/>
              </a:rPr>
              <a:t>Increase vitamin C intake.</a:t>
            </a:r>
          </a:p>
          <a:p>
            <a:pPr marL="514350" indent="-514350" eaLnBrk="1" hangingPunct="1">
              <a:buSzPct val="100000"/>
              <a:buFont typeface="+mj-lt"/>
              <a:buAutoNum type="alphaUcPeriod"/>
              <a:defRPr/>
            </a:pPr>
            <a:r>
              <a:rPr lang="en-US" sz="2400" dirty="0">
                <a:cs typeface="Arial" panose="020B0604020202020204" pitchFamily="34" charset="0"/>
              </a:rPr>
              <a:t>Avoid alcohol and caffeine.</a:t>
            </a:r>
          </a:p>
          <a:p>
            <a:pPr marL="514350" indent="-514350" eaLnBrk="1" hangingPunct="1">
              <a:buSzPct val="100000"/>
              <a:buFont typeface="+mj-lt"/>
              <a:buAutoNum type="alphaUcPeriod"/>
              <a:defRPr/>
            </a:pPr>
            <a:r>
              <a:rPr lang="en-US" sz="2400" dirty="0">
                <a:cs typeface="Arial" panose="020B0604020202020204" pitchFamily="34" charset="0"/>
              </a:rPr>
              <a:t>Increase foods high in purines.</a:t>
            </a:r>
          </a:p>
          <a:p>
            <a:pPr marL="514350" indent="-514350" eaLnBrk="1" hangingPunct="1">
              <a:buSzPct val="100000"/>
              <a:buFont typeface="+mj-lt"/>
              <a:buAutoNum type="alphaUcPeriod"/>
              <a:defRPr/>
            </a:pPr>
            <a:r>
              <a:rPr lang="en-US" sz="2400" dirty="0">
                <a:cs typeface="Arial" panose="020B0604020202020204" pitchFamily="34" charset="0"/>
              </a:rPr>
              <a:t>Take colchicine 2 hours before meals.</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685800" y="0"/>
            <a:ext cx="7772400" cy="1371600"/>
          </a:xfrm>
        </p:spPr>
        <p:txBody>
          <a:bodyPr/>
          <a:lstStyle/>
          <a:p>
            <a:r>
              <a:rPr lang="en-US" dirty="0" smtClean="0">
                <a:latin typeface="+mn-lt"/>
              </a:rPr>
              <a:t>Practice Question #2</a:t>
            </a:r>
          </a:p>
        </p:txBody>
      </p:sp>
      <p:sp>
        <p:nvSpPr>
          <p:cNvPr id="39939" name="Content Placeholder 2"/>
          <p:cNvSpPr>
            <a:spLocks noGrp="1"/>
          </p:cNvSpPr>
          <p:nvPr>
            <p:ph idx="1"/>
          </p:nvPr>
        </p:nvSpPr>
        <p:spPr>
          <a:xfrm>
            <a:off x="685800" y="1371600"/>
            <a:ext cx="7772400" cy="4724400"/>
          </a:xfrm>
        </p:spPr>
        <p:txBody>
          <a:bodyPr/>
          <a:lstStyle/>
          <a:p>
            <a:pPr marL="0" indent="0">
              <a:buNone/>
            </a:pPr>
            <a:r>
              <a:rPr lang="en-US" dirty="0" smtClean="0"/>
              <a:t>A patient has been advised to take ibuprofen (Motrin). When teaching the patient about Motrin, which instruction should the nurse include? </a:t>
            </a:r>
            <a:r>
              <a:rPr lang="en-US" i="1" dirty="0" smtClean="0"/>
              <a:t>(Select all that apply.)</a:t>
            </a:r>
          </a:p>
          <a:p>
            <a:pPr marL="0" indent="0">
              <a:buNone/>
            </a:pPr>
            <a:endParaRPr lang="en-US" sz="2400" dirty="0" smtClean="0"/>
          </a:p>
          <a:p>
            <a:pPr marL="514350" lvl="1" indent="-514350" eaLnBrk="1" hangingPunct="1">
              <a:buSzPct val="100000"/>
              <a:buFont typeface="+mj-lt"/>
              <a:buAutoNum type="alphaUcPeriod"/>
              <a:defRPr/>
            </a:pPr>
            <a:r>
              <a:rPr lang="en-US" dirty="0">
                <a:ea typeface="+mn-ea"/>
                <a:cs typeface="Arial" panose="020B0604020202020204" pitchFamily="34" charset="0"/>
              </a:rPr>
              <a:t>Avoid taking aspirin with Motrin.</a:t>
            </a:r>
          </a:p>
          <a:p>
            <a:pPr marL="514350" lvl="1" indent="-514350" eaLnBrk="1" hangingPunct="1">
              <a:buSzPct val="100000"/>
              <a:buFont typeface="+mj-lt"/>
              <a:buAutoNum type="alphaUcPeriod"/>
              <a:defRPr/>
            </a:pPr>
            <a:r>
              <a:rPr lang="en-US" dirty="0">
                <a:ea typeface="+mn-ea"/>
                <a:cs typeface="Arial" panose="020B0604020202020204" pitchFamily="34" charset="0"/>
              </a:rPr>
              <a:t>Take with food to reduce GI upset.</a:t>
            </a:r>
          </a:p>
          <a:p>
            <a:pPr marL="514350" lvl="1" indent="-514350" eaLnBrk="1" hangingPunct="1">
              <a:buSzPct val="100000"/>
              <a:buFont typeface="+mj-lt"/>
              <a:buAutoNum type="alphaUcPeriod"/>
              <a:defRPr/>
            </a:pPr>
            <a:r>
              <a:rPr lang="en-US" dirty="0">
                <a:ea typeface="+mn-ea"/>
                <a:cs typeface="Arial" panose="020B0604020202020204" pitchFamily="34" charset="0"/>
              </a:rPr>
              <a:t>Monitor for bleeding gums, nosebleeds, black tarry stools.</a:t>
            </a:r>
          </a:p>
          <a:p>
            <a:pPr marL="514350" lvl="1" indent="-514350" eaLnBrk="1" hangingPunct="1">
              <a:buSzPct val="100000"/>
              <a:buFont typeface="+mj-lt"/>
              <a:buAutoNum type="alphaUcPeriod"/>
              <a:defRPr/>
            </a:pPr>
            <a:r>
              <a:rPr lang="en-US" dirty="0">
                <a:ea typeface="+mn-ea"/>
                <a:cs typeface="Arial" panose="020B0604020202020204" pitchFamily="34" charset="0"/>
              </a:rPr>
              <a:t>Take herbs, such as ginkgo and garlic, with Motrin.</a:t>
            </a:r>
          </a:p>
          <a:p>
            <a:pPr marL="514350" lvl="1" indent="-514350" eaLnBrk="1" hangingPunct="1">
              <a:buSzPct val="100000"/>
              <a:buFont typeface="+mj-lt"/>
              <a:buAutoNum type="alphaUcPeriod"/>
              <a:defRPr/>
            </a:pPr>
            <a:r>
              <a:rPr lang="en-US" dirty="0">
                <a:ea typeface="+mn-ea"/>
                <a:cs typeface="Arial" panose="020B0604020202020204" pitchFamily="34" charset="0"/>
              </a:rPr>
              <a:t>Take NSAIDs 2 days before menstruation to decrease discomfort.</a:t>
            </a:r>
          </a:p>
          <a:p>
            <a:pPr lvl="1"/>
            <a:endParaRPr lang="en-US" dirty="0" smtClean="0"/>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2"/>
          <p:cNvSpPr>
            <a:spLocks noGrp="1"/>
          </p:cNvSpPr>
          <p:nvPr>
            <p:ph type="title"/>
          </p:nvPr>
        </p:nvSpPr>
        <p:spPr>
          <a:xfrm>
            <a:off x="685800" y="0"/>
            <a:ext cx="7772400" cy="1371600"/>
          </a:xfrm>
        </p:spPr>
        <p:txBody>
          <a:bodyPr/>
          <a:lstStyle/>
          <a:p>
            <a:r>
              <a:rPr lang="en-US" smtClean="0">
                <a:latin typeface="+mn-lt"/>
              </a:rPr>
              <a:t>Practice Question #3</a:t>
            </a:r>
            <a:endParaRPr lang="en-US" dirty="0" smtClean="0">
              <a:latin typeface="+mn-lt"/>
            </a:endParaRPr>
          </a:p>
        </p:txBody>
      </p:sp>
      <p:sp>
        <p:nvSpPr>
          <p:cNvPr id="40963" name="Rectangle 5"/>
          <p:cNvSpPr>
            <a:spLocks noGrp="1" noChangeArrowheads="1"/>
          </p:cNvSpPr>
          <p:nvPr>
            <p:ph type="body" idx="4294967295"/>
          </p:nvPr>
        </p:nvSpPr>
        <p:spPr>
          <a:xfrm>
            <a:off x="685800" y="1371600"/>
            <a:ext cx="7772400" cy="3886200"/>
          </a:xfrm>
          <a:noFill/>
        </p:spPr>
        <p:txBody>
          <a:bodyPr>
            <a:normAutofit/>
          </a:bodyPr>
          <a:lstStyle/>
          <a:p>
            <a:pPr marL="0" indent="0">
              <a:spcBef>
                <a:spcPct val="0"/>
              </a:spcBef>
              <a:buFontTx/>
              <a:buNone/>
            </a:pPr>
            <a:r>
              <a:rPr lang="en-US" sz="2800" dirty="0" smtClean="0">
                <a:cs typeface="Arial" panose="020B0604020202020204" pitchFamily="34" charset="0"/>
              </a:rPr>
              <a:t>An older adult patient takes </a:t>
            </a:r>
            <a:r>
              <a:rPr lang="en-US" sz="2800" dirty="0" err="1" smtClean="0">
                <a:cs typeface="Arial" panose="020B0604020202020204" pitchFamily="34" charset="0"/>
              </a:rPr>
              <a:t>tolmetin</a:t>
            </a:r>
            <a:r>
              <a:rPr lang="en-US" sz="2800" dirty="0" smtClean="0">
                <a:cs typeface="Arial" panose="020B0604020202020204" pitchFamily="34" charset="0"/>
              </a:rPr>
              <a:t> (</a:t>
            </a:r>
            <a:r>
              <a:rPr lang="en-US" sz="2800" dirty="0" err="1" smtClean="0">
                <a:cs typeface="Arial" panose="020B0604020202020204" pitchFamily="34" charset="0"/>
              </a:rPr>
              <a:t>Tolectin</a:t>
            </a:r>
            <a:r>
              <a:rPr lang="en-US" sz="2800" dirty="0" smtClean="0">
                <a:cs typeface="Arial" panose="020B0604020202020204" pitchFamily="34" charset="0"/>
              </a:rPr>
              <a:t>) for arthritis pain. Which statement made by the patient is of most concern to the nurse?</a:t>
            </a:r>
          </a:p>
          <a:p>
            <a:pPr marL="0" indent="0">
              <a:spcBef>
                <a:spcPct val="0"/>
              </a:spcBef>
              <a:buNone/>
            </a:pPr>
            <a:endParaRPr lang="en-US" sz="2800" dirty="0" smtClean="0">
              <a:cs typeface="Arial" panose="020B0604020202020204" pitchFamily="34" charset="0"/>
            </a:endParaRPr>
          </a:p>
          <a:p>
            <a:pPr marL="514350" lvl="1" indent="-514350" eaLnBrk="1" hangingPunct="1">
              <a:buSzPct val="100000"/>
              <a:buFont typeface="+mj-lt"/>
              <a:buAutoNum type="alphaUcPeriod"/>
              <a:defRPr/>
            </a:pPr>
            <a:r>
              <a:rPr lang="en-US" dirty="0">
                <a:ea typeface="+mn-ea"/>
                <a:cs typeface="Arial" panose="020B0604020202020204" pitchFamily="34" charset="0"/>
              </a:rPr>
              <a:t>“I feel like I am coming down with a cold.”</a:t>
            </a:r>
          </a:p>
          <a:p>
            <a:pPr marL="514350" lvl="1" indent="-514350" eaLnBrk="1" hangingPunct="1">
              <a:buSzPct val="100000"/>
              <a:buFont typeface="+mj-lt"/>
              <a:buAutoNum type="alphaUcPeriod"/>
              <a:defRPr/>
            </a:pPr>
            <a:r>
              <a:rPr lang="en-US" dirty="0">
                <a:ea typeface="+mn-ea"/>
                <a:cs typeface="Arial" panose="020B0604020202020204" pitchFamily="34" charset="0"/>
              </a:rPr>
              <a:t>“My stomach aches and burns.”</a:t>
            </a:r>
          </a:p>
          <a:p>
            <a:pPr marL="514350" lvl="1" indent="-514350" eaLnBrk="1" hangingPunct="1">
              <a:buSzPct val="100000"/>
              <a:buFont typeface="+mj-lt"/>
              <a:buAutoNum type="alphaUcPeriod"/>
              <a:defRPr/>
            </a:pPr>
            <a:r>
              <a:rPr lang="en-US" dirty="0">
                <a:ea typeface="+mn-ea"/>
                <a:cs typeface="Arial" panose="020B0604020202020204" pitchFamily="34" charset="0"/>
              </a:rPr>
              <a:t>“I have a bad headache.”</a:t>
            </a:r>
          </a:p>
          <a:p>
            <a:pPr marL="514350" lvl="1" indent="-514350" eaLnBrk="1" hangingPunct="1">
              <a:buSzPct val="100000"/>
              <a:buFont typeface="+mj-lt"/>
              <a:buAutoNum type="alphaUcPeriod"/>
              <a:defRPr/>
            </a:pPr>
            <a:r>
              <a:rPr lang="en-US" dirty="0">
                <a:ea typeface="+mn-ea"/>
                <a:cs typeface="Arial" panose="020B0604020202020204" pitchFamily="34" charset="0"/>
              </a:rPr>
              <a:t>“I feel dizzy when I get up fast.”</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0"/>
            <a:ext cx="7772400" cy="1371600"/>
          </a:xfrm>
        </p:spPr>
        <p:txBody>
          <a:bodyPr/>
          <a:lstStyle/>
          <a:p>
            <a:r>
              <a:rPr lang="en-US" dirty="0" smtClean="0">
                <a:latin typeface="+mn-lt"/>
              </a:rPr>
              <a:t>Inflammation (Cont.)</a:t>
            </a:r>
          </a:p>
        </p:txBody>
      </p:sp>
      <p:sp>
        <p:nvSpPr>
          <p:cNvPr id="5123" name="Rectangle 3"/>
          <p:cNvSpPr>
            <a:spLocks noGrp="1" noChangeArrowheads="1"/>
          </p:cNvSpPr>
          <p:nvPr>
            <p:ph type="body" idx="4294967295"/>
          </p:nvPr>
        </p:nvSpPr>
        <p:spPr>
          <a:xfrm>
            <a:off x="685800" y="1371600"/>
            <a:ext cx="7772400" cy="3657600"/>
          </a:xfrm>
        </p:spPr>
        <p:txBody>
          <a:bodyPr>
            <a:normAutofit/>
          </a:bodyPr>
          <a:lstStyle/>
          <a:p>
            <a:pPr eaLnBrk="1" hangingPunct="1">
              <a:spcBef>
                <a:spcPct val="0"/>
              </a:spcBef>
            </a:pPr>
            <a:r>
              <a:rPr lang="en-US" sz="2800" dirty="0" smtClean="0">
                <a:cs typeface="Arial" panose="020B0604020202020204" pitchFamily="34" charset="0"/>
              </a:rPr>
              <a:t>Pathophysiology</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Cardinal signs of inflammation</a:t>
            </a:r>
          </a:p>
          <a:p>
            <a:pPr lvl="2" eaLnBrk="1" hangingPunct="1">
              <a:spcBef>
                <a:spcPct val="0"/>
              </a:spcBef>
            </a:pPr>
            <a:r>
              <a:rPr lang="en-US" dirty="0" smtClean="0">
                <a:cs typeface="Arial" panose="020B0604020202020204" pitchFamily="34" charset="0"/>
              </a:rPr>
              <a:t>Redness</a:t>
            </a:r>
          </a:p>
          <a:p>
            <a:pPr lvl="2" eaLnBrk="1" hangingPunct="1">
              <a:spcBef>
                <a:spcPct val="0"/>
              </a:spcBef>
            </a:pPr>
            <a:r>
              <a:rPr lang="en-US" dirty="0" smtClean="0">
                <a:cs typeface="Arial" panose="020B0604020202020204" pitchFamily="34" charset="0"/>
              </a:rPr>
              <a:t>Swelling</a:t>
            </a:r>
          </a:p>
          <a:p>
            <a:pPr lvl="2" eaLnBrk="1" hangingPunct="1">
              <a:spcBef>
                <a:spcPct val="0"/>
              </a:spcBef>
            </a:pPr>
            <a:r>
              <a:rPr lang="en-US" dirty="0" smtClean="0">
                <a:cs typeface="Arial" panose="020B0604020202020204" pitchFamily="34" charset="0"/>
              </a:rPr>
              <a:t>Heat</a:t>
            </a:r>
          </a:p>
          <a:p>
            <a:pPr lvl="2" eaLnBrk="1" hangingPunct="1">
              <a:spcBef>
                <a:spcPct val="0"/>
              </a:spcBef>
            </a:pPr>
            <a:r>
              <a:rPr lang="en-US" dirty="0" smtClean="0">
                <a:cs typeface="Arial" panose="020B0604020202020204" pitchFamily="34" charset="0"/>
              </a:rPr>
              <a:t>Pain</a:t>
            </a:r>
          </a:p>
          <a:p>
            <a:pPr lvl="2" eaLnBrk="1" hangingPunct="1">
              <a:spcBef>
                <a:spcPct val="0"/>
              </a:spcBef>
            </a:pPr>
            <a:r>
              <a:rPr lang="en-US" dirty="0" smtClean="0">
                <a:cs typeface="Arial" panose="020B0604020202020204" pitchFamily="34" charset="0"/>
              </a:rPr>
              <a:t>Loss of function</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2"/>
          <p:cNvSpPr>
            <a:spLocks noGrp="1"/>
          </p:cNvSpPr>
          <p:nvPr>
            <p:ph type="title"/>
          </p:nvPr>
        </p:nvSpPr>
        <p:spPr>
          <a:xfrm>
            <a:off x="685800" y="0"/>
            <a:ext cx="7772400" cy="1371600"/>
          </a:xfrm>
        </p:spPr>
        <p:txBody>
          <a:bodyPr/>
          <a:lstStyle/>
          <a:p>
            <a:r>
              <a:rPr lang="en-US" dirty="0" smtClean="0">
                <a:latin typeface="+mn-lt"/>
              </a:rPr>
              <a:t>Practice Question #4</a:t>
            </a:r>
          </a:p>
        </p:txBody>
      </p:sp>
      <p:sp>
        <p:nvSpPr>
          <p:cNvPr id="41987" name="Rectangle 3"/>
          <p:cNvSpPr>
            <a:spLocks noGrp="1" noChangeArrowheads="1"/>
          </p:cNvSpPr>
          <p:nvPr>
            <p:ph type="body" idx="4294967295"/>
          </p:nvPr>
        </p:nvSpPr>
        <p:spPr>
          <a:xfrm>
            <a:off x="685800" y="1371600"/>
            <a:ext cx="7772400" cy="4573587"/>
          </a:xfrm>
          <a:noFill/>
        </p:spPr>
        <p:txBody>
          <a:bodyPr>
            <a:normAutofit/>
          </a:bodyPr>
          <a:lstStyle/>
          <a:p>
            <a:pPr marL="0" indent="0">
              <a:spcBef>
                <a:spcPct val="0"/>
              </a:spcBef>
              <a:buFontTx/>
              <a:buNone/>
            </a:pPr>
            <a:r>
              <a:rPr lang="en-US" sz="2800" dirty="0" smtClean="0">
                <a:cs typeface="Arial" panose="020B0604020202020204" pitchFamily="34" charset="0"/>
              </a:rPr>
              <a:t>A patient is ordered to receive low-dose aspirin (ASA) to prevent a heart attack. Which assessment, if found in the patient, is the highest priority for the nurse?</a:t>
            </a:r>
          </a:p>
          <a:p>
            <a:pPr marL="341313" indent="-341313">
              <a:spcBef>
                <a:spcPct val="0"/>
              </a:spcBef>
              <a:buFontTx/>
              <a:buChar char="•"/>
            </a:pPr>
            <a:endParaRPr lang="en-US" sz="2800" dirty="0" smtClean="0">
              <a:cs typeface="Arial" panose="020B0604020202020204" pitchFamily="34" charset="0"/>
            </a:endParaRPr>
          </a:p>
          <a:p>
            <a:pPr marL="514350" lvl="1" indent="-514350" eaLnBrk="1" hangingPunct="1">
              <a:buSzPct val="100000"/>
              <a:buFont typeface="+mj-lt"/>
              <a:buAutoNum type="alphaUcPeriod"/>
              <a:defRPr/>
            </a:pPr>
            <a:r>
              <a:rPr lang="en-US" dirty="0">
                <a:ea typeface="+mn-ea"/>
                <a:cs typeface="Arial" panose="020B0604020202020204" pitchFamily="34" charset="0"/>
              </a:rPr>
              <a:t>Otitis </a:t>
            </a:r>
            <a:r>
              <a:rPr lang="en-US" dirty="0" err="1">
                <a:ea typeface="+mn-ea"/>
                <a:cs typeface="Arial" panose="020B0604020202020204" pitchFamily="34" charset="0"/>
              </a:rPr>
              <a:t>externa</a:t>
            </a:r>
            <a:endParaRPr lang="en-US" dirty="0">
              <a:ea typeface="+mn-ea"/>
              <a:cs typeface="Arial" panose="020B0604020202020204" pitchFamily="34" charset="0"/>
            </a:endParaRPr>
          </a:p>
          <a:p>
            <a:pPr marL="514350" lvl="1" indent="-514350" eaLnBrk="1" hangingPunct="1">
              <a:buSzPct val="100000"/>
              <a:buFont typeface="+mj-lt"/>
              <a:buAutoNum type="alphaUcPeriod"/>
              <a:defRPr/>
            </a:pPr>
            <a:r>
              <a:rPr lang="en-US" dirty="0">
                <a:ea typeface="+mn-ea"/>
                <a:cs typeface="Arial" panose="020B0604020202020204" pitchFamily="34" charset="0"/>
              </a:rPr>
              <a:t>Multiple bruises</a:t>
            </a:r>
          </a:p>
          <a:p>
            <a:pPr marL="514350" lvl="1" indent="-514350" eaLnBrk="1" hangingPunct="1">
              <a:buSzPct val="100000"/>
              <a:buFont typeface="+mj-lt"/>
              <a:buAutoNum type="alphaUcPeriod"/>
              <a:defRPr/>
            </a:pPr>
            <a:r>
              <a:rPr lang="en-US" dirty="0">
                <a:ea typeface="+mn-ea"/>
                <a:cs typeface="Arial" panose="020B0604020202020204" pitchFamily="34" charset="0"/>
              </a:rPr>
              <a:t>Dry mouth</a:t>
            </a:r>
          </a:p>
          <a:p>
            <a:pPr marL="514350" lvl="1" indent="-514350" eaLnBrk="1" hangingPunct="1">
              <a:buSzPct val="100000"/>
              <a:buFont typeface="+mj-lt"/>
              <a:buAutoNum type="alphaUcPeriod"/>
              <a:defRPr/>
            </a:pPr>
            <a:r>
              <a:rPr lang="en-US" dirty="0">
                <a:ea typeface="+mn-ea"/>
                <a:cs typeface="Arial" panose="020B0604020202020204" pitchFamily="34" charset="0"/>
              </a:rPr>
              <a:t>Aches in the joints</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2"/>
          <p:cNvSpPr>
            <a:spLocks noGrp="1"/>
          </p:cNvSpPr>
          <p:nvPr>
            <p:ph type="title"/>
          </p:nvPr>
        </p:nvSpPr>
        <p:spPr>
          <a:xfrm>
            <a:off x="685800" y="0"/>
            <a:ext cx="7772400" cy="1371600"/>
          </a:xfrm>
        </p:spPr>
        <p:txBody>
          <a:bodyPr/>
          <a:lstStyle/>
          <a:p>
            <a:r>
              <a:rPr lang="en-US" smtClean="0">
                <a:latin typeface="+mn-lt"/>
              </a:rPr>
              <a:t>Practice Question #5</a:t>
            </a:r>
            <a:endParaRPr lang="en-US" dirty="0" smtClean="0">
              <a:latin typeface="+mn-lt"/>
            </a:endParaRPr>
          </a:p>
        </p:txBody>
      </p:sp>
      <p:sp>
        <p:nvSpPr>
          <p:cNvPr id="43011" name="Rectangle 3"/>
          <p:cNvSpPr>
            <a:spLocks noGrp="1" noChangeArrowheads="1"/>
          </p:cNvSpPr>
          <p:nvPr>
            <p:ph type="body" idx="4294967295"/>
          </p:nvPr>
        </p:nvSpPr>
        <p:spPr>
          <a:xfrm>
            <a:off x="685800" y="1371600"/>
            <a:ext cx="7772400" cy="4008437"/>
          </a:xfrm>
          <a:noFill/>
        </p:spPr>
        <p:txBody>
          <a:bodyPr>
            <a:normAutofit/>
          </a:bodyPr>
          <a:lstStyle/>
          <a:p>
            <a:pPr marL="0" indent="0">
              <a:spcBef>
                <a:spcPct val="0"/>
              </a:spcBef>
              <a:buFontTx/>
              <a:buNone/>
            </a:pPr>
            <a:r>
              <a:rPr lang="en-US" sz="2800" dirty="0" smtClean="0">
                <a:cs typeface="Arial" panose="020B0604020202020204" pitchFamily="34" charset="0"/>
              </a:rPr>
              <a:t>A 65-year-old man has been diagnosed with chronic gout. The nurse anticipates that the patient will be treated with</a:t>
            </a:r>
          </a:p>
          <a:p>
            <a:pPr marL="341313" indent="-341313">
              <a:spcBef>
                <a:spcPct val="0"/>
              </a:spcBef>
              <a:buFontTx/>
              <a:buChar char="•"/>
            </a:pPr>
            <a:endParaRPr lang="en-US" sz="2800" dirty="0" smtClean="0">
              <a:cs typeface="Arial" panose="020B0604020202020204" pitchFamily="34" charset="0"/>
            </a:endParaRPr>
          </a:p>
          <a:p>
            <a:pPr marL="514350" lvl="1" indent="-514350" eaLnBrk="1" hangingPunct="1">
              <a:buSzPct val="100000"/>
              <a:buFont typeface="+mj-lt"/>
              <a:buAutoNum type="alphaUcPeriod"/>
              <a:defRPr/>
            </a:pPr>
            <a:r>
              <a:rPr lang="en-US" dirty="0">
                <a:ea typeface="+mn-ea"/>
                <a:cs typeface="Arial" panose="020B0604020202020204" pitchFamily="34" charset="0"/>
              </a:rPr>
              <a:t>allopurinol (</a:t>
            </a:r>
            <a:r>
              <a:rPr lang="en-US" dirty="0" err="1">
                <a:ea typeface="+mn-ea"/>
                <a:cs typeface="Arial" panose="020B0604020202020204" pitchFamily="34" charset="0"/>
              </a:rPr>
              <a:t>Zyloprim</a:t>
            </a:r>
            <a:r>
              <a:rPr lang="en-US" dirty="0">
                <a:ea typeface="+mn-ea"/>
                <a:cs typeface="Arial" panose="020B0604020202020204" pitchFamily="34" charset="0"/>
              </a:rPr>
              <a:t>). </a:t>
            </a:r>
          </a:p>
          <a:p>
            <a:pPr marL="514350" lvl="1" indent="-514350" eaLnBrk="1" hangingPunct="1">
              <a:buSzPct val="100000"/>
              <a:buFont typeface="+mj-lt"/>
              <a:buAutoNum type="alphaUcPeriod"/>
              <a:defRPr/>
            </a:pPr>
            <a:r>
              <a:rPr lang="en-US" dirty="0">
                <a:ea typeface="+mn-ea"/>
                <a:cs typeface="Arial" panose="020B0604020202020204" pitchFamily="34" charset="0"/>
              </a:rPr>
              <a:t>colchicine.</a:t>
            </a:r>
          </a:p>
          <a:p>
            <a:pPr marL="514350" lvl="1" indent="-514350" eaLnBrk="1" hangingPunct="1">
              <a:buSzPct val="100000"/>
              <a:buFont typeface="+mj-lt"/>
              <a:buAutoNum type="alphaUcPeriod"/>
              <a:defRPr/>
            </a:pPr>
            <a:r>
              <a:rPr lang="en-US" dirty="0" err="1">
                <a:ea typeface="+mn-ea"/>
                <a:cs typeface="Arial" panose="020B0604020202020204" pitchFamily="34" charset="0"/>
              </a:rPr>
              <a:t>adalimumab</a:t>
            </a:r>
            <a:r>
              <a:rPr lang="en-US" dirty="0">
                <a:ea typeface="+mn-ea"/>
                <a:cs typeface="Arial" panose="020B0604020202020204" pitchFamily="34" charset="0"/>
              </a:rPr>
              <a:t> (</a:t>
            </a:r>
            <a:r>
              <a:rPr lang="en-US" dirty="0" err="1">
                <a:ea typeface="+mn-ea"/>
                <a:cs typeface="Arial" panose="020B0604020202020204" pitchFamily="34" charset="0"/>
              </a:rPr>
              <a:t>Humira</a:t>
            </a:r>
            <a:r>
              <a:rPr lang="en-US" dirty="0">
                <a:ea typeface="+mn-ea"/>
                <a:cs typeface="Arial" panose="020B0604020202020204" pitchFamily="34" charset="0"/>
              </a:rPr>
              <a:t>).</a:t>
            </a:r>
          </a:p>
          <a:p>
            <a:pPr marL="514350" lvl="1" indent="-514350" eaLnBrk="1" hangingPunct="1">
              <a:buSzPct val="100000"/>
              <a:buFont typeface="+mj-lt"/>
              <a:buAutoNum type="alphaUcPeriod"/>
              <a:defRPr/>
            </a:pPr>
            <a:r>
              <a:rPr lang="en-US" dirty="0">
                <a:ea typeface="+mn-ea"/>
                <a:cs typeface="Arial" panose="020B0604020202020204" pitchFamily="34" charset="0"/>
              </a:rPr>
              <a:t>infliximab (</a:t>
            </a:r>
            <a:r>
              <a:rPr lang="en-US" dirty="0" err="1">
                <a:ea typeface="+mn-ea"/>
                <a:cs typeface="Arial" panose="020B0604020202020204" pitchFamily="34" charset="0"/>
              </a:rPr>
              <a:t>Remicade</a:t>
            </a:r>
            <a:r>
              <a:rPr lang="en-US" dirty="0">
                <a:ea typeface="+mn-ea"/>
                <a:cs typeface="Arial" panose="020B0604020202020204" pitchFamily="34" charset="0"/>
              </a:rPr>
              <a:t>).</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2"/>
          <p:cNvSpPr>
            <a:spLocks noGrp="1"/>
          </p:cNvSpPr>
          <p:nvPr>
            <p:ph type="title"/>
          </p:nvPr>
        </p:nvSpPr>
        <p:spPr>
          <a:xfrm>
            <a:off x="685800" y="0"/>
            <a:ext cx="7772400" cy="1371600"/>
          </a:xfrm>
        </p:spPr>
        <p:txBody>
          <a:bodyPr/>
          <a:lstStyle/>
          <a:p>
            <a:r>
              <a:rPr lang="en-US" smtClean="0">
                <a:latin typeface="+mn-lt"/>
              </a:rPr>
              <a:t>Practice Question #6</a:t>
            </a:r>
            <a:endParaRPr lang="en-US" dirty="0" smtClean="0">
              <a:latin typeface="+mn-lt"/>
            </a:endParaRPr>
          </a:p>
        </p:txBody>
      </p:sp>
      <p:sp>
        <p:nvSpPr>
          <p:cNvPr id="44035" name="Rectangle 3"/>
          <p:cNvSpPr>
            <a:spLocks noGrp="1" noChangeArrowheads="1"/>
          </p:cNvSpPr>
          <p:nvPr>
            <p:ph type="body" idx="4294967295"/>
          </p:nvPr>
        </p:nvSpPr>
        <p:spPr>
          <a:xfrm>
            <a:off x="685800" y="1371600"/>
            <a:ext cx="7772400" cy="4008437"/>
          </a:xfrm>
          <a:noFill/>
        </p:spPr>
        <p:txBody>
          <a:bodyPr>
            <a:normAutofit/>
          </a:bodyPr>
          <a:lstStyle/>
          <a:p>
            <a:pPr marL="0" indent="0">
              <a:spcBef>
                <a:spcPct val="0"/>
              </a:spcBef>
              <a:buFontTx/>
              <a:buNone/>
            </a:pPr>
            <a:r>
              <a:rPr lang="en-US" sz="2800" dirty="0" smtClean="0">
                <a:cs typeface="Arial" panose="020B0604020202020204" pitchFamily="34" charset="0"/>
              </a:rPr>
              <a:t>Which herb is associated with the development of bleeding if taken with </a:t>
            </a:r>
            <a:r>
              <a:rPr lang="en-US" sz="2800" dirty="0" err="1" smtClean="0">
                <a:cs typeface="Arial" panose="020B0604020202020204" pitchFamily="34" charset="0"/>
              </a:rPr>
              <a:t>nonsteroidal</a:t>
            </a:r>
            <a:r>
              <a:rPr lang="en-US" sz="2800" dirty="0" smtClean="0">
                <a:cs typeface="Arial" panose="020B0604020202020204" pitchFamily="34" charset="0"/>
              </a:rPr>
              <a:t> </a:t>
            </a:r>
            <a:r>
              <a:rPr lang="en-US" sz="2800" dirty="0" err="1" smtClean="0">
                <a:cs typeface="Arial" panose="020B0604020202020204" pitchFamily="34" charset="0"/>
              </a:rPr>
              <a:t>antiinflammatory</a:t>
            </a:r>
            <a:r>
              <a:rPr lang="en-US" sz="2800" dirty="0" smtClean="0">
                <a:cs typeface="Arial" panose="020B0604020202020204" pitchFamily="34" charset="0"/>
              </a:rPr>
              <a:t> drugs?</a:t>
            </a:r>
          </a:p>
          <a:p>
            <a:pPr marL="341313" indent="-341313">
              <a:spcBef>
                <a:spcPct val="0"/>
              </a:spcBef>
              <a:buFontTx/>
              <a:buChar char="•"/>
            </a:pPr>
            <a:endParaRPr lang="en-US" sz="2800" dirty="0" smtClean="0">
              <a:cs typeface="Arial" panose="020B0604020202020204" pitchFamily="34" charset="0"/>
            </a:endParaRPr>
          </a:p>
          <a:p>
            <a:pPr marL="514350" lvl="1" indent="-514350" eaLnBrk="1" hangingPunct="1">
              <a:buSzPct val="100000"/>
              <a:buFont typeface="+mj-lt"/>
              <a:buAutoNum type="alphaUcPeriod"/>
              <a:defRPr/>
            </a:pPr>
            <a:r>
              <a:rPr lang="en-US" dirty="0">
                <a:ea typeface="+mn-ea"/>
                <a:cs typeface="Arial" panose="020B0604020202020204" pitchFamily="34" charset="0"/>
              </a:rPr>
              <a:t>Garlic</a:t>
            </a:r>
          </a:p>
          <a:p>
            <a:pPr marL="514350" lvl="1" indent="-514350" eaLnBrk="1" hangingPunct="1">
              <a:buSzPct val="100000"/>
              <a:buFont typeface="+mj-lt"/>
              <a:buAutoNum type="alphaUcPeriod"/>
              <a:defRPr/>
            </a:pPr>
            <a:r>
              <a:rPr lang="en-US" dirty="0">
                <a:ea typeface="+mn-ea"/>
                <a:cs typeface="Arial" panose="020B0604020202020204" pitchFamily="34" charset="0"/>
              </a:rPr>
              <a:t>Echinacea </a:t>
            </a:r>
          </a:p>
          <a:p>
            <a:pPr marL="514350" lvl="1" indent="-514350" eaLnBrk="1" hangingPunct="1">
              <a:buSzPct val="100000"/>
              <a:buFont typeface="+mj-lt"/>
              <a:buAutoNum type="alphaUcPeriod"/>
              <a:defRPr/>
            </a:pPr>
            <a:r>
              <a:rPr lang="en-US" dirty="0">
                <a:ea typeface="+mn-ea"/>
                <a:cs typeface="Arial" panose="020B0604020202020204" pitchFamily="34" charset="0"/>
              </a:rPr>
              <a:t>St. John’s </a:t>
            </a:r>
            <a:r>
              <a:rPr lang="en-US" dirty="0" err="1">
                <a:ea typeface="+mn-ea"/>
                <a:cs typeface="Arial" panose="020B0604020202020204" pitchFamily="34" charset="0"/>
              </a:rPr>
              <a:t>wort</a:t>
            </a:r>
            <a:endParaRPr lang="en-US" dirty="0">
              <a:ea typeface="+mn-ea"/>
              <a:cs typeface="Arial" panose="020B0604020202020204" pitchFamily="34" charset="0"/>
            </a:endParaRPr>
          </a:p>
          <a:p>
            <a:pPr marL="514350" lvl="1" indent="-514350" eaLnBrk="1" hangingPunct="1">
              <a:buSzPct val="100000"/>
              <a:buFont typeface="+mj-lt"/>
              <a:buAutoNum type="alphaUcPeriod"/>
              <a:defRPr/>
            </a:pPr>
            <a:r>
              <a:rPr lang="en-US" dirty="0">
                <a:ea typeface="+mn-ea"/>
                <a:cs typeface="Arial" panose="020B0604020202020204" pitchFamily="34" charset="0"/>
              </a:rPr>
              <a:t>Cinnamon</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0"/>
            <a:ext cx="7772400" cy="1371600"/>
          </a:xfrm>
        </p:spPr>
        <p:txBody>
          <a:bodyPr/>
          <a:lstStyle/>
          <a:p>
            <a:r>
              <a:rPr lang="en-US" dirty="0" smtClean="0">
                <a:latin typeface="+mn-lt"/>
              </a:rPr>
              <a:t>Inflammation (Cont.)</a:t>
            </a:r>
          </a:p>
        </p:txBody>
      </p:sp>
      <p:sp>
        <p:nvSpPr>
          <p:cNvPr id="6147" name="Rectangle 3"/>
          <p:cNvSpPr>
            <a:spLocks noGrp="1" noChangeArrowheads="1"/>
          </p:cNvSpPr>
          <p:nvPr>
            <p:ph type="body" idx="4294967295"/>
          </p:nvPr>
        </p:nvSpPr>
        <p:spPr>
          <a:xfrm>
            <a:off x="685800" y="1371600"/>
            <a:ext cx="7772400" cy="4038600"/>
          </a:xfrm>
        </p:spPr>
        <p:txBody>
          <a:bodyPr>
            <a:normAutofit/>
          </a:bodyPr>
          <a:lstStyle/>
          <a:p>
            <a:pPr eaLnBrk="1" hangingPunct="1">
              <a:spcBef>
                <a:spcPct val="0"/>
              </a:spcBef>
            </a:pPr>
            <a:r>
              <a:rPr lang="en-US" sz="2800" dirty="0" smtClean="0">
                <a:cs typeface="Arial" panose="020B0604020202020204" pitchFamily="34" charset="0"/>
              </a:rPr>
              <a:t>Pathophysiology</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Inflammation</a:t>
            </a:r>
          </a:p>
          <a:p>
            <a:pPr lvl="2" eaLnBrk="1" hangingPunct="1">
              <a:spcBef>
                <a:spcPct val="0"/>
              </a:spcBef>
            </a:pPr>
            <a:r>
              <a:rPr lang="en-US" dirty="0" smtClean="0">
                <a:cs typeface="Arial" panose="020B0604020202020204" pitchFamily="34" charset="0"/>
              </a:rPr>
              <a:t>Cyclooxygenase (COX) enzyme</a:t>
            </a:r>
          </a:p>
          <a:p>
            <a:pPr lvl="3" eaLnBrk="1" hangingPunct="1">
              <a:spcBef>
                <a:spcPct val="0"/>
              </a:spcBef>
            </a:pPr>
            <a:r>
              <a:rPr lang="en-US" dirty="0" smtClean="0">
                <a:cs typeface="Arial" panose="020B0604020202020204" pitchFamily="34" charset="0"/>
              </a:rPr>
              <a:t>Converts </a:t>
            </a:r>
            <a:r>
              <a:rPr lang="en-US" dirty="0" err="1" smtClean="0">
                <a:cs typeface="Arial" panose="020B0604020202020204" pitchFamily="34" charset="0"/>
              </a:rPr>
              <a:t>arachidonic</a:t>
            </a:r>
            <a:r>
              <a:rPr lang="en-US" dirty="0" smtClean="0">
                <a:cs typeface="Arial" panose="020B0604020202020204" pitchFamily="34" charset="0"/>
              </a:rPr>
              <a:t> acid into prostaglandins</a:t>
            </a:r>
          </a:p>
          <a:p>
            <a:pPr lvl="3" eaLnBrk="1" hangingPunct="1">
              <a:spcBef>
                <a:spcPct val="0"/>
              </a:spcBef>
            </a:pPr>
            <a:r>
              <a:rPr lang="en-US" dirty="0" smtClean="0">
                <a:cs typeface="Arial" panose="020B0604020202020204" pitchFamily="34" charset="0"/>
              </a:rPr>
              <a:t>Has two enzyme forms:</a:t>
            </a:r>
          </a:p>
          <a:p>
            <a:pPr lvl="4" eaLnBrk="1" hangingPunct="1">
              <a:spcBef>
                <a:spcPct val="0"/>
              </a:spcBef>
              <a:buClr>
                <a:schemeClr val="tx2"/>
              </a:buClr>
            </a:pPr>
            <a:r>
              <a:rPr lang="en-US" dirty="0" smtClean="0">
                <a:cs typeface="Arial" panose="020B0604020202020204" pitchFamily="34" charset="0"/>
              </a:rPr>
              <a:t>COX-1: protects stomach lining and regulates blood platelets</a:t>
            </a:r>
          </a:p>
          <a:p>
            <a:pPr lvl="4" eaLnBrk="1" hangingPunct="1">
              <a:spcBef>
                <a:spcPct val="0"/>
              </a:spcBef>
              <a:buClr>
                <a:schemeClr val="tx2"/>
              </a:buClr>
            </a:pPr>
            <a:r>
              <a:rPr lang="en-US" dirty="0" smtClean="0">
                <a:cs typeface="Arial" panose="020B0604020202020204" pitchFamily="34" charset="0"/>
              </a:rPr>
              <a:t>COX-2: triggers inflammation and pain</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0"/>
            <a:ext cx="7772400" cy="1371600"/>
          </a:xfrm>
        </p:spPr>
        <p:txBody>
          <a:bodyPr/>
          <a:lstStyle/>
          <a:p>
            <a:r>
              <a:rPr lang="en-US" smtClean="0">
                <a:latin typeface="+mn-lt"/>
              </a:rPr>
              <a:t>Antiinflammatory Drugs </a:t>
            </a:r>
            <a:endParaRPr lang="en-US" dirty="0" smtClean="0">
              <a:latin typeface="+mn-lt"/>
            </a:endParaRPr>
          </a:p>
        </p:txBody>
      </p:sp>
      <p:sp>
        <p:nvSpPr>
          <p:cNvPr id="7171" name="Rectangle 3"/>
          <p:cNvSpPr>
            <a:spLocks noGrp="1" noChangeArrowheads="1"/>
          </p:cNvSpPr>
          <p:nvPr>
            <p:ph type="body" idx="4294967295"/>
          </p:nvPr>
        </p:nvSpPr>
        <p:spPr>
          <a:xfrm>
            <a:off x="685800" y="1371600"/>
            <a:ext cx="7772400" cy="3657600"/>
          </a:xfrm>
        </p:spPr>
        <p:txBody>
          <a:bodyPr>
            <a:normAutofit/>
          </a:bodyPr>
          <a:lstStyle/>
          <a:p>
            <a:pPr eaLnBrk="1" hangingPunct="1">
              <a:spcBef>
                <a:spcPct val="0"/>
              </a:spcBef>
            </a:pPr>
            <a:r>
              <a:rPr lang="en-US" sz="2800" dirty="0" err="1" smtClean="0">
                <a:cs typeface="Arial" panose="020B0604020202020204" pitchFamily="34" charset="0"/>
              </a:rPr>
              <a:t>Antiinflammatory</a:t>
            </a:r>
            <a:r>
              <a:rPr lang="en-US" sz="2800" dirty="0" smtClean="0">
                <a:cs typeface="Arial" panose="020B0604020202020204" pitchFamily="34" charset="0"/>
              </a:rPr>
              <a:t> drug groups</a:t>
            </a:r>
          </a:p>
          <a:p>
            <a:pPr lvl="1" eaLnBrk="1" hangingPunct="1">
              <a:spcBef>
                <a:spcPct val="0"/>
              </a:spcBef>
              <a:buFont typeface="Wingdings" panose="05000000000000000000" pitchFamily="2" charset="2"/>
              <a:buChar char="Ø"/>
            </a:pPr>
            <a:r>
              <a:rPr lang="en-US" sz="2400" dirty="0" err="1" smtClean="0">
                <a:cs typeface="Arial" panose="020B0604020202020204" pitchFamily="34" charset="0"/>
              </a:rPr>
              <a:t>Nonsteroidal</a:t>
            </a:r>
            <a:r>
              <a:rPr lang="en-US" sz="2400" dirty="0" smtClean="0">
                <a:cs typeface="Arial" panose="020B0604020202020204" pitchFamily="34" charset="0"/>
              </a:rPr>
              <a:t> </a:t>
            </a:r>
            <a:r>
              <a:rPr lang="en-US" sz="2400" dirty="0" err="1" smtClean="0">
                <a:cs typeface="Arial" panose="020B0604020202020204" pitchFamily="34" charset="0"/>
              </a:rPr>
              <a:t>antiinflammatory</a:t>
            </a:r>
            <a:r>
              <a:rPr lang="en-US" sz="2400" dirty="0" smtClean="0">
                <a:cs typeface="Arial" panose="020B0604020202020204" pitchFamily="34" charset="0"/>
              </a:rPr>
              <a:t> drugs (NSAIDs)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Corticosteroids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Disease-modifying </a:t>
            </a:r>
            <a:r>
              <a:rPr lang="en-US" sz="2400" dirty="0" err="1" smtClean="0">
                <a:cs typeface="Arial" panose="020B0604020202020204" pitchFamily="34" charset="0"/>
              </a:rPr>
              <a:t>antirheumatic</a:t>
            </a:r>
            <a:r>
              <a:rPr lang="en-US" sz="2400" dirty="0" smtClean="0">
                <a:cs typeface="Arial" panose="020B0604020202020204" pitchFamily="34" charset="0"/>
              </a:rPr>
              <a:t> drugs</a:t>
            </a:r>
          </a:p>
          <a:p>
            <a:pPr lvl="1" eaLnBrk="1" hangingPunct="1">
              <a:spcBef>
                <a:spcPct val="0"/>
              </a:spcBef>
              <a:buFont typeface="Wingdings" panose="05000000000000000000" pitchFamily="2" charset="2"/>
              <a:buChar char="Ø"/>
            </a:pPr>
            <a:r>
              <a:rPr lang="en-US" sz="2400" dirty="0" err="1" smtClean="0">
                <a:cs typeface="Arial" panose="020B0604020202020204" pitchFamily="34" charset="0"/>
              </a:rPr>
              <a:t>Antigout</a:t>
            </a:r>
            <a:r>
              <a:rPr lang="en-US" sz="2400" dirty="0" smtClean="0">
                <a:cs typeface="Arial" panose="020B0604020202020204" pitchFamily="34" charset="0"/>
              </a:rPr>
              <a:t> drugs</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0"/>
            <a:ext cx="7772400" cy="1371600"/>
          </a:xfrm>
        </p:spPr>
        <p:txBody>
          <a:bodyPr/>
          <a:lstStyle/>
          <a:p>
            <a:r>
              <a:rPr lang="en-US" dirty="0" err="1" smtClean="0">
                <a:latin typeface="+mn-lt"/>
              </a:rPr>
              <a:t>Antiinflammatory</a:t>
            </a:r>
            <a:r>
              <a:rPr lang="en-US" dirty="0" smtClean="0">
                <a:latin typeface="+mn-lt"/>
              </a:rPr>
              <a:t> Drugs (Cont.)</a:t>
            </a:r>
          </a:p>
        </p:txBody>
      </p:sp>
      <p:sp>
        <p:nvSpPr>
          <p:cNvPr id="8195" name="Rectangle 3"/>
          <p:cNvSpPr>
            <a:spLocks noGrp="1" noChangeArrowheads="1"/>
          </p:cNvSpPr>
          <p:nvPr>
            <p:ph type="body" idx="4294967295"/>
          </p:nvPr>
        </p:nvSpPr>
        <p:spPr>
          <a:xfrm>
            <a:off x="685800" y="1371600"/>
            <a:ext cx="7772400" cy="3581400"/>
          </a:xfrm>
        </p:spPr>
        <p:txBody>
          <a:bodyPr>
            <a:normAutofit/>
          </a:bodyPr>
          <a:lstStyle/>
          <a:p>
            <a:pPr eaLnBrk="1" hangingPunct="1">
              <a:spcBef>
                <a:spcPct val="0"/>
              </a:spcBef>
            </a:pPr>
            <a:r>
              <a:rPr lang="en-US" sz="2800" dirty="0" smtClean="0">
                <a:cs typeface="Arial" panose="020B0604020202020204" pitchFamily="34" charset="0"/>
              </a:rPr>
              <a:t>NSAIDs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Inhibit biosynthesis of prostaglandins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Analgesic effect</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Antipyretic effect</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Inhibit platelet aggregation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Mimic effects of corticosteroids</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0"/>
            <a:ext cx="7772400" cy="1371600"/>
          </a:xfrm>
        </p:spPr>
        <p:txBody>
          <a:bodyPr/>
          <a:lstStyle/>
          <a:p>
            <a:r>
              <a:rPr lang="en-US" smtClean="0">
                <a:latin typeface="+mn-lt"/>
              </a:rPr>
              <a:t>NSAIDs</a:t>
            </a:r>
            <a:endParaRPr lang="en-US" dirty="0" smtClean="0">
              <a:latin typeface="+mn-lt"/>
            </a:endParaRPr>
          </a:p>
        </p:txBody>
      </p:sp>
      <p:sp>
        <p:nvSpPr>
          <p:cNvPr id="9219" name="Rectangle 3"/>
          <p:cNvSpPr>
            <a:spLocks noGrp="1" noChangeArrowheads="1"/>
          </p:cNvSpPr>
          <p:nvPr>
            <p:ph type="body" idx="4294967295"/>
          </p:nvPr>
        </p:nvSpPr>
        <p:spPr>
          <a:xfrm>
            <a:off x="685800" y="1371600"/>
            <a:ext cx="7772400" cy="3733800"/>
          </a:xfrm>
        </p:spPr>
        <p:txBody>
          <a:bodyPr>
            <a:normAutofit/>
          </a:bodyPr>
          <a:lstStyle/>
          <a:p>
            <a:pPr eaLnBrk="1" hangingPunct="1">
              <a:spcBef>
                <a:spcPct val="0"/>
              </a:spcBef>
            </a:pPr>
            <a:r>
              <a:rPr lang="en-US" sz="2800" dirty="0" smtClean="0">
                <a:cs typeface="Arial" panose="020B0604020202020204" pitchFamily="34" charset="0"/>
              </a:rPr>
              <a:t>Action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Inhibit COX enzyme</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Inhibit prostaglandin synthesis</a:t>
            </a:r>
          </a:p>
          <a:p>
            <a:pPr eaLnBrk="1" hangingPunct="1">
              <a:spcBef>
                <a:spcPct val="0"/>
              </a:spcBef>
            </a:pPr>
            <a:r>
              <a:rPr lang="en-US" sz="2800" dirty="0" smtClean="0">
                <a:cs typeface="Arial" panose="020B0604020202020204" pitchFamily="34" charset="0"/>
              </a:rPr>
              <a:t>Uses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Reduce inflammation and pain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Not recommended for fever or headaches</a:t>
            </a:r>
          </a:p>
          <a:p>
            <a:pPr lvl="2" eaLnBrk="1" hangingPunct="1">
              <a:spcBef>
                <a:spcPct val="0"/>
              </a:spcBef>
            </a:pPr>
            <a:r>
              <a:rPr lang="en-US" dirty="0" smtClean="0">
                <a:cs typeface="Arial" panose="020B0604020202020204" pitchFamily="34" charset="0"/>
              </a:rPr>
              <a:t>Except aspirin, ibuprofen</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0"/>
            <a:ext cx="7772400" cy="1371600"/>
          </a:xfrm>
        </p:spPr>
        <p:txBody>
          <a:bodyPr/>
          <a:lstStyle/>
          <a:p>
            <a:r>
              <a:rPr lang="en-US" dirty="0" smtClean="0">
                <a:latin typeface="+mn-lt"/>
              </a:rPr>
              <a:t>NSAIDs (Cont.)</a:t>
            </a:r>
          </a:p>
        </p:txBody>
      </p:sp>
      <p:sp>
        <p:nvSpPr>
          <p:cNvPr id="10243" name="Rectangle 3"/>
          <p:cNvSpPr>
            <a:spLocks noGrp="1" noChangeArrowheads="1"/>
          </p:cNvSpPr>
          <p:nvPr>
            <p:ph type="body" idx="4294967295"/>
          </p:nvPr>
        </p:nvSpPr>
        <p:spPr>
          <a:xfrm>
            <a:off x="685800" y="1371600"/>
            <a:ext cx="7772400" cy="3886200"/>
          </a:xfrm>
        </p:spPr>
        <p:txBody>
          <a:bodyPr>
            <a:normAutofit/>
          </a:bodyPr>
          <a:lstStyle/>
          <a:p>
            <a:pPr eaLnBrk="1" hangingPunct="1">
              <a:spcBef>
                <a:spcPct val="0"/>
              </a:spcBef>
            </a:pPr>
            <a:r>
              <a:rPr lang="en-US" sz="2800" dirty="0" smtClean="0">
                <a:cs typeface="Arial" panose="020B0604020202020204" pitchFamily="34" charset="0"/>
              </a:rPr>
              <a:t>First-generation NSAIDs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Salicylates </a:t>
            </a:r>
          </a:p>
          <a:p>
            <a:pPr lvl="1" eaLnBrk="1" hangingPunct="1">
              <a:spcBef>
                <a:spcPct val="0"/>
              </a:spcBef>
              <a:buFont typeface="Wingdings" panose="05000000000000000000" pitchFamily="2" charset="2"/>
              <a:buChar char="Ø"/>
            </a:pPr>
            <a:r>
              <a:rPr lang="en-US" sz="2400" dirty="0" err="1" smtClean="0">
                <a:cs typeface="Arial" panose="020B0604020202020204" pitchFamily="34" charset="0"/>
              </a:rPr>
              <a:t>Parachlorobenzoic</a:t>
            </a:r>
            <a:r>
              <a:rPr lang="en-US" sz="2400" dirty="0" smtClean="0">
                <a:cs typeface="Arial" panose="020B0604020202020204" pitchFamily="34" charset="0"/>
              </a:rPr>
              <a:t> acid</a:t>
            </a:r>
          </a:p>
          <a:p>
            <a:pPr lvl="1" eaLnBrk="1" hangingPunct="1">
              <a:spcBef>
                <a:spcPct val="0"/>
              </a:spcBef>
              <a:buFont typeface="Wingdings" panose="05000000000000000000" pitchFamily="2" charset="2"/>
              <a:buChar char="Ø"/>
            </a:pPr>
            <a:r>
              <a:rPr lang="en-US" sz="2400" dirty="0" err="1" smtClean="0">
                <a:cs typeface="Arial" panose="020B0604020202020204" pitchFamily="34" charset="0"/>
              </a:rPr>
              <a:t>Phenylacetic</a:t>
            </a:r>
            <a:r>
              <a:rPr lang="en-US" sz="2400" dirty="0" smtClean="0">
                <a:cs typeface="Arial" panose="020B0604020202020204" pitchFamily="34" charset="0"/>
              </a:rPr>
              <a:t> acids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Propionic acid derivatives</a:t>
            </a:r>
          </a:p>
          <a:p>
            <a:pPr lvl="1" eaLnBrk="1" hangingPunct="1">
              <a:spcBef>
                <a:spcPct val="0"/>
              </a:spcBef>
              <a:buFont typeface="Wingdings" panose="05000000000000000000" pitchFamily="2" charset="2"/>
              <a:buChar char="Ø"/>
            </a:pPr>
            <a:r>
              <a:rPr lang="en-US" sz="2400" dirty="0" err="1" smtClean="0">
                <a:cs typeface="Arial" panose="020B0604020202020204" pitchFamily="34" charset="0"/>
              </a:rPr>
              <a:t>Fenamates</a:t>
            </a:r>
            <a:endParaRPr lang="en-US" sz="2400"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err="1" smtClean="0">
                <a:cs typeface="Arial" panose="020B0604020202020204" pitchFamily="34" charset="0"/>
              </a:rPr>
              <a:t>Oxicams</a:t>
            </a:r>
            <a:endParaRPr lang="en-US" sz="2400" dirty="0" smtClean="0">
              <a:cs typeface="Arial" panose="020B0604020202020204" pitchFamily="34" charset="0"/>
            </a:endParaRPr>
          </a:p>
          <a:p>
            <a:pPr eaLnBrk="1" hangingPunct="1">
              <a:spcBef>
                <a:spcPct val="0"/>
              </a:spcBef>
            </a:pPr>
            <a:r>
              <a:rPr lang="en-US" sz="2800" dirty="0" smtClean="0">
                <a:cs typeface="Arial" panose="020B0604020202020204" pitchFamily="34" charset="0"/>
              </a:rPr>
              <a:t>Second-generation NSAIDs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COX-2 inhibitors</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ue Diagonal">
  <a:themeElements>
    <a:clrScheme name="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fontScheme name="Blue Diagon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
      <a:clrScheme name="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
      <a:clrScheme name="Blue Diagonal 5">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FFFF"/>
        </a:hlink>
        <a:folHlink>
          <a:srgbClr val="CCE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2266</TotalTime>
  <Words>3205</Words>
  <Application>Microsoft Office PowerPoint</Application>
  <PresentationFormat>On-screen Show (4:3)</PresentationFormat>
  <Paragraphs>440</Paragraphs>
  <Slides>42</Slides>
  <Notes>42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42</vt:i4>
      </vt:variant>
    </vt:vector>
  </HeadingPairs>
  <TitlesOfParts>
    <vt:vector size="49" baseType="lpstr">
      <vt:lpstr>ＭＳ Ｐゴシック</vt:lpstr>
      <vt:lpstr>Arial</vt:lpstr>
      <vt:lpstr>Times New Roman</vt:lpstr>
      <vt:lpstr>Wingdings</vt:lpstr>
      <vt:lpstr>Wingdings 2</vt:lpstr>
      <vt:lpstr>Wingdings 3</vt:lpstr>
      <vt:lpstr>Blue Diagonal</vt:lpstr>
      <vt:lpstr>Chapter 25</vt:lpstr>
      <vt:lpstr>Inflammation</vt:lpstr>
      <vt:lpstr>Inflammation (Cont.)</vt:lpstr>
      <vt:lpstr>Inflammation (Cont.)</vt:lpstr>
      <vt:lpstr>Inflammation (Cont.)</vt:lpstr>
      <vt:lpstr>Antiinflammatory Drugs </vt:lpstr>
      <vt:lpstr>Antiinflammatory Drugs (Cont.)</vt:lpstr>
      <vt:lpstr>NSAIDs</vt:lpstr>
      <vt:lpstr>NSAIDs (Cont.)</vt:lpstr>
      <vt:lpstr>Salicylates</vt:lpstr>
      <vt:lpstr>Salicylates (Cont.)</vt:lpstr>
      <vt:lpstr>Salicylates (Cont.)</vt:lpstr>
      <vt:lpstr>Salicylates (Cont.)</vt:lpstr>
      <vt:lpstr>Nursing Process: Salicylates </vt:lpstr>
      <vt:lpstr>Para-Chlorobenzoic Acid </vt:lpstr>
      <vt:lpstr>Phenylacetic Acid Derivatives</vt:lpstr>
      <vt:lpstr>Propionic Acid Derivatives</vt:lpstr>
      <vt:lpstr>Propionic Acid Derivatives (Cont.)</vt:lpstr>
      <vt:lpstr>Nursing Process: Ibuprofen</vt:lpstr>
      <vt:lpstr>Fenamates</vt:lpstr>
      <vt:lpstr>Oxicams</vt:lpstr>
      <vt:lpstr>Selective COX-2 Inhibitors</vt:lpstr>
      <vt:lpstr>Selective COX-2 Inhibitors (Cont.)</vt:lpstr>
      <vt:lpstr>Corticosteroids</vt:lpstr>
      <vt:lpstr>Disease-Modifying Antirheumatic Drugs </vt:lpstr>
      <vt:lpstr>Immunosuppressive Agents </vt:lpstr>
      <vt:lpstr>Immunomodulators</vt:lpstr>
      <vt:lpstr>Antimalarials</vt:lpstr>
      <vt:lpstr>Gout</vt:lpstr>
      <vt:lpstr>Antigout Drugs </vt:lpstr>
      <vt:lpstr>Antigout Drugs (Cont.) </vt:lpstr>
      <vt:lpstr>Nursing Process: Allopurinol </vt:lpstr>
      <vt:lpstr>Antigout Drugs (Cont.) </vt:lpstr>
      <vt:lpstr>Case Study</vt:lpstr>
      <vt:lpstr>Case Study</vt:lpstr>
      <vt:lpstr>Case Study</vt:lpstr>
      <vt:lpstr>Practice Question #1</vt:lpstr>
      <vt:lpstr>Practice Question #2</vt:lpstr>
      <vt:lpstr>Practice Question #3</vt:lpstr>
      <vt:lpstr>Practice Question #4</vt:lpstr>
      <vt:lpstr>Practice Question #5</vt:lpstr>
      <vt:lpstr>Practice Question #6</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27</dc:title>
  <dc:creator>Owner</dc:creator>
  <cp:lastModifiedBy>Karan Singh Rawat</cp:lastModifiedBy>
  <cp:revision>200</cp:revision>
  <dcterms:created xsi:type="dcterms:W3CDTF">2002-09-12T15:11:19Z</dcterms:created>
  <dcterms:modified xsi:type="dcterms:W3CDTF">2014-01-07T11:24:54Z</dcterms:modified>
</cp:coreProperties>
</file>